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72" r:id="rId3"/>
    <p:sldId id="374" r:id="rId4"/>
    <p:sldId id="302" r:id="rId5"/>
    <p:sldId id="377" r:id="rId6"/>
    <p:sldId id="367" r:id="rId7"/>
    <p:sldId id="324" r:id="rId8"/>
    <p:sldId id="371" r:id="rId9"/>
    <p:sldId id="378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DF92ADF-DFAE-AD41-9737-DF2FDE3256C6}">
          <p14:sldIdLst>
            <p14:sldId id="256"/>
          </p14:sldIdLst>
        </p14:section>
        <p14:section name="Üb" id="{D2740A65-EFFA-2048-AC5F-1543E7210601}">
          <p14:sldIdLst>
            <p14:sldId id="372"/>
            <p14:sldId id="374"/>
            <p14:sldId id="302"/>
            <p14:sldId id="377"/>
            <p14:sldId id="367"/>
            <p14:sldId id="324"/>
            <p14:sldId id="371"/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12B24E-D652-2B07-E2C9-C318BC3DCDA9}" name="Raffaele Spinelli" initials="RS" userId="S::raffaele.spinelli@cnr.it::e158d477-ecfb-4540-88c0-2df797e211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37"/>
    <a:srgbClr val="355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28"/>
    <p:restoredTop sz="96327"/>
  </p:normalViewPr>
  <p:slideViewPr>
    <p:cSldViewPr snapToGrid="0" snapToObjects="1">
      <p:cViewPr varScale="1">
        <p:scale>
          <a:sx n="127" d="100"/>
          <a:sy n="127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F8ABB-1F54-0F42-ADA7-556FB8AF7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499E14-A748-6344-809F-E972D4992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C897F99-9F57-4F41-A859-3CE5A55FF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35" y="6356349"/>
            <a:ext cx="411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183156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B9CBF-D553-C24E-9A79-99EDF6D9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002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7BA64B-ED07-4E42-8582-05B66E3B6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14816"/>
            <a:ext cx="10515600" cy="50621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274A0D-E5EC-6C43-B691-718D38CB4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BFB8A6-222D-7046-B07D-FC176BAE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FF4095-BFD4-8446-BF6A-3D1649AC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36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B03478-9E8D-5744-9042-54483A0A9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AC9600-1FB8-4940-ABA4-69092FF7C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418B4C-1119-D442-86B6-FE2848D4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23142F-F9C1-F74F-8E76-AD9BD45E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A33E0-5B1D-0245-BAEB-F0EA1281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54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14351" y="1484313"/>
            <a:ext cx="11164268" cy="42497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28148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EBEEA-7122-8C46-8947-BCE2E0D2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51700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A48E04-AC29-9E47-A681-E25C2725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6170" y="6356350"/>
            <a:ext cx="1815229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F74C5A-D26E-9645-A951-5A4E16A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FFE3F86-67E0-A348-ADA4-964ABC935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998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102703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17E39-64EE-B746-B9BE-2F081D18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804A57-F432-8A4F-AAB7-10A053652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7DB21-A7B4-AD48-A632-0F47D5D2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E711B1-4097-064C-BFDB-FFA23323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223210-CC73-8643-8975-8A7112FD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93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DC05A-192F-8C49-B84E-591C8CE6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002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179824-49A5-E649-BC8B-172ED8A06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3A7765-258F-3446-B559-F167C17B4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14C01D-F9C6-3D4C-8D4D-0FD06407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E4D4AD-2A3F-5541-8BDD-FB3D35DA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9F8F7C-FA8F-CA44-8FBE-F8D669BA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07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24911-BA03-0240-B521-BAB1EC11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6A37C-7918-2048-8D84-527F3750A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348EEB-8CE1-F240-B83A-47062DD34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199DE6-710E-4944-9F31-84A952FFC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62587F-6C2F-F94C-B2B1-AFAC4FFC2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FB742C1-6D02-E846-B8C4-8E641F8F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955F033-C683-DB4C-8DA7-B7F014DD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B5FD388-31F6-5744-87F8-07AB16AE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38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08431-769E-1441-8685-4DC2AEC9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002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3D2727-6086-B14B-8086-5B332D281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F7CC7E-2D95-674A-B568-06E3550D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0CDEA57-12B2-E34C-8DB1-BC584AD6B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31396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4BBA54-8184-B843-AF7E-3BB6DA72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D16211-E2CA-214F-8E60-10FA3BA5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4B2E2-B05F-7A4A-A84E-41F934346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TECHNODIVERSITY, PROJECT RESULT 1: FACTS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232486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57C1C-A53C-0343-A84B-5D278B15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1F9496-A2E4-2742-BDF7-AB6D5EAE3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3B6818-C733-6B46-B88D-7861F47EC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BB768A-7484-D746-BCC1-901CFA90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87EF7B-9BC9-6A49-B7FE-2A8CE8B8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4619BB-DFE3-4E46-BAE8-B6DB63D6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3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37970-3DFE-5847-8B44-CC928CFB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278270B-D83D-0E49-825A-DF7225FE4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055FC2-9E59-B946-B430-648581AD0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DD7845-6448-3544-982C-820D6F65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6437" y="6357056"/>
            <a:ext cx="1225430" cy="365125"/>
          </a:xfrm>
          <a:prstGeom prst="rect">
            <a:avLst/>
          </a:prstGeom>
        </p:spPr>
        <p:txBody>
          <a:bodyPr/>
          <a:lstStyle/>
          <a:p>
            <a:fld id="{835FAA26-2EBD-7043-B625-A2D79AA5B83B}" type="datetimeFigureOut">
              <a:rPr lang="de-DE" smtClean="0"/>
              <a:t>19.06.23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8CA8D5-2277-8F44-934A-907315BD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822" y="6356350"/>
            <a:ext cx="428977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83B63A-561B-6D48-A973-6C72096B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511" y="6356350"/>
            <a:ext cx="1930400" cy="365125"/>
          </a:xfrm>
          <a:prstGeom prst="rect">
            <a:avLst/>
          </a:prstGeom>
        </p:spPr>
        <p:txBody>
          <a:bodyPr/>
          <a:lstStyle/>
          <a:p>
            <a:fld id="{A9C62297-CE19-6449-92AD-A01F77531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38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1714F93-EA51-E744-BAC9-D2B945BA379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79851" y="6035317"/>
            <a:ext cx="832095" cy="833972"/>
          </a:xfrm>
          <a:prstGeom prst="rect">
            <a:avLst/>
          </a:prstGeom>
        </p:spPr>
      </p:pic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FB5EAC6C-C0C6-4B41-B93B-C580D15B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6ED8F288-7812-E24E-A5CA-41DCBCE5FF63}"/>
              </a:ext>
            </a:extLst>
          </p:cNvPr>
          <p:cNvSpPr txBox="1">
            <a:spLocks/>
          </p:cNvSpPr>
          <p:nvPr userDrawn="1"/>
        </p:nvSpPr>
        <p:spPr>
          <a:xfrm>
            <a:off x="3058703" y="6311018"/>
            <a:ext cx="1225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FAA26-2EBD-7043-B625-A2D79AA5B83B}" type="datetimeFigureOut">
              <a:rPr lang="de-DE" smtClean="0"/>
              <a:pPr/>
              <a:t>19.06.23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E5EEDEA-EACC-9C41-A3E9-25BAF59281DE}"/>
              </a:ext>
            </a:extLst>
          </p:cNvPr>
          <p:cNvSpPr txBox="1">
            <a:spLocks/>
          </p:cNvSpPr>
          <p:nvPr userDrawn="1"/>
        </p:nvSpPr>
        <p:spPr>
          <a:xfrm>
            <a:off x="4447822" y="6310312"/>
            <a:ext cx="428977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TECHNODIVERSITY, PROJECT RESULT 1: FACTS &amp; METHODS</a:t>
            </a:r>
          </a:p>
          <a:p>
            <a:r>
              <a:rPr lang="de-DE" dirty="0"/>
              <a:t>PR1-C03 </a:t>
            </a:r>
            <a:r>
              <a:rPr lang="de-DE" dirty="0" err="1"/>
              <a:t>Figures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0F9C816-0139-6145-A6D0-D31200020F42}"/>
              </a:ext>
            </a:extLst>
          </p:cNvPr>
          <p:cNvSpPr txBox="1">
            <a:spLocks/>
          </p:cNvSpPr>
          <p:nvPr userDrawn="1"/>
        </p:nvSpPr>
        <p:spPr>
          <a:xfrm>
            <a:off x="8929511" y="6310312"/>
            <a:ext cx="193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C62297-CE19-6449-92AD-A01F77531CE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92EB7B-B23E-B67F-3FEE-94B74A4D84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8859" y="6252868"/>
            <a:ext cx="1900992" cy="39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9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DF190DB-4610-404A-847F-653423742AC6}"/>
              </a:ext>
            </a:extLst>
          </p:cNvPr>
          <p:cNvSpPr/>
          <p:nvPr/>
        </p:nvSpPr>
        <p:spPr>
          <a:xfrm>
            <a:off x="1" y="5611660"/>
            <a:ext cx="12192000" cy="124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624E632-E049-274D-A55B-5489E7040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0D42CBF9-3F43-264B-9B22-935127B012E6}"/>
              </a:ext>
            </a:extLst>
          </p:cNvPr>
          <p:cNvSpPr txBox="1">
            <a:spLocks/>
          </p:cNvSpPr>
          <p:nvPr/>
        </p:nvSpPr>
        <p:spPr>
          <a:xfrm>
            <a:off x="1524000" y="3955898"/>
            <a:ext cx="9144000" cy="1655762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b="1" dirty="0">
                <a:solidFill>
                  <a:schemeClr val="accent1"/>
                </a:solidFill>
              </a:rPr>
              <a:t>TECHNODIVERSITY</a:t>
            </a:r>
          </a:p>
          <a:p>
            <a:r>
              <a:rPr lang="de-DE" sz="5400" b="1" dirty="0">
                <a:solidFill>
                  <a:schemeClr val="accent1"/>
                </a:solidFill>
              </a:rPr>
              <a:t>PR1 FACTS &amp; METHODS</a:t>
            </a:r>
          </a:p>
          <a:p>
            <a:r>
              <a:rPr lang="de-DE" sz="5400" b="1" dirty="0" err="1">
                <a:solidFill>
                  <a:schemeClr val="accent1"/>
                </a:solidFill>
              </a:rPr>
              <a:t>TDiv</a:t>
            </a:r>
            <a:r>
              <a:rPr lang="de-DE" sz="5400" b="1" dirty="0">
                <a:solidFill>
                  <a:schemeClr val="accent1"/>
                </a:solidFill>
              </a:rPr>
              <a:t> PR1-C03-Figures</a:t>
            </a:r>
          </a:p>
          <a:p>
            <a:r>
              <a:rPr lang="de-DE" sz="4000" dirty="0">
                <a:solidFill>
                  <a:schemeClr val="accent1"/>
                </a:solidFill>
              </a:rPr>
              <a:t>Jörn Erler, Technische Universität Dresden (</a:t>
            </a:r>
            <a:r>
              <a:rPr lang="de-DE" sz="4000" dirty="0" err="1">
                <a:solidFill>
                  <a:schemeClr val="accent1"/>
                </a:solidFill>
              </a:rPr>
              <a:t>conception</a:t>
            </a:r>
            <a:r>
              <a:rPr lang="de-DE" sz="4000" dirty="0">
                <a:solidFill>
                  <a:schemeClr val="accent1"/>
                </a:solidFill>
              </a:rPr>
              <a:t>, design </a:t>
            </a:r>
            <a:r>
              <a:rPr lang="de-DE" sz="4000" dirty="0" err="1">
                <a:solidFill>
                  <a:schemeClr val="accent1"/>
                </a:solidFill>
              </a:rPr>
              <a:t>and</a:t>
            </a:r>
            <a:r>
              <a:rPr lang="de-DE" sz="4000" dirty="0">
                <a:solidFill>
                  <a:schemeClr val="accent1"/>
                </a:solidFill>
              </a:rPr>
              <a:t> original </a:t>
            </a:r>
            <a:r>
              <a:rPr lang="de-DE" sz="4000" dirty="0" err="1">
                <a:solidFill>
                  <a:schemeClr val="accent1"/>
                </a:solidFill>
              </a:rPr>
              <a:t>writing</a:t>
            </a:r>
            <a:r>
              <a:rPr lang="de-DE" sz="4000" dirty="0">
                <a:solidFill>
                  <a:schemeClr val="accent1"/>
                </a:solidFill>
              </a:rPr>
              <a:t>);</a:t>
            </a:r>
          </a:p>
          <a:p>
            <a:r>
              <a:rPr lang="de-DE" sz="4000" dirty="0">
                <a:solidFill>
                  <a:schemeClr val="accent1"/>
                </a:solidFill>
              </a:rPr>
              <a:t>Raffaele </a:t>
            </a:r>
            <a:r>
              <a:rPr lang="de-DE" sz="4000" dirty="0" err="1">
                <a:solidFill>
                  <a:schemeClr val="accent1"/>
                </a:solidFill>
              </a:rPr>
              <a:t>Spinelli</a:t>
            </a:r>
            <a:r>
              <a:rPr lang="de-DE" sz="4000" dirty="0">
                <a:solidFill>
                  <a:schemeClr val="accent1"/>
                </a:solidFill>
              </a:rPr>
              <a:t>, </a:t>
            </a:r>
            <a:r>
              <a:rPr lang="de-DE" sz="4000" dirty="0" err="1">
                <a:solidFill>
                  <a:schemeClr val="accent1"/>
                </a:solidFill>
              </a:rPr>
              <a:t>Consiglio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Nazionale</a:t>
            </a:r>
            <a:r>
              <a:rPr lang="de-DE" sz="4000" dirty="0">
                <a:solidFill>
                  <a:schemeClr val="accent1"/>
                </a:solidFill>
              </a:rPr>
              <a:t> delle </a:t>
            </a:r>
            <a:r>
              <a:rPr lang="de-DE" sz="4000" dirty="0" err="1">
                <a:solidFill>
                  <a:schemeClr val="accent1"/>
                </a:solidFill>
              </a:rPr>
              <a:t>Ricerche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Firence</a:t>
            </a:r>
            <a:r>
              <a:rPr lang="de-DE" sz="4000" dirty="0">
                <a:solidFill>
                  <a:schemeClr val="accent1"/>
                </a:solidFill>
              </a:rPr>
              <a:t> (</a:t>
            </a:r>
            <a:r>
              <a:rPr lang="de-DE" sz="4000" dirty="0" err="1">
                <a:solidFill>
                  <a:schemeClr val="accent1"/>
                </a:solidFill>
              </a:rPr>
              <a:t>revision</a:t>
            </a:r>
            <a:r>
              <a:rPr lang="de-DE" sz="4000" dirty="0">
                <a:solidFill>
                  <a:schemeClr val="accent1"/>
                </a:solidFill>
              </a:rPr>
              <a:t>, </a:t>
            </a:r>
            <a:r>
              <a:rPr lang="de-DE" sz="4000" dirty="0" err="1">
                <a:solidFill>
                  <a:schemeClr val="accent1"/>
                </a:solidFill>
              </a:rPr>
              <a:t>analysis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and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co-writing</a:t>
            </a:r>
            <a:r>
              <a:rPr lang="de-DE" sz="4000" dirty="0">
                <a:solidFill>
                  <a:schemeClr val="accent1"/>
                </a:solidFill>
              </a:rPr>
              <a:t>)</a:t>
            </a:r>
            <a:br>
              <a:rPr lang="de-DE" sz="4000" dirty="0">
                <a:solidFill>
                  <a:schemeClr val="accent1"/>
                </a:solidFill>
              </a:rPr>
            </a:br>
            <a:endParaRPr lang="de-DE" sz="4000" dirty="0">
              <a:solidFill>
                <a:schemeClr val="accent1"/>
              </a:solidFill>
            </a:endParaRPr>
          </a:p>
          <a:p>
            <a:endParaRPr lang="de-DE" sz="2600" dirty="0">
              <a:solidFill>
                <a:schemeClr val="accent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33C6C6-9C31-E8F9-D2D4-D2FFC421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551" y="698243"/>
            <a:ext cx="3200850" cy="29641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8D45D9-D2BB-B581-6A14-C467835B6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6738"/>
            <a:ext cx="4105275" cy="8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82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winkelte Verbindung 17">
            <a:extLst>
              <a:ext uri="{FF2B5EF4-FFF2-40B4-BE49-F238E27FC236}">
                <a16:creationId xmlns:a16="http://schemas.microsoft.com/office/drawing/2014/main" id="{2F49DDB5-E762-4343-A0FE-E56B2C7B9B7B}"/>
              </a:ext>
            </a:extLst>
          </p:cNvPr>
          <p:cNvCxnSpPr>
            <a:cxnSpLocks/>
            <a:stCxn id="30" idx="3"/>
            <a:endCxn id="28" idx="2"/>
          </p:cNvCxnSpPr>
          <p:nvPr/>
        </p:nvCxnSpPr>
        <p:spPr>
          <a:xfrm flipV="1">
            <a:off x="4106185" y="1341807"/>
            <a:ext cx="1068772" cy="499330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>
            <a:extLst>
              <a:ext uri="{FF2B5EF4-FFF2-40B4-BE49-F238E27FC236}">
                <a16:creationId xmlns:a16="http://schemas.microsoft.com/office/drawing/2014/main" id="{043EFE28-34F7-DF4C-A1EF-305C83E2BFCC}"/>
              </a:ext>
            </a:extLst>
          </p:cNvPr>
          <p:cNvCxnSpPr>
            <a:cxnSpLocks/>
            <a:endCxn id="28" idx="2"/>
          </p:cNvCxnSpPr>
          <p:nvPr/>
        </p:nvCxnSpPr>
        <p:spPr>
          <a:xfrm rot="10800000">
            <a:off x="5174957" y="1341808"/>
            <a:ext cx="1305114" cy="499330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 Verbindung 19">
            <a:extLst>
              <a:ext uri="{FF2B5EF4-FFF2-40B4-BE49-F238E27FC236}">
                <a16:creationId xmlns:a16="http://schemas.microsoft.com/office/drawing/2014/main" id="{AC53333C-50E8-B14C-BC3F-88A6EBDB73EC}"/>
              </a:ext>
            </a:extLst>
          </p:cNvPr>
          <p:cNvCxnSpPr>
            <a:cxnSpLocks/>
            <a:stCxn id="38" idx="3"/>
            <a:endCxn id="29" idx="2"/>
          </p:cNvCxnSpPr>
          <p:nvPr/>
        </p:nvCxnSpPr>
        <p:spPr>
          <a:xfrm flipV="1">
            <a:off x="6055439" y="2222375"/>
            <a:ext cx="1039653" cy="555635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>
            <a:extLst>
              <a:ext uri="{FF2B5EF4-FFF2-40B4-BE49-F238E27FC236}">
                <a16:creationId xmlns:a16="http://schemas.microsoft.com/office/drawing/2014/main" id="{09538C11-4283-174D-9C25-275DF185197C}"/>
              </a:ext>
            </a:extLst>
          </p:cNvPr>
          <p:cNvCxnSpPr>
            <a:cxnSpLocks/>
            <a:stCxn id="29" idx="2"/>
            <a:endCxn id="36" idx="1"/>
          </p:cNvCxnSpPr>
          <p:nvPr/>
        </p:nvCxnSpPr>
        <p:spPr>
          <a:xfrm rot="16200000" flipH="1">
            <a:off x="7343149" y="1974318"/>
            <a:ext cx="551529" cy="1047642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winkelte Verbindung 21">
            <a:extLst>
              <a:ext uri="{FF2B5EF4-FFF2-40B4-BE49-F238E27FC236}">
                <a16:creationId xmlns:a16="http://schemas.microsoft.com/office/drawing/2014/main" id="{FED599CC-A177-A341-8BFD-52BD65790801}"/>
              </a:ext>
            </a:extLst>
          </p:cNvPr>
          <p:cNvCxnSpPr>
            <a:cxnSpLocks/>
            <a:stCxn id="41" idx="3"/>
            <a:endCxn id="38" idx="2"/>
          </p:cNvCxnSpPr>
          <p:nvPr/>
        </p:nvCxnSpPr>
        <p:spPr>
          <a:xfrm flipV="1">
            <a:off x="4106184" y="3159248"/>
            <a:ext cx="1073044" cy="554543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 Verbindung 22">
            <a:extLst>
              <a:ext uri="{FF2B5EF4-FFF2-40B4-BE49-F238E27FC236}">
                <a16:creationId xmlns:a16="http://schemas.microsoft.com/office/drawing/2014/main" id="{065D2FD8-FC27-B94C-9886-1A073D179388}"/>
              </a:ext>
            </a:extLst>
          </p:cNvPr>
          <p:cNvCxnSpPr>
            <a:cxnSpLocks/>
            <a:stCxn id="38" idx="2"/>
            <a:endCxn id="42" idx="1"/>
          </p:cNvCxnSpPr>
          <p:nvPr/>
        </p:nvCxnSpPr>
        <p:spPr>
          <a:xfrm rot="16200000" flipH="1">
            <a:off x="6381206" y="1957269"/>
            <a:ext cx="559551" cy="2963507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>
            <a:extLst>
              <a:ext uri="{FF2B5EF4-FFF2-40B4-BE49-F238E27FC236}">
                <a16:creationId xmlns:a16="http://schemas.microsoft.com/office/drawing/2014/main" id="{41D55B18-428C-3747-AE50-8EC5AEE13BB5}"/>
              </a:ext>
            </a:extLst>
          </p:cNvPr>
          <p:cNvCxnSpPr>
            <a:cxnSpLocks/>
            <a:stCxn id="48" idx="3"/>
            <a:endCxn id="41" idx="2"/>
          </p:cNvCxnSpPr>
          <p:nvPr/>
        </p:nvCxnSpPr>
        <p:spPr>
          <a:xfrm flipV="1">
            <a:off x="2152269" y="4095029"/>
            <a:ext cx="1077704" cy="520733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winkelte Verbindung 24">
            <a:extLst>
              <a:ext uri="{FF2B5EF4-FFF2-40B4-BE49-F238E27FC236}">
                <a16:creationId xmlns:a16="http://schemas.microsoft.com/office/drawing/2014/main" id="{0D378856-EE34-6D4A-BC3E-2220AFC5B8A6}"/>
              </a:ext>
            </a:extLst>
          </p:cNvPr>
          <p:cNvCxnSpPr>
            <a:cxnSpLocks/>
            <a:stCxn id="41" idx="2"/>
            <a:endCxn id="49" idx="1"/>
          </p:cNvCxnSpPr>
          <p:nvPr/>
        </p:nvCxnSpPr>
        <p:spPr>
          <a:xfrm rot="16200000" flipH="1">
            <a:off x="3364570" y="3960431"/>
            <a:ext cx="516890" cy="786085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>
            <a:extLst>
              <a:ext uri="{FF2B5EF4-FFF2-40B4-BE49-F238E27FC236}">
                <a16:creationId xmlns:a16="http://schemas.microsoft.com/office/drawing/2014/main" id="{7F05552F-EF59-1145-A1FD-831BCED1BA80}"/>
              </a:ext>
            </a:extLst>
          </p:cNvPr>
          <p:cNvCxnSpPr>
            <a:cxnSpLocks/>
            <a:stCxn id="51" idx="3"/>
            <a:endCxn id="42" idx="2"/>
          </p:cNvCxnSpPr>
          <p:nvPr/>
        </p:nvCxnSpPr>
        <p:spPr>
          <a:xfrm flipV="1">
            <a:off x="7968711" y="4100037"/>
            <a:ext cx="1050236" cy="505463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winkelte Verbindung 26">
            <a:extLst>
              <a:ext uri="{FF2B5EF4-FFF2-40B4-BE49-F238E27FC236}">
                <a16:creationId xmlns:a16="http://schemas.microsoft.com/office/drawing/2014/main" id="{0588A868-801A-6E41-AD96-3AC87B565072}"/>
              </a:ext>
            </a:extLst>
          </p:cNvPr>
          <p:cNvCxnSpPr>
            <a:cxnSpLocks/>
            <a:stCxn id="42" idx="2"/>
            <a:endCxn id="52" idx="1"/>
          </p:cNvCxnSpPr>
          <p:nvPr/>
        </p:nvCxnSpPr>
        <p:spPr>
          <a:xfrm rot="16200000" flipH="1">
            <a:off x="9292491" y="3826492"/>
            <a:ext cx="501620" cy="1048709"/>
          </a:xfrm>
          <a:prstGeom prst="bentConnector2">
            <a:avLst/>
          </a:prstGeom>
          <a:ln w="762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2353762" y="1459898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price</a:t>
            </a:r>
          </a:p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€/ 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4298745" y="579330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net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income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€/m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6218880" y="1459898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harvesting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cost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; €/ 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8142734" y="2392665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costs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step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2</a:t>
            </a:r>
          </a:p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€/ 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4303016" y="2396771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costs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step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1</a:t>
            </a:r>
          </a:p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€/ 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2353761" y="3332552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productive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work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; €/ 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8142735" y="3337560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additional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work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; €/ 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399846" y="4234523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costs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 per PMH</a:t>
            </a:r>
            <a:r>
              <a:rPr lang="de-DE" sz="2000" baseline="-25000" dirty="0">
                <a:solidFill>
                  <a:schemeClr val="tx1"/>
                </a:solidFill>
                <a:latin typeface="Fira Sans" panose="020B0503050000020004" pitchFamily="34" charset="0"/>
              </a:rPr>
              <a:t>15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; €/h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4016058" y="4230680"/>
            <a:ext cx="2038304" cy="762477"/>
          </a:xfrm>
          <a:prstGeom prst="rect">
            <a:avLst/>
          </a:prstGeom>
          <a:solidFill>
            <a:srgbClr val="FF7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Fira Sans" panose="020B0503050000020004" pitchFamily="34" charset="0"/>
              </a:rPr>
              <a:t>performance</a:t>
            </a:r>
            <a:r>
              <a:rPr lang="de-DE" sz="2000" dirty="0">
                <a:solidFill>
                  <a:schemeClr val="bg1"/>
                </a:solidFill>
                <a:latin typeface="Fira Sans" panose="020B0503050000020004" pitchFamily="34" charset="0"/>
              </a:rPr>
              <a:t> per PMH</a:t>
            </a:r>
            <a:r>
              <a:rPr lang="de-DE" sz="2000" baseline="-25000" dirty="0">
                <a:solidFill>
                  <a:schemeClr val="bg1"/>
                </a:solidFill>
                <a:latin typeface="Fira Sans" panose="020B0503050000020004" pitchFamily="34" charset="0"/>
              </a:rPr>
              <a:t>15</a:t>
            </a:r>
            <a:r>
              <a:rPr lang="de-DE" sz="2000" dirty="0">
                <a:solidFill>
                  <a:schemeClr val="bg1"/>
                </a:solidFill>
                <a:latin typeface="Fira Sans" panose="020B0503050000020004" pitchFamily="34" charset="0"/>
              </a:rPr>
              <a:t>;</a:t>
            </a:r>
            <a:r>
              <a:rPr lang="de-DE" sz="2000" baseline="-250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Fira Sans" panose="020B0503050000020004" pitchFamily="34" charset="0"/>
              </a:rPr>
              <a:t>m</a:t>
            </a:r>
            <a:r>
              <a:rPr lang="de-DE" sz="2000" baseline="30000" dirty="0">
                <a:solidFill>
                  <a:schemeClr val="bg1"/>
                </a:solidFill>
                <a:latin typeface="Fira Sans" panose="020B0503050000020004" pitchFamily="34" charset="0"/>
              </a:rPr>
              <a:t>3</a:t>
            </a:r>
            <a:r>
              <a:rPr lang="de-DE" sz="2000" dirty="0">
                <a:solidFill>
                  <a:schemeClr val="bg1"/>
                </a:solidFill>
                <a:latin typeface="Fira Sans" panose="020B0503050000020004" pitchFamily="34" charset="0"/>
              </a:rPr>
              <a:t>/h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6216288" y="4224261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additional 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cost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; €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AA591DC2-B620-BEDC-7448-A7EF285D3660}"/>
              </a:ext>
            </a:extLst>
          </p:cNvPr>
          <p:cNvSpPr/>
          <p:nvPr/>
        </p:nvSpPr>
        <p:spPr>
          <a:xfrm>
            <a:off x="10067656" y="4220418"/>
            <a:ext cx="1752423" cy="7624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total per-</a:t>
            </a:r>
            <a:r>
              <a:rPr lang="de-DE" sz="2000" dirty="0" err="1">
                <a:solidFill>
                  <a:schemeClr val="tx1"/>
                </a:solidFill>
                <a:latin typeface="Fira Sans" panose="020B0503050000020004" pitchFamily="34" charset="0"/>
              </a:rPr>
              <a:t>formance</a:t>
            </a:r>
            <a:r>
              <a:rPr lang="de-DE" sz="2000" dirty="0">
                <a:solidFill>
                  <a:schemeClr val="tx1"/>
                </a:solidFill>
                <a:latin typeface="Fira Sans" panose="020B0503050000020004" pitchFamily="34" charset="0"/>
              </a:rPr>
              <a:t>; m</a:t>
            </a:r>
            <a:r>
              <a:rPr lang="de-DE" sz="2000" baseline="30000" dirty="0">
                <a:solidFill>
                  <a:schemeClr val="tx1"/>
                </a:solidFill>
                <a:latin typeface="Fira Sans" panose="020B0503050000020004" pitchFamily="34" charset="0"/>
              </a:rPr>
              <a:t>3</a:t>
            </a:r>
            <a:endParaRPr lang="de-DE" sz="20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4859731" y="1518562"/>
            <a:ext cx="622300" cy="6223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Ellipse 88"/>
          <p:cNvSpPr/>
          <p:nvPr/>
        </p:nvSpPr>
        <p:spPr>
          <a:xfrm>
            <a:off x="6771178" y="2462753"/>
            <a:ext cx="622300" cy="6223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Ellipse 89"/>
          <p:cNvSpPr/>
          <p:nvPr/>
        </p:nvSpPr>
        <p:spPr>
          <a:xfrm>
            <a:off x="4868078" y="3407648"/>
            <a:ext cx="622300" cy="6223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Ellipse 90"/>
          <p:cNvSpPr/>
          <p:nvPr/>
        </p:nvSpPr>
        <p:spPr>
          <a:xfrm>
            <a:off x="2918822" y="4294346"/>
            <a:ext cx="622300" cy="6223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/>
          <p:cNvSpPr/>
          <p:nvPr/>
        </p:nvSpPr>
        <p:spPr>
          <a:xfrm>
            <a:off x="8707797" y="4294346"/>
            <a:ext cx="622300" cy="6223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7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63039608-D80C-9042-8A20-56E0EFD8A66A}"/>
              </a:ext>
            </a:extLst>
          </p:cNvPr>
          <p:cNvSpPr/>
          <p:nvPr/>
        </p:nvSpPr>
        <p:spPr>
          <a:xfrm>
            <a:off x="5020165" y="1727201"/>
            <a:ext cx="284735" cy="201134"/>
          </a:xfrm>
          <a:prstGeom prst="mathMin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0"/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E81F2651-02BB-B947-BFC8-D74170CD23D1}"/>
              </a:ext>
            </a:extLst>
          </p:cNvPr>
          <p:cNvSpPr/>
          <p:nvPr/>
        </p:nvSpPr>
        <p:spPr>
          <a:xfrm>
            <a:off x="6950039" y="2668266"/>
            <a:ext cx="264578" cy="211274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0"/>
          </a:p>
        </p:txBody>
      </p:sp>
      <p:sp>
        <p:nvSpPr>
          <p:cNvPr id="12" name="Plus 11">
            <a:extLst>
              <a:ext uri="{FF2B5EF4-FFF2-40B4-BE49-F238E27FC236}">
                <a16:creationId xmlns:a16="http://schemas.microsoft.com/office/drawing/2014/main" id="{C4271F14-1A2B-1E48-87B1-B25FA7433C22}"/>
              </a:ext>
            </a:extLst>
          </p:cNvPr>
          <p:cNvSpPr/>
          <p:nvPr/>
        </p:nvSpPr>
        <p:spPr>
          <a:xfrm>
            <a:off x="5057000" y="3610658"/>
            <a:ext cx="264578" cy="211274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716040B5-B60D-DF1B-142F-4598F6229EF0}"/>
              </a:ext>
            </a:extLst>
          </p:cNvPr>
          <p:cNvCxnSpPr/>
          <p:nvPr/>
        </p:nvCxnSpPr>
        <p:spPr>
          <a:xfrm flipH="1">
            <a:off x="3142054" y="4518145"/>
            <a:ext cx="175840" cy="21127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CD0C74F9-4D7C-D1FB-9D67-6C482B32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170" y="4490336"/>
            <a:ext cx="230499" cy="266893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98171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>
            <a:extLst>
              <a:ext uri="{FF2B5EF4-FFF2-40B4-BE49-F238E27FC236}">
                <a16:creationId xmlns:a16="http://schemas.microsoft.com/office/drawing/2014/main" id="{772F2146-B9C0-8925-58AB-581047ED79EA}"/>
              </a:ext>
            </a:extLst>
          </p:cNvPr>
          <p:cNvSpPr/>
          <p:nvPr/>
        </p:nvSpPr>
        <p:spPr>
          <a:xfrm>
            <a:off x="4633194" y="3178629"/>
            <a:ext cx="2699651" cy="1221836"/>
          </a:xfrm>
          <a:custGeom>
            <a:avLst/>
            <a:gdLst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2958" h="1999622">
                <a:moveTo>
                  <a:pt x="0" y="0"/>
                </a:moveTo>
                <a:cubicBezTo>
                  <a:pt x="445478" y="1721618"/>
                  <a:pt x="1768469" y="1920067"/>
                  <a:pt x="2692958" y="1999622"/>
                </a:cubicBezTo>
              </a:path>
            </a:pathLst>
          </a:custGeom>
          <a:noFill/>
          <a:ln w="50800">
            <a:solidFill>
              <a:srgbClr val="FF77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50" dirty="0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D21816B4-2E6B-01FC-FBF5-0D03CFFD4BC1}"/>
              </a:ext>
            </a:extLst>
          </p:cNvPr>
          <p:cNvSpPr/>
          <p:nvPr/>
        </p:nvSpPr>
        <p:spPr>
          <a:xfrm>
            <a:off x="4633195" y="2100937"/>
            <a:ext cx="2735074" cy="1908563"/>
          </a:xfrm>
          <a:custGeom>
            <a:avLst/>
            <a:gdLst>
              <a:gd name="connsiteX0" fmla="*/ 0 w 2873828"/>
              <a:gd name="connsiteY0" fmla="*/ 0 h 2090057"/>
              <a:gd name="connsiteX1" fmla="*/ 572756 w 2873828"/>
              <a:gd name="connsiteY1" fmla="*/ 964641 h 2090057"/>
              <a:gd name="connsiteX2" fmla="*/ 1718268 w 2873828"/>
              <a:gd name="connsiteY2" fmla="*/ 1446962 h 2090057"/>
              <a:gd name="connsiteX3" fmla="*/ 2873828 w 2873828"/>
              <a:gd name="connsiteY3" fmla="*/ 2090057 h 2090057"/>
              <a:gd name="connsiteX4" fmla="*/ 2873828 w 2873828"/>
              <a:gd name="connsiteY4" fmla="*/ 2090057 h 2090057"/>
              <a:gd name="connsiteX0" fmla="*/ 0 w 2873828"/>
              <a:gd name="connsiteY0" fmla="*/ 0 h 2090057"/>
              <a:gd name="connsiteX1" fmla="*/ 1718268 w 2873828"/>
              <a:gd name="connsiteY1" fmla="*/ 1446962 h 2090057"/>
              <a:gd name="connsiteX2" fmla="*/ 2873828 w 2873828"/>
              <a:gd name="connsiteY2" fmla="*/ 2090057 h 2090057"/>
              <a:gd name="connsiteX3" fmla="*/ 2873828 w 2873828"/>
              <a:gd name="connsiteY3" fmla="*/ 2090057 h 2090057"/>
              <a:gd name="connsiteX0" fmla="*/ 0 w 2783758"/>
              <a:gd name="connsiteY0" fmla="*/ 0 h 695492"/>
              <a:gd name="connsiteX1" fmla="*/ 1628198 w 2783758"/>
              <a:gd name="connsiteY1" fmla="*/ 52397 h 695492"/>
              <a:gd name="connsiteX2" fmla="*/ 2783758 w 2783758"/>
              <a:gd name="connsiteY2" fmla="*/ 695492 h 695492"/>
              <a:gd name="connsiteX3" fmla="*/ 2783758 w 2783758"/>
              <a:gd name="connsiteY3" fmla="*/ 695492 h 695492"/>
              <a:gd name="connsiteX0" fmla="*/ 0 w 2783758"/>
              <a:gd name="connsiteY0" fmla="*/ 283353 h 978845"/>
              <a:gd name="connsiteX1" fmla="*/ 1628198 w 2783758"/>
              <a:gd name="connsiteY1" fmla="*/ 335750 h 978845"/>
              <a:gd name="connsiteX2" fmla="*/ 2783758 w 2783758"/>
              <a:gd name="connsiteY2" fmla="*/ 978845 h 978845"/>
              <a:gd name="connsiteX3" fmla="*/ 2783758 w 2783758"/>
              <a:gd name="connsiteY3" fmla="*/ 978845 h 978845"/>
              <a:gd name="connsiteX0" fmla="*/ 0 w 2828793"/>
              <a:gd name="connsiteY0" fmla="*/ 2273581 h 2969073"/>
              <a:gd name="connsiteX1" fmla="*/ 1628198 w 2828793"/>
              <a:gd name="connsiteY1" fmla="*/ 2325978 h 2969073"/>
              <a:gd name="connsiteX2" fmla="*/ 2783758 w 2828793"/>
              <a:gd name="connsiteY2" fmla="*/ 2969073 h 2969073"/>
              <a:gd name="connsiteX3" fmla="*/ 2828793 w 2828793"/>
              <a:gd name="connsiteY3" fmla="*/ 0 h 2969073"/>
              <a:gd name="connsiteX0" fmla="*/ 0 w 2783758"/>
              <a:gd name="connsiteY0" fmla="*/ 283354 h 978846"/>
              <a:gd name="connsiteX1" fmla="*/ 1628198 w 2783758"/>
              <a:gd name="connsiteY1" fmla="*/ 335751 h 978846"/>
              <a:gd name="connsiteX2" fmla="*/ 2783758 w 2783758"/>
              <a:gd name="connsiteY2" fmla="*/ 978846 h 978846"/>
              <a:gd name="connsiteX0" fmla="*/ 0 w 2828793"/>
              <a:gd name="connsiteY0" fmla="*/ 2464769 h 2613608"/>
              <a:gd name="connsiteX1" fmla="*/ 1628198 w 2828793"/>
              <a:gd name="connsiteY1" fmla="*/ 2517166 h 2613608"/>
              <a:gd name="connsiteX2" fmla="*/ 2828793 w 2828793"/>
              <a:gd name="connsiteY2" fmla="*/ 0 h 2613608"/>
              <a:gd name="connsiteX0" fmla="*/ 0 w 2828793"/>
              <a:gd name="connsiteY0" fmla="*/ 2464769 h 2464768"/>
              <a:gd name="connsiteX1" fmla="*/ 1006717 w 2828793"/>
              <a:gd name="connsiteY1" fmla="*/ 897672 h 2464768"/>
              <a:gd name="connsiteX2" fmla="*/ 2828793 w 2828793"/>
              <a:gd name="connsiteY2" fmla="*/ 0 h 2464768"/>
              <a:gd name="connsiteX0" fmla="*/ 0 w 2828793"/>
              <a:gd name="connsiteY0" fmla="*/ 2464769 h 2464769"/>
              <a:gd name="connsiteX1" fmla="*/ 1006717 w 2828793"/>
              <a:gd name="connsiteY1" fmla="*/ 897672 h 2464769"/>
              <a:gd name="connsiteX2" fmla="*/ 2828793 w 2828793"/>
              <a:gd name="connsiteY2" fmla="*/ 0 h 2464769"/>
              <a:gd name="connsiteX0" fmla="*/ 0 w 2828793"/>
              <a:gd name="connsiteY0" fmla="*/ 2464769 h 2464769"/>
              <a:gd name="connsiteX1" fmla="*/ 1006717 w 2828793"/>
              <a:gd name="connsiteY1" fmla="*/ 897672 h 2464769"/>
              <a:gd name="connsiteX2" fmla="*/ 2828793 w 2828793"/>
              <a:gd name="connsiteY2" fmla="*/ 0 h 246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793" h="2464769">
                <a:moveTo>
                  <a:pt x="0" y="2464769"/>
                </a:moveTo>
                <a:cubicBezTo>
                  <a:pt x="285915" y="1855254"/>
                  <a:pt x="427169" y="1409685"/>
                  <a:pt x="1006717" y="897672"/>
                </a:cubicBezTo>
                <a:cubicBezTo>
                  <a:pt x="1586265" y="385659"/>
                  <a:pt x="2828793" y="0"/>
                  <a:pt x="2828793" y="0"/>
                </a:cubicBezTo>
              </a:path>
            </a:pathLst>
          </a:custGeom>
          <a:noFill/>
          <a:ln w="50800">
            <a:solidFill>
              <a:srgbClr val="8EAB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50"/>
          </a:p>
        </p:txBody>
      </p:sp>
      <p:sp>
        <p:nvSpPr>
          <p:cNvPr id="22" name="Textfeld 21"/>
          <p:cNvSpPr txBox="1"/>
          <p:nvPr/>
        </p:nvSpPr>
        <p:spPr>
          <a:xfrm>
            <a:off x="7140059" y="4740414"/>
            <a:ext cx="159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Volume (m</a:t>
            </a:r>
            <a:r>
              <a:rPr lang="de-DE" baseline="30000" dirty="0">
                <a:latin typeface="Fira Sans" panose="020B0503050000020004" pitchFamily="34" charset="0"/>
              </a:rPr>
              <a:t>3</a:t>
            </a:r>
            <a:r>
              <a:rPr lang="de-DE" dirty="0">
                <a:latin typeface="Fira Sans" panose="020B0503050000020004" pitchFamily="34" charset="0"/>
              </a:rPr>
              <a:t>/</a:t>
            </a:r>
            <a:r>
              <a:rPr lang="de-DE" dirty="0" err="1">
                <a:latin typeface="Fira Sans" panose="020B0503050000020004" pitchFamily="34" charset="0"/>
              </a:rPr>
              <a:t>tree</a:t>
            </a:r>
            <a:r>
              <a:rPr lang="de-DE" dirty="0">
                <a:latin typeface="Fira Sans" panose="020B0503050000020004" pitchFamily="34" charset="0"/>
              </a:rPr>
              <a:t>)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4479279" y="1881051"/>
            <a:ext cx="0" cy="2728955"/>
          </a:xfrm>
          <a:prstGeom prst="straightConnector1">
            <a:avLst/>
          </a:prstGeom>
          <a:ln w="76200" cap="rnd">
            <a:solidFill>
              <a:srgbClr val="FF7737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479279" y="4614238"/>
            <a:ext cx="3312171" cy="0"/>
          </a:xfrm>
          <a:prstGeom prst="straightConnector1">
            <a:avLst/>
          </a:prstGeom>
          <a:ln w="76200" cap="rnd">
            <a:solidFill>
              <a:srgbClr val="FF7737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535526" y="2316668"/>
            <a:ext cx="159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m</a:t>
            </a:r>
            <a:r>
              <a:rPr lang="de-DE" baseline="30000" dirty="0">
                <a:latin typeface="Fira Sans" panose="020B0503050000020004" pitchFamily="34" charset="0"/>
              </a:rPr>
              <a:t>3 </a:t>
            </a:r>
            <a:r>
              <a:rPr lang="de-DE" dirty="0">
                <a:latin typeface="Fira Sans" panose="020B0503050000020004" pitchFamily="34" charset="0"/>
              </a:rPr>
              <a:t>per </a:t>
            </a:r>
            <a:r>
              <a:rPr lang="de-DE" dirty="0" err="1">
                <a:latin typeface="Fira Sans" panose="020B0503050000020004" pitchFamily="34" charset="0"/>
              </a:rPr>
              <a:t>hour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535526" y="3931721"/>
            <a:ext cx="159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time per m</a:t>
            </a:r>
            <a:r>
              <a:rPr lang="de-DE" baseline="30000" dirty="0">
                <a:latin typeface="Fira Sans" panose="020B0503050000020004" pitchFamily="34" charset="0"/>
              </a:rPr>
              <a:t>3</a:t>
            </a:r>
            <a:endParaRPr lang="de-DE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0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/>
              <p:cNvSpPr/>
              <p:nvPr/>
            </p:nvSpPr>
            <p:spPr>
              <a:xfrm>
                <a:off x="5178858" y="3244334"/>
                <a:ext cx="18342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Rechtec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858" y="3244334"/>
                <a:ext cx="183428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5501446" y="1635540"/>
                <a:ext cx="1189108" cy="639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446" y="1635540"/>
                <a:ext cx="1189108" cy="6395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4918791" y="4473535"/>
                <a:ext cx="2709524" cy="68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0">
                              <a:latin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de-DE" b="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de-DE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0">
                              <a:latin typeface="Cambria Math" panose="02040503050406030204" pitchFamily="18" charset="0"/>
                            </a:rPr>
                            <m:t>60∗ </m:t>
                          </m:r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b="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de-DE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791" y="4473535"/>
                <a:ext cx="2709524" cy="6807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680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erader Verbinder 24"/>
          <p:cNvCxnSpPr/>
          <p:nvPr/>
        </p:nvCxnSpPr>
        <p:spPr>
          <a:xfrm>
            <a:off x="4479279" y="4241936"/>
            <a:ext cx="2853565" cy="0"/>
          </a:xfrm>
          <a:prstGeom prst="line">
            <a:avLst/>
          </a:prstGeom>
          <a:ln w="508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/>
          <p:cNvCxnSpPr>
            <a:stCxn id="9" idx="1"/>
          </p:cNvCxnSpPr>
          <p:nvPr/>
        </p:nvCxnSpPr>
        <p:spPr>
          <a:xfrm flipH="1">
            <a:off x="4479279" y="4240661"/>
            <a:ext cx="2853566" cy="178626"/>
          </a:xfrm>
          <a:prstGeom prst="line">
            <a:avLst/>
          </a:prstGeom>
          <a:ln w="50800">
            <a:solidFill>
              <a:srgbClr val="355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ihandform 8">
            <a:extLst>
              <a:ext uri="{FF2B5EF4-FFF2-40B4-BE49-F238E27FC236}">
                <a16:creationId xmlns:a16="http://schemas.microsoft.com/office/drawing/2014/main" id="{772F2146-B9C0-8925-58AB-581047ED79EA}"/>
              </a:ext>
            </a:extLst>
          </p:cNvPr>
          <p:cNvSpPr/>
          <p:nvPr/>
        </p:nvSpPr>
        <p:spPr>
          <a:xfrm>
            <a:off x="4633194" y="3018825"/>
            <a:ext cx="2699651" cy="1221836"/>
          </a:xfrm>
          <a:custGeom>
            <a:avLst/>
            <a:gdLst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  <a:gd name="connsiteX0" fmla="*/ 0 w 2692958"/>
              <a:gd name="connsiteY0" fmla="*/ 0 h 1999622"/>
              <a:gd name="connsiteX1" fmla="*/ 2692958 w 2692958"/>
              <a:gd name="connsiteY1" fmla="*/ 1999622 h 199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2958" h="1999622">
                <a:moveTo>
                  <a:pt x="0" y="0"/>
                </a:moveTo>
                <a:cubicBezTo>
                  <a:pt x="445478" y="1721618"/>
                  <a:pt x="1768469" y="1920067"/>
                  <a:pt x="2692958" y="1999622"/>
                </a:cubicBezTo>
              </a:path>
            </a:pathLst>
          </a:custGeom>
          <a:noFill/>
          <a:ln w="50800">
            <a:solidFill>
              <a:srgbClr val="FF77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50" dirty="0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D21816B4-2E6B-01FC-FBF5-0D03CFFD4BC1}"/>
              </a:ext>
            </a:extLst>
          </p:cNvPr>
          <p:cNvSpPr/>
          <p:nvPr/>
        </p:nvSpPr>
        <p:spPr>
          <a:xfrm>
            <a:off x="4633195" y="2100937"/>
            <a:ext cx="2735074" cy="1908563"/>
          </a:xfrm>
          <a:custGeom>
            <a:avLst/>
            <a:gdLst>
              <a:gd name="connsiteX0" fmla="*/ 0 w 2873828"/>
              <a:gd name="connsiteY0" fmla="*/ 0 h 2090057"/>
              <a:gd name="connsiteX1" fmla="*/ 572756 w 2873828"/>
              <a:gd name="connsiteY1" fmla="*/ 964641 h 2090057"/>
              <a:gd name="connsiteX2" fmla="*/ 1718268 w 2873828"/>
              <a:gd name="connsiteY2" fmla="*/ 1446962 h 2090057"/>
              <a:gd name="connsiteX3" fmla="*/ 2873828 w 2873828"/>
              <a:gd name="connsiteY3" fmla="*/ 2090057 h 2090057"/>
              <a:gd name="connsiteX4" fmla="*/ 2873828 w 2873828"/>
              <a:gd name="connsiteY4" fmla="*/ 2090057 h 2090057"/>
              <a:gd name="connsiteX0" fmla="*/ 0 w 2873828"/>
              <a:gd name="connsiteY0" fmla="*/ 0 h 2090057"/>
              <a:gd name="connsiteX1" fmla="*/ 1718268 w 2873828"/>
              <a:gd name="connsiteY1" fmla="*/ 1446962 h 2090057"/>
              <a:gd name="connsiteX2" fmla="*/ 2873828 w 2873828"/>
              <a:gd name="connsiteY2" fmla="*/ 2090057 h 2090057"/>
              <a:gd name="connsiteX3" fmla="*/ 2873828 w 2873828"/>
              <a:gd name="connsiteY3" fmla="*/ 2090057 h 2090057"/>
              <a:gd name="connsiteX0" fmla="*/ 0 w 2783758"/>
              <a:gd name="connsiteY0" fmla="*/ 0 h 695492"/>
              <a:gd name="connsiteX1" fmla="*/ 1628198 w 2783758"/>
              <a:gd name="connsiteY1" fmla="*/ 52397 h 695492"/>
              <a:gd name="connsiteX2" fmla="*/ 2783758 w 2783758"/>
              <a:gd name="connsiteY2" fmla="*/ 695492 h 695492"/>
              <a:gd name="connsiteX3" fmla="*/ 2783758 w 2783758"/>
              <a:gd name="connsiteY3" fmla="*/ 695492 h 695492"/>
              <a:gd name="connsiteX0" fmla="*/ 0 w 2783758"/>
              <a:gd name="connsiteY0" fmla="*/ 283353 h 978845"/>
              <a:gd name="connsiteX1" fmla="*/ 1628198 w 2783758"/>
              <a:gd name="connsiteY1" fmla="*/ 335750 h 978845"/>
              <a:gd name="connsiteX2" fmla="*/ 2783758 w 2783758"/>
              <a:gd name="connsiteY2" fmla="*/ 978845 h 978845"/>
              <a:gd name="connsiteX3" fmla="*/ 2783758 w 2783758"/>
              <a:gd name="connsiteY3" fmla="*/ 978845 h 978845"/>
              <a:gd name="connsiteX0" fmla="*/ 0 w 2828793"/>
              <a:gd name="connsiteY0" fmla="*/ 2273581 h 2969073"/>
              <a:gd name="connsiteX1" fmla="*/ 1628198 w 2828793"/>
              <a:gd name="connsiteY1" fmla="*/ 2325978 h 2969073"/>
              <a:gd name="connsiteX2" fmla="*/ 2783758 w 2828793"/>
              <a:gd name="connsiteY2" fmla="*/ 2969073 h 2969073"/>
              <a:gd name="connsiteX3" fmla="*/ 2828793 w 2828793"/>
              <a:gd name="connsiteY3" fmla="*/ 0 h 2969073"/>
              <a:gd name="connsiteX0" fmla="*/ 0 w 2783758"/>
              <a:gd name="connsiteY0" fmla="*/ 283354 h 978846"/>
              <a:gd name="connsiteX1" fmla="*/ 1628198 w 2783758"/>
              <a:gd name="connsiteY1" fmla="*/ 335751 h 978846"/>
              <a:gd name="connsiteX2" fmla="*/ 2783758 w 2783758"/>
              <a:gd name="connsiteY2" fmla="*/ 978846 h 978846"/>
              <a:gd name="connsiteX0" fmla="*/ 0 w 2828793"/>
              <a:gd name="connsiteY0" fmla="*/ 2464769 h 2613608"/>
              <a:gd name="connsiteX1" fmla="*/ 1628198 w 2828793"/>
              <a:gd name="connsiteY1" fmla="*/ 2517166 h 2613608"/>
              <a:gd name="connsiteX2" fmla="*/ 2828793 w 2828793"/>
              <a:gd name="connsiteY2" fmla="*/ 0 h 2613608"/>
              <a:gd name="connsiteX0" fmla="*/ 0 w 2828793"/>
              <a:gd name="connsiteY0" fmla="*/ 2464769 h 2464768"/>
              <a:gd name="connsiteX1" fmla="*/ 1006717 w 2828793"/>
              <a:gd name="connsiteY1" fmla="*/ 897672 h 2464768"/>
              <a:gd name="connsiteX2" fmla="*/ 2828793 w 2828793"/>
              <a:gd name="connsiteY2" fmla="*/ 0 h 2464768"/>
              <a:gd name="connsiteX0" fmla="*/ 0 w 2828793"/>
              <a:gd name="connsiteY0" fmla="*/ 2464769 h 2464769"/>
              <a:gd name="connsiteX1" fmla="*/ 1006717 w 2828793"/>
              <a:gd name="connsiteY1" fmla="*/ 897672 h 2464769"/>
              <a:gd name="connsiteX2" fmla="*/ 2828793 w 2828793"/>
              <a:gd name="connsiteY2" fmla="*/ 0 h 2464769"/>
              <a:gd name="connsiteX0" fmla="*/ 0 w 2828793"/>
              <a:gd name="connsiteY0" fmla="*/ 2464769 h 2464769"/>
              <a:gd name="connsiteX1" fmla="*/ 1006717 w 2828793"/>
              <a:gd name="connsiteY1" fmla="*/ 897672 h 2464769"/>
              <a:gd name="connsiteX2" fmla="*/ 2828793 w 2828793"/>
              <a:gd name="connsiteY2" fmla="*/ 0 h 246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793" h="2464769">
                <a:moveTo>
                  <a:pt x="0" y="2464769"/>
                </a:moveTo>
                <a:cubicBezTo>
                  <a:pt x="285915" y="1855254"/>
                  <a:pt x="427169" y="1409685"/>
                  <a:pt x="1006717" y="897672"/>
                </a:cubicBezTo>
                <a:cubicBezTo>
                  <a:pt x="1586265" y="385659"/>
                  <a:pt x="2828793" y="0"/>
                  <a:pt x="2828793" y="0"/>
                </a:cubicBezTo>
              </a:path>
            </a:pathLst>
          </a:custGeom>
          <a:noFill/>
          <a:ln w="50800">
            <a:solidFill>
              <a:srgbClr val="8EAB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50"/>
          </a:p>
        </p:txBody>
      </p:sp>
      <p:sp>
        <p:nvSpPr>
          <p:cNvPr id="22" name="Textfeld 21"/>
          <p:cNvSpPr txBox="1"/>
          <p:nvPr/>
        </p:nvSpPr>
        <p:spPr>
          <a:xfrm>
            <a:off x="7791450" y="4291072"/>
            <a:ext cx="159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Volume (m</a:t>
            </a:r>
            <a:r>
              <a:rPr lang="de-DE" baseline="30000" dirty="0">
                <a:latin typeface="Fira Sans" panose="020B0503050000020004" pitchFamily="34" charset="0"/>
              </a:rPr>
              <a:t>3</a:t>
            </a:r>
            <a:r>
              <a:rPr lang="de-DE" dirty="0">
                <a:latin typeface="Fira Sans" panose="020B0503050000020004" pitchFamily="34" charset="0"/>
              </a:rPr>
              <a:t>/</a:t>
            </a:r>
            <a:r>
              <a:rPr lang="de-DE" dirty="0" err="1">
                <a:latin typeface="Fira Sans" panose="020B0503050000020004" pitchFamily="34" charset="0"/>
              </a:rPr>
              <a:t>tree</a:t>
            </a:r>
            <a:r>
              <a:rPr lang="de-DE" dirty="0">
                <a:latin typeface="Fira Sans" panose="020B0503050000020004" pitchFamily="34" charset="0"/>
              </a:rPr>
              <a:t>)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4479279" y="1881051"/>
            <a:ext cx="0" cy="2728955"/>
          </a:xfrm>
          <a:prstGeom prst="straightConnector1">
            <a:avLst/>
          </a:prstGeom>
          <a:ln w="76200" cap="rnd">
            <a:solidFill>
              <a:srgbClr val="FF7737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479279" y="4614238"/>
            <a:ext cx="3312171" cy="0"/>
          </a:xfrm>
          <a:prstGeom prst="straightConnector1">
            <a:avLst/>
          </a:prstGeom>
          <a:ln w="76200" cap="rnd">
            <a:solidFill>
              <a:srgbClr val="FF7737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535526" y="2316668"/>
            <a:ext cx="159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m</a:t>
            </a:r>
            <a:r>
              <a:rPr lang="de-DE" baseline="30000" dirty="0">
                <a:latin typeface="Fira Sans" panose="020B0503050000020004" pitchFamily="34" charset="0"/>
              </a:rPr>
              <a:t>3 </a:t>
            </a:r>
            <a:r>
              <a:rPr lang="de-DE" dirty="0">
                <a:latin typeface="Fira Sans" panose="020B0503050000020004" pitchFamily="34" charset="0"/>
              </a:rPr>
              <a:t>per </a:t>
            </a:r>
            <a:r>
              <a:rPr lang="de-DE" dirty="0" err="1">
                <a:latin typeface="Fira Sans" panose="020B0503050000020004" pitchFamily="34" charset="0"/>
              </a:rPr>
              <a:t>hour</a:t>
            </a:r>
            <a:endParaRPr lang="de-DE" dirty="0">
              <a:latin typeface="Fira Sans" panose="020B05030500000200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535526" y="3771917"/>
            <a:ext cx="159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time per m</a:t>
            </a:r>
            <a:r>
              <a:rPr lang="de-DE" baseline="30000" dirty="0">
                <a:latin typeface="Fira Sans" panose="020B0503050000020004" pitchFamily="34" charset="0"/>
              </a:rPr>
              <a:t>3</a:t>
            </a:r>
            <a:endParaRPr lang="de-DE" dirty="0">
              <a:latin typeface="Fira Sans" panose="020B0503050000020004" pitchFamily="34" charset="0"/>
            </a:endParaRPr>
          </a:p>
        </p:txBody>
      </p:sp>
      <p:cxnSp>
        <p:nvCxnSpPr>
          <p:cNvPr id="3" name="Gerader Verbinder 2"/>
          <p:cNvCxnSpPr/>
          <p:nvPr/>
        </p:nvCxnSpPr>
        <p:spPr>
          <a:xfrm flipV="1">
            <a:off x="7303030" y="4447713"/>
            <a:ext cx="0" cy="162293"/>
          </a:xfrm>
          <a:prstGeom prst="line">
            <a:avLst/>
          </a:prstGeom>
          <a:ln w="508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149961" y="4601265"/>
            <a:ext cx="3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1</a:t>
            </a:r>
          </a:p>
        </p:txBody>
      </p:sp>
      <p:cxnSp>
        <p:nvCxnSpPr>
          <p:cNvPr id="15" name="Gerader Verbinder 14"/>
          <p:cNvCxnSpPr/>
          <p:nvPr/>
        </p:nvCxnSpPr>
        <p:spPr>
          <a:xfrm flipH="1">
            <a:off x="4319808" y="4419287"/>
            <a:ext cx="158800" cy="0"/>
          </a:xfrm>
          <a:prstGeom prst="line">
            <a:avLst/>
          </a:prstGeom>
          <a:ln w="508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>
            <a:off x="4320479" y="4601265"/>
            <a:ext cx="158800" cy="0"/>
          </a:xfrm>
          <a:prstGeom prst="line">
            <a:avLst/>
          </a:prstGeom>
          <a:ln w="508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>
            <a:off x="4320479" y="4241936"/>
            <a:ext cx="158800" cy="0"/>
          </a:xfrm>
          <a:prstGeom prst="line">
            <a:avLst/>
          </a:prstGeom>
          <a:ln w="50800">
            <a:solidFill>
              <a:srgbClr val="FF7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3997659" y="4327519"/>
            <a:ext cx="52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b</a:t>
            </a:r>
            <a:r>
              <a:rPr lang="de-DE" baseline="-25000" dirty="0">
                <a:latin typeface="Fira Sans" panose="020B0503050000020004" pitchFamily="34" charset="0"/>
              </a:rPr>
              <a:t>0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997659" y="4069451"/>
            <a:ext cx="52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ira Sans" panose="020B0503050000020004" pitchFamily="34" charset="0"/>
              </a:rPr>
              <a:t>b</a:t>
            </a:r>
            <a:r>
              <a:rPr lang="de-DE" baseline="-25000" dirty="0">
                <a:latin typeface="Fira Sans" panose="020B05030500000200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0773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30330AD2-F95D-EC4D-9BFB-0E9BD76E4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02340"/>
              </p:ext>
            </p:extLst>
          </p:nvPr>
        </p:nvGraphicFramePr>
        <p:xfrm>
          <a:off x="3219400" y="809750"/>
          <a:ext cx="5916639" cy="4526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1716"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716"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4088" marR="104088" marT="52044" marB="52044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Freeform 8">
            <a:extLst>
              <a:ext uri="{FF2B5EF4-FFF2-40B4-BE49-F238E27FC236}">
                <a16:creationId xmlns:a16="http://schemas.microsoft.com/office/drawing/2014/main" id="{3E411AAC-DD38-8C40-9A4A-2F2981EDD317}"/>
              </a:ext>
            </a:extLst>
          </p:cNvPr>
          <p:cNvSpPr>
            <a:spLocks/>
          </p:cNvSpPr>
          <p:nvPr/>
        </p:nvSpPr>
        <p:spPr bwMode="auto">
          <a:xfrm>
            <a:off x="3590924" y="471601"/>
            <a:ext cx="568422" cy="576000"/>
          </a:xfrm>
          <a:custGeom>
            <a:avLst/>
            <a:gdLst/>
            <a:ahLst/>
            <a:cxnLst>
              <a:cxn ang="0">
                <a:pos x="61" y="152"/>
              </a:cxn>
              <a:cxn ang="0">
                <a:pos x="88" y="152"/>
              </a:cxn>
              <a:cxn ang="0">
                <a:pos x="88" y="117"/>
              </a:cxn>
              <a:cxn ang="0">
                <a:pos x="123" y="78"/>
              </a:cxn>
              <a:cxn ang="0">
                <a:pos x="105" y="39"/>
              </a:cxn>
              <a:cxn ang="0">
                <a:pos x="47" y="39"/>
              </a:cxn>
              <a:cxn ang="0">
                <a:pos x="33" y="79"/>
              </a:cxn>
              <a:cxn ang="0">
                <a:pos x="61" y="117"/>
              </a:cxn>
              <a:cxn ang="0">
                <a:pos x="61" y="152"/>
              </a:cxn>
            </a:cxnLst>
            <a:rect l="0" t="0" r="r" b="b"/>
            <a:pathLst>
              <a:path w="150" h="152">
                <a:moveTo>
                  <a:pt x="61" y="152"/>
                </a:moveTo>
                <a:lnTo>
                  <a:pt x="88" y="152"/>
                </a:lnTo>
                <a:lnTo>
                  <a:pt x="88" y="117"/>
                </a:lnTo>
                <a:cubicBezTo>
                  <a:pt x="123" y="142"/>
                  <a:pt x="150" y="92"/>
                  <a:pt x="123" y="78"/>
                </a:cubicBezTo>
                <a:cubicBezTo>
                  <a:pt x="131" y="63"/>
                  <a:pt x="120" y="39"/>
                  <a:pt x="105" y="39"/>
                </a:cubicBezTo>
                <a:cubicBezTo>
                  <a:pt x="100" y="5"/>
                  <a:pt x="60" y="0"/>
                  <a:pt x="47" y="39"/>
                </a:cubicBezTo>
                <a:cubicBezTo>
                  <a:pt x="32" y="41"/>
                  <a:pt x="20" y="70"/>
                  <a:pt x="33" y="79"/>
                </a:cubicBezTo>
                <a:cubicBezTo>
                  <a:pt x="0" y="95"/>
                  <a:pt x="28" y="140"/>
                  <a:pt x="61" y="117"/>
                </a:cubicBezTo>
                <a:lnTo>
                  <a:pt x="61" y="152"/>
                </a:lnTo>
                <a:close/>
              </a:path>
            </a:pathLst>
          </a:custGeo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8900000" scaled="1"/>
            <a:tileRect/>
          </a:gradFill>
          <a:ln w="19050" cap="flat">
            <a:solidFill>
              <a:srgbClr val="395D6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Ellipse 133">
            <a:extLst>
              <a:ext uri="{FF2B5EF4-FFF2-40B4-BE49-F238E27FC236}">
                <a16:creationId xmlns:a16="http://schemas.microsoft.com/office/drawing/2014/main" id="{6BABA5AF-53DD-7345-9217-A7A44CD387EA}"/>
              </a:ext>
            </a:extLst>
          </p:cNvPr>
          <p:cNvSpPr/>
          <p:nvPr/>
        </p:nvSpPr>
        <p:spPr>
          <a:xfrm>
            <a:off x="8999512" y="4033933"/>
            <a:ext cx="288925" cy="288925"/>
          </a:xfrm>
          <a:prstGeom prst="ellipse">
            <a:avLst/>
          </a:prstGeom>
          <a:gradFill flip="none" rotWithShape="1">
            <a:gsLst>
              <a:gs pos="0">
                <a:srgbClr val="3A5760">
                  <a:shade val="30000"/>
                  <a:satMod val="115000"/>
                </a:srgbClr>
              </a:gs>
              <a:gs pos="50000">
                <a:srgbClr val="3A5760">
                  <a:shade val="67500"/>
                  <a:satMod val="115000"/>
                </a:srgbClr>
              </a:gs>
              <a:gs pos="100000">
                <a:srgbClr val="3A576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ichtungspfeil 38">
            <a:extLst>
              <a:ext uri="{FF2B5EF4-FFF2-40B4-BE49-F238E27FC236}">
                <a16:creationId xmlns:a16="http://schemas.microsoft.com/office/drawing/2014/main" id="{1696A941-F448-4B4F-A03A-02D592B20ED8}"/>
              </a:ext>
            </a:extLst>
          </p:cNvPr>
          <p:cNvSpPr/>
          <p:nvPr/>
        </p:nvSpPr>
        <p:spPr>
          <a:xfrm>
            <a:off x="7177091" y="4035519"/>
            <a:ext cx="1971675" cy="287338"/>
          </a:xfrm>
          <a:prstGeom prst="homePlate">
            <a:avLst/>
          </a:prstGeo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Ellipse 161">
            <a:extLst>
              <a:ext uri="{FF2B5EF4-FFF2-40B4-BE49-F238E27FC236}">
                <a16:creationId xmlns:a16="http://schemas.microsoft.com/office/drawing/2014/main" id="{3624C6F5-063F-D948-A8B1-AADF6A88CEE9}"/>
              </a:ext>
            </a:extLst>
          </p:cNvPr>
          <p:cNvSpPr/>
          <p:nvPr/>
        </p:nvSpPr>
        <p:spPr>
          <a:xfrm>
            <a:off x="7016700" y="2932238"/>
            <a:ext cx="288925" cy="288925"/>
          </a:xfrm>
          <a:prstGeom prst="ellipse">
            <a:avLst/>
          </a:prstGeom>
          <a:gradFill flip="none" rotWithShape="1">
            <a:gsLst>
              <a:gs pos="0">
                <a:srgbClr val="3A5760">
                  <a:shade val="30000"/>
                  <a:satMod val="115000"/>
                </a:srgbClr>
              </a:gs>
              <a:gs pos="50000">
                <a:srgbClr val="3A5760">
                  <a:shade val="67500"/>
                  <a:satMod val="115000"/>
                </a:srgbClr>
              </a:gs>
              <a:gs pos="100000">
                <a:srgbClr val="3A576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A3EDEDB5-1E9A-6F42-B03F-474B5353A1F2}"/>
              </a:ext>
            </a:extLst>
          </p:cNvPr>
          <p:cNvSpPr/>
          <p:nvPr/>
        </p:nvSpPr>
        <p:spPr>
          <a:xfrm>
            <a:off x="5186334" y="2934712"/>
            <a:ext cx="1971675" cy="287338"/>
          </a:xfrm>
          <a:prstGeom prst="homePlate">
            <a:avLst/>
          </a:prstGeo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ichtungspfeil 41">
            <a:extLst>
              <a:ext uri="{FF2B5EF4-FFF2-40B4-BE49-F238E27FC236}">
                <a16:creationId xmlns:a16="http://schemas.microsoft.com/office/drawing/2014/main" id="{C0449DB6-8639-204E-BCE2-36425101EB7F}"/>
              </a:ext>
            </a:extLst>
          </p:cNvPr>
          <p:cNvSpPr/>
          <p:nvPr/>
        </p:nvSpPr>
        <p:spPr>
          <a:xfrm>
            <a:off x="3067003" y="2933116"/>
            <a:ext cx="2135196" cy="294825"/>
          </a:xfrm>
          <a:prstGeom prst="homePlate">
            <a:avLst/>
          </a:prstGeo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lipse 189">
            <a:extLst>
              <a:ext uri="{FF2B5EF4-FFF2-40B4-BE49-F238E27FC236}">
                <a16:creationId xmlns:a16="http://schemas.microsoft.com/office/drawing/2014/main" id="{343F5006-35A6-3F45-BE39-C986E5FACDC6}"/>
              </a:ext>
            </a:extLst>
          </p:cNvPr>
          <p:cNvSpPr/>
          <p:nvPr/>
        </p:nvSpPr>
        <p:spPr>
          <a:xfrm>
            <a:off x="2833932" y="2924299"/>
            <a:ext cx="287337" cy="287338"/>
          </a:xfrm>
          <a:prstGeom prst="ellipse">
            <a:avLst/>
          </a:prstGeom>
          <a:gradFill flip="none" rotWithShape="1">
            <a:gsLst>
              <a:gs pos="0">
                <a:srgbClr val="3A5760">
                  <a:shade val="30000"/>
                  <a:satMod val="115000"/>
                </a:srgbClr>
              </a:gs>
              <a:gs pos="50000">
                <a:srgbClr val="3A5760">
                  <a:shade val="67500"/>
                  <a:satMod val="115000"/>
                </a:srgbClr>
              </a:gs>
              <a:gs pos="100000">
                <a:srgbClr val="3A576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ichtungspfeil 43">
            <a:extLst>
              <a:ext uri="{FF2B5EF4-FFF2-40B4-BE49-F238E27FC236}">
                <a16:creationId xmlns:a16="http://schemas.microsoft.com/office/drawing/2014/main" id="{69C18DD7-6750-2245-999C-F3F0B3BBFA93}"/>
              </a:ext>
            </a:extLst>
          </p:cNvPr>
          <p:cNvSpPr/>
          <p:nvPr/>
        </p:nvSpPr>
        <p:spPr>
          <a:xfrm rot="5400000">
            <a:off x="1842140" y="1852814"/>
            <a:ext cx="2241550" cy="287338"/>
          </a:xfrm>
          <a:prstGeom prst="homePlate">
            <a:avLst/>
          </a:prstGeo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 88">
            <a:extLst>
              <a:ext uri="{FF2B5EF4-FFF2-40B4-BE49-F238E27FC236}">
                <a16:creationId xmlns:a16="http://schemas.microsoft.com/office/drawing/2014/main" id="{5605DB08-D70E-904B-8E24-3F55C0551E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79797" y="2459929"/>
            <a:ext cx="1846263" cy="600075"/>
            <a:chOff x="2206" y="1047"/>
            <a:chExt cx="1163" cy="378"/>
          </a:xfrm>
        </p:grpSpPr>
        <p:sp>
          <p:nvSpPr>
            <p:cNvPr id="46" name="Oval 89">
              <a:extLst>
                <a:ext uri="{FF2B5EF4-FFF2-40B4-BE49-F238E27FC236}">
                  <a16:creationId xmlns:a16="http://schemas.microsoft.com/office/drawing/2014/main" id="{729F13CD-BBC0-F141-B792-091582597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" y="1191"/>
              <a:ext cx="120" cy="114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7" name="Rectangle 90">
              <a:extLst>
                <a:ext uri="{FF2B5EF4-FFF2-40B4-BE49-F238E27FC236}">
                  <a16:creationId xmlns:a16="http://schemas.microsoft.com/office/drawing/2014/main" id="{6B8515E6-D0AD-2C46-8100-7764C611C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1293"/>
              <a:ext cx="246" cy="78"/>
            </a:xfrm>
            <a:prstGeom prst="rect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8" name="Freeform 91">
              <a:extLst>
                <a:ext uri="{FF2B5EF4-FFF2-40B4-BE49-F238E27FC236}">
                  <a16:creationId xmlns:a16="http://schemas.microsoft.com/office/drawing/2014/main" id="{FE0FF926-E1E6-DF48-9EF3-3CD39F614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1191"/>
              <a:ext cx="312" cy="180"/>
            </a:xfrm>
            <a:custGeom>
              <a:avLst/>
              <a:gdLst>
                <a:gd name="T0" fmla="*/ 0 w 52"/>
                <a:gd name="T1" fmla="*/ 0 h 30"/>
                <a:gd name="T2" fmla="*/ 0 w 52"/>
                <a:gd name="T3" fmla="*/ 180 h 30"/>
                <a:gd name="T4" fmla="*/ 234 w 52"/>
                <a:gd name="T5" fmla="*/ 180 h 30"/>
                <a:gd name="T6" fmla="*/ 312 w 52"/>
                <a:gd name="T7" fmla="*/ 132 h 30"/>
                <a:gd name="T8" fmla="*/ 312 w 52"/>
                <a:gd name="T9" fmla="*/ 42 h 30"/>
                <a:gd name="T10" fmla="*/ 78 w 52"/>
                <a:gd name="T11" fmla="*/ 0 h 30"/>
                <a:gd name="T12" fmla="*/ 0 w 52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0"/>
                <a:gd name="T23" fmla="*/ 52 w 52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0">
                  <a:moveTo>
                    <a:pt x="0" y="0"/>
                  </a:moveTo>
                  <a:lnTo>
                    <a:pt x="0" y="30"/>
                  </a:lnTo>
                  <a:lnTo>
                    <a:pt x="39" y="30"/>
                  </a:lnTo>
                  <a:lnTo>
                    <a:pt x="52" y="22"/>
                  </a:lnTo>
                  <a:lnTo>
                    <a:pt x="52" y="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9" name="Oval 92">
              <a:extLst>
                <a:ext uri="{FF2B5EF4-FFF2-40B4-BE49-F238E27FC236}">
                  <a16:creationId xmlns:a16="http://schemas.microsoft.com/office/drawing/2014/main" id="{B718BE02-98C3-AE42-8057-EA16E9C29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1" y="1227"/>
              <a:ext cx="198" cy="19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0" name="Oval 93">
              <a:extLst>
                <a:ext uri="{FF2B5EF4-FFF2-40B4-BE49-F238E27FC236}">
                  <a16:creationId xmlns:a16="http://schemas.microsoft.com/office/drawing/2014/main" id="{C9C13D06-A611-D04F-AC35-EF82141AB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1" y="1227"/>
              <a:ext cx="192" cy="198"/>
            </a:xfrm>
            <a:prstGeom prst="ellipse">
              <a:avLst/>
            </a:pr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1" name="Freeform 94">
              <a:extLst>
                <a:ext uri="{FF2B5EF4-FFF2-40B4-BE49-F238E27FC236}">
                  <a16:creationId xmlns:a16="http://schemas.microsoft.com/office/drawing/2014/main" id="{6FEACE64-A495-854E-9B17-F5475ADCF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1047"/>
              <a:ext cx="228" cy="216"/>
            </a:xfrm>
            <a:custGeom>
              <a:avLst/>
              <a:gdLst>
                <a:gd name="T0" fmla="*/ 6 w 38"/>
                <a:gd name="T1" fmla="*/ 24 h 36"/>
                <a:gd name="T2" fmla="*/ 6 w 38"/>
                <a:gd name="T3" fmla="*/ 144 h 36"/>
                <a:gd name="T4" fmla="*/ 66 w 38"/>
                <a:gd name="T5" fmla="*/ 216 h 36"/>
                <a:gd name="T6" fmla="*/ 168 w 38"/>
                <a:gd name="T7" fmla="*/ 216 h 36"/>
                <a:gd name="T8" fmla="*/ 228 w 38"/>
                <a:gd name="T9" fmla="*/ 150 h 36"/>
                <a:gd name="T10" fmla="*/ 156 w 38"/>
                <a:gd name="T11" fmla="*/ 0 h 36"/>
                <a:gd name="T12" fmla="*/ 0 w 38"/>
                <a:gd name="T13" fmla="*/ 0 h 36"/>
                <a:gd name="T14" fmla="*/ 6 w 38"/>
                <a:gd name="T15" fmla="*/ 24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36"/>
                <a:gd name="T26" fmla="*/ 38 w 38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36">
                  <a:moveTo>
                    <a:pt x="1" y="4"/>
                  </a:moveTo>
                  <a:lnTo>
                    <a:pt x="1" y="24"/>
                  </a:lnTo>
                  <a:lnTo>
                    <a:pt x="11" y="36"/>
                  </a:lnTo>
                  <a:lnTo>
                    <a:pt x="28" y="36"/>
                  </a:lnTo>
                  <a:lnTo>
                    <a:pt x="38" y="2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2" name="Freeform 95">
              <a:extLst>
                <a:ext uri="{FF2B5EF4-FFF2-40B4-BE49-F238E27FC236}">
                  <a16:creationId xmlns:a16="http://schemas.microsoft.com/office/drawing/2014/main" id="{3730EB23-419A-8A4C-A511-25A558862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077"/>
              <a:ext cx="144" cy="114"/>
            </a:xfrm>
            <a:custGeom>
              <a:avLst/>
              <a:gdLst>
                <a:gd name="T0" fmla="*/ 0 w 24"/>
                <a:gd name="T1" fmla="*/ 0 h 19"/>
                <a:gd name="T2" fmla="*/ 6 w 24"/>
                <a:gd name="T3" fmla="*/ 114 h 19"/>
                <a:gd name="T4" fmla="*/ 144 w 24"/>
                <a:gd name="T5" fmla="*/ 114 h 19"/>
                <a:gd name="T6" fmla="*/ 102 w 24"/>
                <a:gd name="T7" fmla="*/ 0 h 19"/>
                <a:gd name="T8" fmla="*/ 0 w 24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9"/>
                <a:gd name="T17" fmla="*/ 24 w 24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9">
                  <a:moveTo>
                    <a:pt x="0" y="0"/>
                  </a:moveTo>
                  <a:lnTo>
                    <a:pt x="1" y="19"/>
                  </a:lnTo>
                  <a:lnTo>
                    <a:pt x="24" y="19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53" name="Line 96">
              <a:extLst>
                <a:ext uri="{FF2B5EF4-FFF2-40B4-BE49-F238E27FC236}">
                  <a16:creationId xmlns:a16="http://schemas.microsoft.com/office/drawing/2014/main" id="{3A05077E-068B-3F4D-8324-523E62C5AB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1" y="1047"/>
              <a:ext cx="264" cy="186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97">
              <a:extLst>
                <a:ext uri="{FF2B5EF4-FFF2-40B4-BE49-F238E27FC236}">
                  <a16:creationId xmlns:a16="http://schemas.microsoft.com/office/drawing/2014/main" id="{F505B148-5596-6940-92E4-91C4B19042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7" y="1347"/>
              <a:ext cx="78" cy="36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98">
              <a:extLst>
                <a:ext uri="{FF2B5EF4-FFF2-40B4-BE49-F238E27FC236}">
                  <a16:creationId xmlns:a16="http://schemas.microsoft.com/office/drawing/2014/main" id="{D3970D7C-BCBC-E341-8BA4-445882A4AD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6" y="1191"/>
              <a:ext cx="449" cy="171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99">
              <a:extLst>
                <a:ext uri="{FF2B5EF4-FFF2-40B4-BE49-F238E27FC236}">
                  <a16:creationId xmlns:a16="http://schemas.microsoft.com/office/drawing/2014/main" id="{4BD38ED1-E01D-704C-9158-E63786AF0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1149"/>
              <a:ext cx="1" cy="198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100">
              <a:extLst>
                <a:ext uri="{FF2B5EF4-FFF2-40B4-BE49-F238E27FC236}">
                  <a16:creationId xmlns:a16="http://schemas.microsoft.com/office/drawing/2014/main" id="{18080719-E9CA-8047-82CD-6CC8B4148E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1" y="1191"/>
              <a:ext cx="108" cy="1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101">
              <a:extLst>
                <a:ext uri="{FF2B5EF4-FFF2-40B4-BE49-F238E27FC236}">
                  <a16:creationId xmlns:a16="http://schemas.microsoft.com/office/drawing/2014/main" id="{E2EF353E-6C05-F44E-9F5F-D2FFA91640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5" y="1323"/>
              <a:ext cx="48" cy="1"/>
            </a:xfrm>
            <a:prstGeom prst="line">
              <a:avLst/>
            </a:pr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102">
              <a:extLst>
                <a:ext uri="{FF2B5EF4-FFF2-40B4-BE49-F238E27FC236}">
                  <a16:creationId xmlns:a16="http://schemas.microsoft.com/office/drawing/2014/main" id="{88C1F2EB-6756-2E49-B2A1-194929FC8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239"/>
              <a:ext cx="66" cy="108"/>
            </a:xfrm>
            <a:custGeom>
              <a:avLst/>
              <a:gdLst>
                <a:gd name="T0" fmla="*/ 60 w 11"/>
                <a:gd name="T1" fmla="*/ 0 h 18"/>
                <a:gd name="T2" fmla="*/ 66 w 11"/>
                <a:gd name="T3" fmla="*/ 102 h 18"/>
                <a:gd name="T4" fmla="*/ 0 60000 65536"/>
                <a:gd name="T5" fmla="*/ 0 60000 65536"/>
                <a:gd name="T6" fmla="*/ 0 w 11"/>
                <a:gd name="T7" fmla="*/ 0 h 18"/>
                <a:gd name="T8" fmla="*/ 11 w 11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18">
                  <a:moveTo>
                    <a:pt x="10" y="0"/>
                  </a:moveTo>
                  <a:cubicBezTo>
                    <a:pt x="0" y="15"/>
                    <a:pt x="7" y="18"/>
                    <a:pt x="11" y="17"/>
                  </a:cubicBezTo>
                </a:path>
              </a:pathLst>
            </a:custGeom>
            <a:noFill/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grpSp>
        <p:nvGrpSpPr>
          <p:cNvPr id="86" name="Group 12">
            <a:extLst>
              <a:ext uri="{FF2B5EF4-FFF2-40B4-BE49-F238E27FC236}">
                <a16:creationId xmlns:a16="http://schemas.microsoft.com/office/drawing/2014/main" id="{62A54FA3-7CBC-D640-A2C6-EB78CD87DF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75007" y="2127786"/>
            <a:ext cx="904875" cy="333375"/>
            <a:chOff x="3162" y="1293"/>
            <a:chExt cx="570" cy="210"/>
          </a:xfrm>
        </p:grpSpPr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CD7E4A0D-47E9-E441-889B-195647A63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77"/>
              <a:ext cx="174" cy="126"/>
            </a:xfrm>
            <a:custGeom>
              <a:avLst/>
              <a:gdLst>
                <a:gd name="T0" fmla="*/ 0 w 29"/>
                <a:gd name="T1" fmla="*/ 126 h 21"/>
                <a:gd name="T2" fmla="*/ 162 w 29"/>
                <a:gd name="T3" fmla="*/ 126 h 21"/>
                <a:gd name="T4" fmla="*/ 174 w 29"/>
                <a:gd name="T5" fmla="*/ 42 h 21"/>
                <a:gd name="T6" fmla="*/ 150 w 29"/>
                <a:gd name="T7" fmla="*/ 0 h 21"/>
                <a:gd name="T8" fmla="*/ 12 w 29"/>
                <a:gd name="T9" fmla="*/ 12 h 21"/>
                <a:gd name="T10" fmla="*/ 0 w 29"/>
                <a:gd name="T11" fmla="*/ 126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"/>
                <a:gd name="T20" fmla="*/ 29 w 29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">
                  <a:moveTo>
                    <a:pt x="0" y="21"/>
                  </a:moveTo>
                  <a:lnTo>
                    <a:pt x="27" y="21"/>
                  </a:lnTo>
                  <a:lnTo>
                    <a:pt x="29" y="7"/>
                  </a:lnTo>
                  <a:lnTo>
                    <a:pt x="25" y="0"/>
                  </a:lnTo>
                  <a:cubicBezTo>
                    <a:pt x="16" y="0"/>
                    <a:pt x="9" y="0"/>
                    <a:pt x="2" y="2"/>
                  </a:cubicBezTo>
                  <a:cubicBezTo>
                    <a:pt x="0" y="8"/>
                    <a:pt x="0" y="14"/>
                    <a:pt x="0" y="21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673E7C05-78A5-314D-A5AE-1C44A36B8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1425"/>
              <a:ext cx="126" cy="78"/>
            </a:xfrm>
            <a:custGeom>
              <a:avLst/>
              <a:gdLst>
                <a:gd name="T0" fmla="*/ 0 w 21"/>
                <a:gd name="T1" fmla="*/ 78 h 13"/>
                <a:gd name="T2" fmla="*/ 108 w 21"/>
                <a:gd name="T3" fmla="*/ 72 h 13"/>
                <a:gd name="T4" fmla="*/ 12 w 21"/>
                <a:gd name="T5" fmla="*/ 0 h 13"/>
                <a:gd name="T6" fmla="*/ 0 w 21"/>
                <a:gd name="T7" fmla="*/ 7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3"/>
                <a:gd name="T14" fmla="*/ 21 w 21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3">
                  <a:moveTo>
                    <a:pt x="0" y="13"/>
                  </a:moveTo>
                  <a:lnTo>
                    <a:pt x="18" y="12"/>
                  </a:lnTo>
                  <a:cubicBezTo>
                    <a:pt x="21" y="5"/>
                    <a:pt x="13" y="3"/>
                    <a:pt x="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A62EDE1F-9D57-544E-B861-49C3CB06A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293"/>
              <a:ext cx="54" cy="186"/>
            </a:xfrm>
            <a:custGeom>
              <a:avLst/>
              <a:gdLst>
                <a:gd name="T0" fmla="*/ 54 w 9"/>
                <a:gd name="T1" fmla="*/ 84 h 31"/>
                <a:gd name="T2" fmla="*/ 0 w 9"/>
                <a:gd name="T3" fmla="*/ 186 h 31"/>
                <a:gd name="T4" fmla="*/ 0 60000 65536"/>
                <a:gd name="T5" fmla="*/ 0 60000 65536"/>
                <a:gd name="T6" fmla="*/ 0 w 9"/>
                <a:gd name="T7" fmla="*/ 0 h 31"/>
                <a:gd name="T8" fmla="*/ 9 w 9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31">
                  <a:moveTo>
                    <a:pt x="9" y="14"/>
                  </a:moveTo>
                  <a:cubicBezTo>
                    <a:pt x="4" y="5"/>
                    <a:pt x="2" y="0"/>
                    <a:pt x="0" y="31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545D6ED3-F54A-7543-8D95-2BAB1A40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17"/>
              <a:ext cx="30" cy="66"/>
            </a:xfrm>
            <a:custGeom>
              <a:avLst/>
              <a:gdLst>
                <a:gd name="T0" fmla="*/ 30 w 5"/>
                <a:gd name="T1" fmla="*/ 66 h 11"/>
                <a:gd name="T2" fmla="*/ 0 w 5"/>
                <a:gd name="T3" fmla="*/ 0 h 11"/>
                <a:gd name="T4" fmla="*/ 0 60000 65536"/>
                <a:gd name="T5" fmla="*/ 0 60000 65536"/>
                <a:gd name="T6" fmla="*/ 0 w 5"/>
                <a:gd name="T7" fmla="*/ 0 h 11"/>
                <a:gd name="T8" fmla="*/ 5 w 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1">
                  <a:moveTo>
                    <a:pt x="5" y="11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34E46E3C-491D-5643-92A4-09434BD1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407"/>
              <a:ext cx="288" cy="84"/>
            </a:xfrm>
            <a:custGeom>
              <a:avLst/>
              <a:gdLst>
                <a:gd name="T0" fmla="*/ 282 w 48"/>
                <a:gd name="T1" fmla="*/ 84 h 14"/>
                <a:gd name="T2" fmla="*/ 0 w 48"/>
                <a:gd name="T3" fmla="*/ 42 h 14"/>
                <a:gd name="T4" fmla="*/ 288 w 48"/>
                <a:gd name="T5" fmla="*/ 18 h 14"/>
                <a:gd name="T6" fmla="*/ 282 w 48"/>
                <a:gd name="T7" fmla="*/ 84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14"/>
                <a:gd name="T14" fmla="*/ 48 w 48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14">
                  <a:moveTo>
                    <a:pt x="47" y="14"/>
                  </a:moveTo>
                  <a:cubicBezTo>
                    <a:pt x="15" y="14"/>
                    <a:pt x="0" y="14"/>
                    <a:pt x="0" y="7"/>
                  </a:cubicBezTo>
                  <a:cubicBezTo>
                    <a:pt x="0" y="0"/>
                    <a:pt x="16" y="2"/>
                    <a:pt x="48" y="3"/>
                  </a:cubicBezTo>
                  <a:lnTo>
                    <a:pt x="47" y="1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sp>
        <p:nvSpPr>
          <p:cNvPr id="99" name="Ellipse 189">
            <a:extLst>
              <a:ext uri="{FF2B5EF4-FFF2-40B4-BE49-F238E27FC236}">
                <a16:creationId xmlns:a16="http://schemas.microsoft.com/office/drawing/2014/main" id="{BEF2DED2-4331-CA42-BCDD-DB53F829FFC4}"/>
              </a:ext>
            </a:extLst>
          </p:cNvPr>
          <p:cNvSpPr/>
          <p:nvPr/>
        </p:nvSpPr>
        <p:spPr>
          <a:xfrm>
            <a:off x="7014340" y="4033933"/>
            <a:ext cx="287337" cy="287338"/>
          </a:xfrm>
          <a:prstGeom prst="ellipse">
            <a:avLst/>
          </a:prstGeom>
          <a:gradFill flip="none" rotWithShape="1">
            <a:gsLst>
              <a:gs pos="0">
                <a:srgbClr val="3A5760">
                  <a:shade val="30000"/>
                  <a:satMod val="115000"/>
                </a:srgbClr>
              </a:gs>
              <a:gs pos="50000">
                <a:srgbClr val="3A5760">
                  <a:shade val="67500"/>
                  <a:satMod val="115000"/>
                </a:srgbClr>
              </a:gs>
              <a:gs pos="100000">
                <a:srgbClr val="3A576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ichtungspfeil 99">
            <a:extLst>
              <a:ext uri="{FF2B5EF4-FFF2-40B4-BE49-F238E27FC236}">
                <a16:creationId xmlns:a16="http://schemas.microsoft.com/office/drawing/2014/main" id="{15A37CB2-A03D-554C-9FC9-4C85A7223763}"/>
              </a:ext>
            </a:extLst>
          </p:cNvPr>
          <p:cNvSpPr/>
          <p:nvPr/>
        </p:nvSpPr>
        <p:spPr>
          <a:xfrm rot="5400000">
            <a:off x="6696939" y="3491581"/>
            <a:ext cx="927710" cy="280181"/>
          </a:xfrm>
          <a:prstGeom prst="homePlate">
            <a:avLst/>
          </a:prstGeo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ichtungspfeil 101">
            <a:extLst>
              <a:ext uri="{FF2B5EF4-FFF2-40B4-BE49-F238E27FC236}">
                <a16:creationId xmlns:a16="http://schemas.microsoft.com/office/drawing/2014/main" id="{0348859A-EC64-C64F-A1D3-6055303CECE7}"/>
              </a:ext>
            </a:extLst>
          </p:cNvPr>
          <p:cNvSpPr/>
          <p:nvPr/>
        </p:nvSpPr>
        <p:spPr>
          <a:xfrm>
            <a:off x="3308357" y="1807220"/>
            <a:ext cx="1960227" cy="261334"/>
          </a:xfrm>
          <a:prstGeom prst="homePlate">
            <a:avLst/>
          </a:prstGeom>
          <a:gradFill flip="none" rotWithShape="1">
            <a:gsLst>
              <a:gs pos="0">
                <a:srgbClr val="395D61">
                  <a:shade val="30000"/>
                  <a:satMod val="115000"/>
                </a:srgbClr>
              </a:gs>
              <a:gs pos="50000">
                <a:srgbClr val="395D61">
                  <a:shade val="67500"/>
                  <a:satMod val="115000"/>
                </a:srgbClr>
              </a:gs>
              <a:gs pos="100000">
                <a:srgbClr val="395D6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Richtungspfeil 102">
            <a:extLst>
              <a:ext uri="{FF2B5EF4-FFF2-40B4-BE49-F238E27FC236}">
                <a16:creationId xmlns:a16="http://schemas.microsoft.com/office/drawing/2014/main" id="{6B18E705-09CF-B740-BB40-909031EDB4CB}"/>
              </a:ext>
            </a:extLst>
          </p:cNvPr>
          <p:cNvSpPr/>
          <p:nvPr/>
        </p:nvSpPr>
        <p:spPr>
          <a:xfrm rot="5400000">
            <a:off x="2720444" y="1350807"/>
            <a:ext cx="1192844" cy="242650"/>
          </a:xfrm>
          <a:prstGeom prst="homePlate">
            <a:avLst/>
          </a:prstGeom>
          <a:gradFill flip="none" rotWithShape="1">
            <a:gsLst>
              <a:gs pos="0">
                <a:srgbClr val="395D61">
                  <a:shade val="30000"/>
                  <a:satMod val="115000"/>
                </a:srgbClr>
              </a:gs>
              <a:gs pos="50000">
                <a:srgbClr val="395D61">
                  <a:shade val="67500"/>
                  <a:satMod val="115000"/>
                </a:srgbClr>
              </a:gs>
              <a:gs pos="100000">
                <a:srgbClr val="395D6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3" name="Gruppieren 50">
            <a:extLst>
              <a:ext uri="{FF2B5EF4-FFF2-40B4-BE49-F238E27FC236}">
                <a16:creationId xmlns:a16="http://schemas.microsoft.com/office/drawing/2014/main" id="{3E58809C-3BC7-B14D-AFDF-3E210AC9C30F}"/>
              </a:ext>
            </a:extLst>
          </p:cNvPr>
          <p:cNvGrpSpPr/>
          <p:nvPr/>
        </p:nvGrpSpPr>
        <p:grpSpPr>
          <a:xfrm>
            <a:off x="2853707" y="550979"/>
            <a:ext cx="480000" cy="480000"/>
            <a:chOff x="3665531" y="2528881"/>
            <a:chExt cx="360000" cy="360000"/>
          </a:xfr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8900000" scaled="1"/>
            <a:tileRect/>
          </a:gradFill>
        </p:grpSpPr>
        <p:sp>
          <p:nvSpPr>
            <p:cNvPr id="94" name="Ellipse 47">
              <a:extLst>
                <a:ext uri="{FF2B5EF4-FFF2-40B4-BE49-F238E27FC236}">
                  <a16:creationId xmlns:a16="http://schemas.microsoft.com/office/drawing/2014/main" id="{32FFEB89-9A11-BF44-B0A5-1CD05CA1240E}"/>
                </a:ext>
              </a:extLst>
            </p:cNvPr>
            <p:cNvSpPr/>
            <p:nvPr/>
          </p:nvSpPr>
          <p:spPr bwMode="auto">
            <a:xfrm>
              <a:off x="3665531" y="2528881"/>
              <a:ext cx="360000" cy="360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Ellipse 48">
              <a:extLst>
                <a:ext uri="{FF2B5EF4-FFF2-40B4-BE49-F238E27FC236}">
                  <a16:creationId xmlns:a16="http://schemas.microsoft.com/office/drawing/2014/main" id="{85FA3E08-8ABA-594B-8A2D-0FEA74ADDE04}"/>
                </a:ext>
              </a:extLst>
            </p:cNvPr>
            <p:cNvSpPr/>
            <p:nvPr/>
          </p:nvSpPr>
          <p:spPr bwMode="auto">
            <a:xfrm>
              <a:off x="3705219" y="2562219"/>
              <a:ext cx="288000" cy="288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Ellipse 49">
              <a:extLst>
                <a:ext uri="{FF2B5EF4-FFF2-40B4-BE49-F238E27FC236}">
                  <a16:creationId xmlns:a16="http://schemas.microsoft.com/office/drawing/2014/main" id="{6E904D40-1EE5-F242-A455-C48CCDB06F18}"/>
                </a:ext>
              </a:extLst>
            </p:cNvPr>
            <p:cNvSpPr/>
            <p:nvPr/>
          </p:nvSpPr>
          <p:spPr bwMode="auto">
            <a:xfrm>
              <a:off x="3740144" y="2597144"/>
              <a:ext cx="216000" cy="216000"/>
            </a:xfrm>
            <a:prstGeom prst="ellipse">
              <a:avLst/>
            </a:prstGeom>
            <a:grpFill/>
            <a:ln w="19050" cap="flat" cmpd="sng" algn="ctr">
              <a:solidFill>
                <a:srgbClr val="395D6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4" name="Richtungspfeil 103">
            <a:extLst>
              <a:ext uri="{FF2B5EF4-FFF2-40B4-BE49-F238E27FC236}">
                <a16:creationId xmlns:a16="http://schemas.microsoft.com/office/drawing/2014/main" id="{BB4B4EAF-34EF-2942-9329-FD6201782733}"/>
              </a:ext>
            </a:extLst>
          </p:cNvPr>
          <p:cNvSpPr/>
          <p:nvPr/>
        </p:nvSpPr>
        <p:spPr>
          <a:xfrm>
            <a:off x="5157981" y="4050619"/>
            <a:ext cx="1885920" cy="266400"/>
          </a:xfrm>
          <a:prstGeom prst="homePlate">
            <a:avLst/>
          </a:prstGeom>
          <a:gradFill flip="none" rotWithShape="1">
            <a:gsLst>
              <a:gs pos="0">
                <a:srgbClr val="395D61">
                  <a:shade val="30000"/>
                  <a:satMod val="115000"/>
                </a:srgbClr>
              </a:gs>
              <a:gs pos="50000">
                <a:srgbClr val="395D61">
                  <a:shade val="67500"/>
                  <a:satMod val="115000"/>
                </a:srgbClr>
              </a:gs>
              <a:gs pos="100000">
                <a:srgbClr val="395D6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5" name="Ellipse 158">
            <a:extLst>
              <a:ext uri="{FF2B5EF4-FFF2-40B4-BE49-F238E27FC236}">
                <a16:creationId xmlns:a16="http://schemas.microsoft.com/office/drawing/2014/main" id="{B5410291-96FE-774F-8585-12B5A50623A2}"/>
              </a:ext>
            </a:extLst>
          </p:cNvPr>
          <p:cNvSpPr/>
          <p:nvPr/>
        </p:nvSpPr>
        <p:spPr>
          <a:xfrm>
            <a:off x="5024180" y="4066435"/>
            <a:ext cx="267602" cy="266400"/>
          </a:xfrm>
          <a:prstGeom prst="ellipse">
            <a:avLst/>
          </a:prstGeom>
          <a:gradFill flip="none" rotWithShape="1">
            <a:gsLst>
              <a:gs pos="0">
                <a:srgbClr val="ADCBB8">
                  <a:shade val="30000"/>
                  <a:satMod val="115000"/>
                </a:srgbClr>
              </a:gs>
              <a:gs pos="50000">
                <a:srgbClr val="ADCBB8">
                  <a:shade val="67500"/>
                  <a:satMod val="115000"/>
                </a:srgbClr>
              </a:gs>
              <a:gs pos="100000">
                <a:srgbClr val="ADCBB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1" name="Richtungspfeil 100">
            <a:extLst>
              <a:ext uri="{FF2B5EF4-FFF2-40B4-BE49-F238E27FC236}">
                <a16:creationId xmlns:a16="http://schemas.microsoft.com/office/drawing/2014/main" id="{5DDE1CE4-5D25-A148-8D55-276BE0D5DD9E}"/>
              </a:ext>
            </a:extLst>
          </p:cNvPr>
          <p:cNvSpPr/>
          <p:nvPr/>
        </p:nvSpPr>
        <p:spPr>
          <a:xfrm rot="5400000">
            <a:off x="4034316" y="2934881"/>
            <a:ext cx="2225886" cy="242648"/>
          </a:xfrm>
          <a:prstGeom prst="homePlate">
            <a:avLst/>
          </a:prstGeom>
          <a:gradFill flip="none" rotWithShape="1">
            <a:gsLst>
              <a:gs pos="0">
                <a:srgbClr val="395D61">
                  <a:shade val="30000"/>
                  <a:satMod val="115000"/>
                </a:srgbClr>
              </a:gs>
              <a:gs pos="50000">
                <a:srgbClr val="395D61">
                  <a:shade val="67500"/>
                  <a:satMod val="115000"/>
                </a:srgbClr>
              </a:gs>
              <a:gs pos="100000">
                <a:srgbClr val="395D6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6" name="Group 31">
            <a:extLst>
              <a:ext uri="{FF2B5EF4-FFF2-40B4-BE49-F238E27FC236}">
                <a16:creationId xmlns:a16="http://schemas.microsoft.com/office/drawing/2014/main" id="{1B663716-52F1-DC4D-B339-19EA0FC568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85737" y="3333411"/>
            <a:ext cx="1819275" cy="904875"/>
            <a:chOff x="1827" y="1047"/>
            <a:chExt cx="1146" cy="570"/>
          </a:xfrm>
        </p:grpSpPr>
        <p:sp>
          <p:nvSpPr>
            <p:cNvPr id="107" name="Line 32">
              <a:extLst>
                <a:ext uri="{FF2B5EF4-FFF2-40B4-BE49-F238E27FC236}">
                  <a16:creationId xmlns:a16="http://schemas.microsoft.com/office/drawing/2014/main" id="{E4C5258F-889B-2043-96FD-C21C840D7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1" y="1299"/>
              <a:ext cx="1" cy="210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Line 33">
              <a:extLst>
                <a:ext uri="{FF2B5EF4-FFF2-40B4-BE49-F238E27FC236}">
                  <a16:creationId xmlns:a16="http://schemas.microsoft.com/office/drawing/2014/main" id="{DB857AA5-C9AE-3D4D-9BE1-2D5D3B3EC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7" y="1305"/>
              <a:ext cx="1" cy="204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Rectangle 34">
              <a:extLst>
                <a:ext uri="{FF2B5EF4-FFF2-40B4-BE49-F238E27FC236}">
                  <a16:creationId xmlns:a16="http://schemas.microsoft.com/office/drawing/2014/main" id="{76F861A6-D3B5-8146-B55A-532AC9480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" y="1515"/>
              <a:ext cx="564" cy="42"/>
            </a:xfrm>
            <a:prstGeom prst="rect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Oval 35">
              <a:extLst>
                <a:ext uri="{FF2B5EF4-FFF2-40B4-BE49-F238E27FC236}">
                  <a16:creationId xmlns:a16="http://schemas.microsoft.com/office/drawing/2014/main" id="{F085CB8E-3B48-794C-A77A-3F0E53BE0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" y="1479"/>
              <a:ext cx="138" cy="138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Oval 36">
              <a:extLst>
                <a:ext uri="{FF2B5EF4-FFF2-40B4-BE49-F238E27FC236}">
                  <a16:creationId xmlns:a16="http://schemas.microsoft.com/office/drawing/2014/main" id="{FA9F24B4-7BF7-694F-9EEE-790055A47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" y="1479"/>
              <a:ext cx="138" cy="138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72205CBE-C319-5444-90E9-80FC72516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" y="1203"/>
              <a:ext cx="444" cy="348"/>
            </a:xfrm>
            <a:custGeom>
              <a:avLst/>
              <a:gdLst/>
              <a:ahLst/>
              <a:cxnLst>
                <a:cxn ang="0">
                  <a:pos x="34" y="58"/>
                </a:cxn>
                <a:cxn ang="0">
                  <a:pos x="74" y="50"/>
                </a:cxn>
                <a:cxn ang="0">
                  <a:pos x="72" y="33"/>
                </a:cxn>
                <a:cxn ang="0">
                  <a:pos x="49" y="30"/>
                </a:cxn>
                <a:cxn ang="0">
                  <a:pos x="46" y="4"/>
                </a:cxn>
                <a:cxn ang="0">
                  <a:pos x="47" y="0"/>
                </a:cxn>
                <a:cxn ang="0">
                  <a:pos x="20" y="0"/>
                </a:cxn>
                <a:cxn ang="0">
                  <a:pos x="11" y="30"/>
                </a:cxn>
                <a:cxn ang="0">
                  <a:pos x="0" y="36"/>
                </a:cxn>
                <a:cxn ang="0">
                  <a:pos x="0" y="58"/>
                </a:cxn>
                <a:cxn ang="0">
                  <a:pos x="17" y="58"/>
                </a:cxn>
                <a:cxn ang="0">
                  <a:pos x="34" y="58"/>
                </a:cxn>
              </a:cxnLst>
              <a:rect l="0" t="0" r="r" b="b"/>
              <a:pathLst>
                <a:path w="74" h="58">
                  <a:moveTo>
                    <a:pt x="34" y="58"/>
                  </a:moveTo>
                  <a:lnTo>
                    <a:pt x="74" y="50"/>
                  </a:lnTo>
                  <a:lnTo>
                    <a:pt x="72" y="33"/>
                  </a:lnTo>
                  <a:lnTo>
                    <a:pt x="49" y="30"/>
                  </a:lnTo>
                  <a:lnTo>
                    <a:pt x="46" y="4"/>
                  </a:lnTo>
                  <a:lnTo>
                    <a:pt x="47" y="0"/>
                  </a:lnTo>
                  <a:cubicBezTo>
                    <a:pt x="38" y="0"/>
                    <a:pt x="29" y="0"/>
                    <a:pt x="20" y="0"/>
                  </a:cubicBezTo>
                  <a:cubicBezTo>
                    <a:pt x="13" y="7"/>
                    <a:pt x="9" y="19"/>
                    <a:pt x="11" y="30"/>
                  </a:cubicBezTo>
                  <a:cubicBezTo>
                    <a:pt x="6" y="31"/>
                    <a:pt x="3" y="33"/>
                    <a:pt x="0" y="36"/>
                  </a:cubicBezTo>
                  <a:lnTo>
                    <a:pt x="0" y="58"/>
                  </a:lnTo>
                  <a:lnTo>
                    <a:pt x="17" y="58"/>
                  </a:lnTo>
                  <a:lnTo>
                    <a:pt x="34" y="58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Line 38">
              <a:extLst>
                <a:ext uri="{FF2B5EF4-FFF2-40B4-BE49-F238E27FC236}">
                  <a16:creationId xmlns:a16="http://schemas.microsoft.com/office/drawing/2014/main" id="{5CF19B12-DA56-5348-8C6F-FBFA2934F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5" y="1305"/>
              <a:ext cx="1" cy="204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Line 39">
              <a:extLst>
                <a:ext uri="{FF2B5EF4-FFF2-40B4-BE49-F238E27FC236}">
                  <a16:creationId xmlns:a16="http://schemas.microsoft.com/office/drawing/2014/main" id="{66C0E82E-8341-C042-AB18-50D173BE89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7" y="1305"/>
              <a:ext cx="1" cy="204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Freeform 40">
              <a:extLst>
                <a:ext uri="{FF2B5EF4-FFF2-40B4-BE49-F238E27FC236}">
                  <a16:creationId xmlns:a16="http://schemas.microsoft.com/office/drawing/2014/main" id="{F5D2AB45-5BC2-6246-8047-00D383C3B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3" y="1047"/>
              <a:ext cx="558" cy="408"/>
            </a:xfrm>
            <a:custGeom>
              <a:avLst/>
              <a:gdLst/>
              <a:ahLst/>
              <a:cxnLst>
                <a:cxn ang="0">
                  <a:pos x="93" y="68"/>
                </a:cxn>
                <a:cxn ang="0">
                  <a:pos x="93" y="23"/>
                </a:cxn>
                <a:cxn ang="0">
                  <a:pos x="37" y="0"/>
                </a:cxn>
                <a:cxn ang="0">
                  <a:pos x="0" y="25"/>
                </a:cxn>
                <a:cxn ang="0">
                  <a:pos x="3" y="29"/>
                </a:cxn>
                <a:cxn ang="0">
                  <a:pos x="38" y="6"/>
                </a:cxn>
                <a:cxn ang="0">
                  <a:pos x="88" y="29"/>
                </a:cxn>
                <a:cxn ang="0">
                  <a:pos x="88" y="68"/>
                </a:cxn>
                <a:cxn ang="0">
                  <a:pos x="93" y="68"/>
                </a:cxn>
              </a:cxnLst>
              <a:rect l="0" t="0" r="r" b="b"/>
              <a:pathLst>
                <a:path w="93" h="68">
                  <a:moveTo>
                    <a:pt x="93" y="68"/>
                  </a:moveTo>
                  <a:lnTo>
                    <a:pt x="93" y="23"/>
                  </a:lnTo>
                  <a:lnTo>
                    <a:pt x="37" y="0"/>
                  </a:lnTo>
                  <a:lnTo>
                    <a:pt x="0" y="25"/>
                  </a:lnTo>
                  <a:lnTo>
                    <a:pt x="3" y="29"/>
                  </a:lnTo>
                  <a:lnTo>
                    <a:pt x="38" y="6"/>
                  </a:lnTo>
                  <a:lnTo>
                    <a:pt x="88" y="29"/>
                  </a:lnTo>
                  <a:lnTo>
                    <a:pt x="88" y="68"/>
                  </a:lnTo>
                  <a:lnTo>
                    <a:pt x="93" y="68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41">
              <a:extLst>
                <a:ext uri="{FF2B5EF4-FFF2-40B4-BE49-F238E27FC236}">
                  <a16:creationId xmlns:a16="http://schemas.microsoft.com/office/drawing/2014/main" id="{B768D6BD-EA62-9C44-84B3-7A69E82A9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419"/>
              <a:ext cx="90" cy="9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3" y="15"/>
                </a:cxn>
                <a:cxn ang="0">
                  <a:pos x="15" y="0"/>
                </a:cxn>
                <a:cxn ang="0">
                  <a:pos x="5" y="0"/>
                </a:cxn>
              </a:cxnLst>
              <a:rect l="0" t="0" r="r" b="b"/>
              <a:pathLst>
                <a:path w="15" h="15">
                  <a:moveTo>
                    <a:pt x="5" y="0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7" name="Oval 42">
              <a:extLst>
                <a:ext uri="{FF2B5EF4-FFF2-40B4-BE49-F238E27FC236}">
                  <a16:creationId xmlns:a16="http://schemas.microsoft.com/office/drawing/2014/main" id="{3685E0F3-2805-AB48-AC36-8AB58D80F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1479"/>
              <a:ext cx="138" cy="138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Oval 43">
              <a:extLst>
                <a:ext uri="{FF2B5EF4-FFF2-40B4-BE49-F238E27FC236}">
                  <a16:creationId xmlns:a16="http://schemas.microsoft.com/office/drawing/2014/main" id="{83CA4DD0-D420-4548-A5CC-19C528158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" y="1479"/>
              <a:ext cx="132" cy="138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Freeform 44">
              <a:extLst>
                <a:ext uri="{FF2B5EF4-FFF2-40B4-BE49-F238E27FC236}">
                  <a16:creationId xmlns:a16="http://schemas.microsoft.com/office/drawing/2014/main" id="{04DC502F-0524-0047-9C52-C3C813671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1191"/>
              <a:ext cx="162" cy="138"/>
            </a:xfrm>
            <a:custGeom>
              <a:avLst/>
              <a:gdLst/>
              <a:ahLst/>
              <a:cxnLst>
                <a:cxn ang="0">
                  <a:pos x="6" y="23"/>
                </a:cxn>
                <a:cxn ang="0">
                  <a:pos x="22" y="23"/>
                </a:cxn>
              </a:cxnLst>
              <a:rect l="0" t="0" r="r" b="b"/>
              <a:pathLst>
                <a:path w="27" h="23">
                  <a:moveTo>
                    <a:pt x="6" y="23"/>
                  </a:moveTo>
                  <a:cubicBezTo>
                    <a:pt x="0" y="0"/>
                    <a:pt x="27" y="1"/>
                    <a:pt x="22" y="23"/>
                  </a:cubicBezTo>
                </a:path>
              </a:pathLst>
            </a:cu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0" name="Freeform 45">
              <a:extLst>
                <a:ext uri="{FF2B5EF4-FFF2-40B4-BE49-F238E27FC236}">
                  <a16:creationId xmlns:a16="http://schemas.microsoft.com/office/drawing/2014/main" id="{F48786BA-E5BE-B546-A013-06BF8A4BC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1233"/>
              <a:ext cx="180" cy="14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0" y="24"/>
                </a:cxn>
                <a:cxn ang="0">
                  <a:pos x="2" y="24"/>
                </a:cxn>
                <a:cxn ang="0">
                  <a:pos x="7" y="0"/>
                </a:cxn>
                <a:cxn ang="0">
                  <a:pos x="27" y="0"/>
                </a:cxn>
              </a:cxnLst>
              <a:rect l="0" t="0" r="r" b="b"/>
              <a:pathLst>
                <a:path w="30" h="24">
                  <a:moveTo>
                    <a:pt x="27" y="0"/>
                  </a:moveTo>
                  <a:lnTo>
                    <a:pt x="30" y="24"/>
                  </a:lnTo>
                  <a:lnTo>
                    <a:pt x="2" y="24"/>
                  </a:lnTo>
                  <a:cubicBezTo>
                    <a:pt x="0" y="16"/>
                    <a:pt x="2" y="7"/>
                    <a:pt x="7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Freeform 46">
              <a:extLst>
                <a:ext uri="{FF2B5EF4-FFF2-40B4-BE49-F238E27FC236}">
                  <a16:creationId xmlns:a16="http://schemas.microsoft.com/office/drawing/2014/main" id="{543A15B7-81EA-AD4A-B3CD-60343ACF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" y="1209"/>
              <a:ext cx="24" cy="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3" y="0"/>
                  </a:lnTo>
                  <a:cubicBezTo>
                    <a:pt x="4" y="1"/>
                    <a:pt x="4" y="2"/>
                    <a:pt x="3" y="2"/>
                  </a:cubicBezTo>
                  <a:lnTo>
                    <a:pt x="3" y="3"/>
                  </a:lnTo>
                  <a:cubicBezTo>
                    <a:pt x="2" y="4"/>
                    <a:pt x="1" y="4"/>
                    <a:pt x="1" y="3"/>
                  </a:cubicBezTo>
                  <a:lnTo>
                    <a:pt x="1" y="3"/>
                  </a:lnTo>
                  <a:cubicBezTo>
                    <a:pt x="0" y="3"/>
                    <a:pt x="0" y="2"/>
                    <a:pt x="1" y="1"/>
                  </a:cubicBezTo>
                  <a:lnTo>
                    <a:pt x="1" y="0"/>
                  </a:ln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22" name="Group 36">
            <a:extLst>
              <a:ext uri="{FF2B5EF4-FFF2-40B4-BE49-F238E27FC236}">
                <a16:creationId xmlns:a16="http://schemas.microsoft.com/office/drawing/2014/main" id="{A49724E7-7367-9746-BB56-99AB7B28B3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47565" y="1397771"/>
            <a:ext cx="1638300" cy="1028700"/>
            <a:chOff x="1677" y="957"/>
            <a:chExt cx="1032" cy="648"/>
          </a:xfrm>
        </p:grpSpPr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E3DDC459-AB9F-214F-81CD-D78C077C1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" y="1323"/>
              <a:ext cx="18" cy="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cubicBezTo>
                    <a:pt x="2" y="0"/>
                    <a:pt x="3" y="0"/>
                    <a:pt x="3" y="1"/>
                  </a:cubicBezTo>
                  <a:lnTo>
                    <a:pt x="3" y="2"/>
                  </a:lnTo>
                  <a:cubicBezTo>
                    <a:pt x="3" y="3"/>
                    <a:pt x="2" y="3"/>
                    <a:pt x="2" y="3"/>
                  </a:cubicBezTo>
                  <a:lnTo>
                    <a:pt x="2" y="3"/>
                  </a:lnTo>
                  <a:cubicBezTo>
                    <a:pt x="1" y="3"/>
                    <a:pt x="0" y="3"/>
                    <a:pt x="0" y="2"/>
                  </a:cubicBezTo>
                  <a:lnTo>
                    <a:pt x="0" y="1"/>
                  </a:ln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4" name="Freeform 38">
              <a:extLst>
                <a:ext uri="{FF2B5EF4-FFF2-40B4-BE49-F238E27FC236}">
                  <a16:creationId xmlns:a16="http://schemas.microsoft.com/office/drawing/2014/main" id="{12ED4715-3364-1B41-B6BB-C24290076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5" y="1215"/>
              <a:ext cx="210" cy="210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18" y="0"/>
                </a:cxn>
                <a:cxn ang="0">
                  <a:pos x="35" y="0"/>
                </a:cxn>
                <a:cxn ang="0">
                  <a:pos x="35" y="25"/>
                </a:cxn>
                <a:cxn ang="0">
                  <a:pos x="26" y="35"/>
                </a:cxn>
                <a:cxn ang="0">
                  <a:pos x="6" y="35"/>
                </a:cxn>
                <a:cxn ang="0">
                  <a:pos x="1" y="29"/>
                </a:cxn>
                <a:cxn ang="0">
                  <a:pos x="19" y="2"/>
                </a:cxn>
              </a:cxnLst>
              <a:rect l="0" t="0" r="r" b="b"/>
              <a:pathLst>
                <a:path w="35" h="35">
                  <a:moveTo>
                    <a:pt x="19" y="2"/>
                  </a:moveTo>
                  <a:lnTo>
                    <a:pt x="18" y="0"/>
                  </a:lnTo>
                  <a:lnTo>
                    <a:pt x="35" y="0"/>
                  </a:lnTo>
                  <a:lnTo>
                    <a:pt x="35" y="25"/>
                  </a:lnTo>
                  <a:lnTo>
                    <a:pt x="26" y="35"/>
                  </a:lnTo>
                  <a:lnTo>
                    <a:pt x="6" y="35"/>
                  </a:lnTo>
                  <a:lnTo>
                    <a:pt x="1" y="29"/>
                  </a:lnTo>
                  <a:cubicBezTo>
                    <a:pt x="0" y="22"/>
                    <a:pt x="5" y="9"/>
                    <a:pt x="19" y="2"/>
                  </a:cubicBez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70FDFD5C-9000-B447-A9C8-1377B3ED6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1245"/>
              <a:ext cx="156" cy="1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23"/>
                </a:cxn>
                <a:cxn ang="0">
                  <a:pos x="26" y="19"/>
                </a:cxn>
                <a:cxn ang="0">
                  <a:pos x="26" y="0"/>
                </a:cxn>
                <a:cxn ang="0">
                  <a:pos x="15" y="0"/>
                </a:cxn>
              </a:cxnLst>
              <a:rect l="0" t="0" r="r" b="b"/>
              <a:pathLst>
                <a:path w="26" h="23">
                  <a:moveTo>
                    <a:pt x="15" y="0"/>
                  </a:moveTo>
                  <a:cubicBezTo>
                    <a:pt x="6" y="6"/>
                    <a:pt x="0" y="15"/>
                    <a:pt x="0" y="23"/>
                  </a:cubicBezTo>
                  <a:cubicBezTo>
                    <a:pt x="10" y="23"/>
                    <a:pt x="18" y="21"/>
                    <a:pt x="26" y="19"/>
                  </a:cubicBezTo>
                  <a:lnTo>
                    <a:pt x="26" y="0"/>
                  </a:lnTo>
                  <a:cubicBezTo>
                    <a:pt x="22" y="0"/>
                    <a:pt x="19" y="0"/>
                    <a:pt x="15" y="0"/>
                  </a:cubicBez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" name="Rectangle 40">
              <a:extLst>
                <a:ext uri="{FF2B5EF4-FFF2-40B4-BE49-F238E27FC236}">
                  <a16:creationId xmlns:a16="http://schemas.microsoft.com/office/drawing/2014/main" id="{D3DD32B9-42B4-0B4C-A2EA-FCB4C0D2C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" y="1467"/>
              <a:ext cx="252" cy="54"/>
            </a:xfrm>
            <a:prstGeom prst="rect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7" name="Rectangle 41">
              <a:extLst>
                <a:ext uri="{FF2B5EF4-FFF2-40B4-BE49-F238E27FC236}">
                  <a16:creationId xmlns:a16="http://schemas.microsoft.com/office/drawing/2014/main" id="{E931CCDB-2ED4-4048-960A-47998E132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" y="1341"/>
              <a:ext cx="54" cy="132"/>
            </a:xfrm>
            <a:prstGeom prst="rect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Oval 42">
              <a:extLst>
                <a:ext uri="{FF2B5EF4-FFF2-40B4-BE49-F238E27FC236}">
                  <a16:creationId xmlns:a16="http://schemas.microsoft.com/office/drawing/2014/main" id="{A5159E64-4548-9D43-AA70-E7F77E730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" y="1383"/>
              <a:ext cx="54" cy="54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Oval 43">
              <a:extLst>
                <a:ext uri="{FF2B5EF4-FFF2-40B4-BE49-F238E27FC236}">
                  <a16:creationId xmlns:a16="http://schemas.microsoft.com/office/drawing/2014/main" id="{D0A541FD-4B2D-404D-AAFF-E228E74F4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" y="1383"/>
              <a:ext cx="48" cy="54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Rectangle 44">
              <a:extLst>
                <a:ext uri="{FF2B5EF4-FFF2-40B4-BE49-F238E27FC236}">
                  <a16:creationId xmlns:a16="http://schemas.microsoft.com/office/drawing/2014/main" id="{DD2A9D05-206B-3F4E-B635-C057B13D6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" y="1473"/>
              <a:ext cx="108" cy="24"/>
            </a:xfrm>
            <a:prstGeom prst="rect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Oval 45">
              <a:extLst>
                <a:ext uri="{FF2B5EF4-FFF2-40B4-BE49-F238E27FC236}">
                  <a16:creationId xmlns:a16="http://schemas.microsoft.com/office/drawing/2014/main" id="{7907D225-1F13-C949-A7AA-5BA8862D7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9" y="1467"/>
              <a:ext cx="138" cy="138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Oval 46">
              <a:extLst>
                <a:ext uri="{FF2B5EF4-FFF2-40B4-BE49-F238E27FC236}">
                  <a16:creationId xmlns:a16="http://schemas.microsoft.com/office/drawing/2014/main" id="{D1C42649-254F-2441-A428-EFEFB1013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" y="1467"/>
              <a:ext cx="138" cy="138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47">
              <a:extLst>
                <a:ext uri="{FF2B5EF4-FFF2-40B4-BE49-F238E27FC236}">
                  <a16:creationId xmlns:a16="http://schemas.microsoft.com/office/drawing/2014/main" id="{E93FABD9-15B0-D445-96F9-355AC1F88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1" y="1341"/>
              <a:ext cx="408" cy="18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31"/>
                </a:cxn>
                <a:cxn ang="0">
                  <a:pos x="46" y="31"/>
                </a:cxn>
                <a:cxn ang="0">
                  <a:pos x="68" y="24"/>
                </a:cxn>
                <a:cxn ang="0">
                  <a:pos x="66" y="6"/>
                </a:cxn>
                <a:cxn ang="0">
                  <a:pos x="41" y="0"/>
                </a:cxn>
                <a:cxn ang="0">
                  <a:pos x="17" y="0"/>
                </a:cxn>
                <a:cxn ang="0">
                  <a:pos x="9" y="20"/>
                </a:cxn>
                <a:cxn ang="0">
                  <a:pos x="0" y="21"/>
                </a:cxn>
              </a:cxnLst>
              <a:rect l="0" t="0" r="r" b="b"/>
              <a:pathLst>
                <a:path w="68" h="31">
                  <a:moveTo>
                    <a:pt x="0" y="21"/>
                  </a:moveTo>
                  <a:lnTo>
                    <a:pt x="0" y="31"/>
                  </a:lnTo>
                  <a:lnTo>
                    <a:pt x="46" y="31"/>
                  </a:lnTo>
                  <a:lnTo>
                    <a:pt x="68" y="24"/>
                  </a:lnTo>
                  <a:lnTo>
                    <a:pt x="66" y="6"/>
                  </a:lnTo>
                  <a:lnTo>
                    <a:pt x="41" y="0"/>
                  </a:lnTo>
                  <a:lnTo>
                    <a:pt x="17" y="0"/>
                  </a:lnTo>
                  <a:lnTo>
                    <a:pt x="9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34" name="Oval 48">
              <a:extLst>
                <a:ext uri="{FF2B5EF4-FFF2-40B4-BE49-F238E27FC236}">
                  <a16:creationId xmlns:a16="http://schemas.microsoft.com/office/drawing/2014/main" id="{3AC309A2-D60D-F544-BC1F-3F657A41A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437"/>
              <a:ext cx="168" cy="168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49">
              <a:extLst>
                <a:ext uri="{FF2B5EF4-FFF2-40B4-BE49-F238E27FC236}">
                  <a16:creationId xmlns:a16="http://schemas.microsoft.com/office/drawing/2014/main" id="{6484FF1E-F068-C24D-90A6-B57ABA0C2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1251"/>
              <a:ext cx="78" cy="14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24"/>
                </a:cxn>
                <a:cxn ang="0">
                  <a:pos x="13" y="23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13" h="24">
                  <a:moveTo>
                    <a:pt x="0" y="5"/>
                  </a:moveTo>
                  <a:lnTo>
                    <a:pt x="3" y="24"/>
                  </a:lnTo>
                  <a:lnTo>
                    <a:pt x="13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50">
              <a:extLst>
                <a:ext uri="{FF2B5EF4-FFF2-40B4-BE49-F238E27FC236}">
                  <a16:creationId xmlns:a16="http://schemas.microsoft.com/office/drawing/2014/main" id="{E0DF09E8-87EE-F441-A551-9CDBDB50A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389"/>
              <a:ext cx="114" cy="78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4" y="0"/>
                </a:cxn>
                <a:cxn ang="0">
                  <a:pos x="4" y="1"/>
                </a:cxn>
                <a:cxn ang="0">
                  <a:pos x="0" y="13"/>
                </a:cxn>
                <a:cxn ang="0">
                  <a:pos x="19" y="13"/>
                </a:cxn>
              </a:cxnLst>
              <a:rect l="0" t="0" r="r" b="b"/>
              <a:pathLst>
                <a:path w="19" h="13">
                  <a:moveTo>
                    <a:pt x="19" y="13"/>
                  </a:moveTo>
                  <a:lnTo>
                    <a:pt x="14" y="0"/>
                  </a:lnTo>
                  <a:lnTo>
                    <a:pt x="4" y="1"/>
                  </a:lnTo>
                  <a:lnTo>
                    <a:pt x="0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Freeform 51">
              <a:extLst>
                <a:ext uri="{FF2B5EF4-FFF2-40B4-BE49-F238E27FC236}">
                  <a16:creationId xmlns:a16="http://schemas.microsoft.com/office/drawing/2014/main" id="{E59867DB-FFB0-454D-89EA-45F9E2A6D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1425"/>
              <a:ext cx="60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9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w="10" h="7">
                  <a:moveTo>
                    <a:pt x="0" y="0"/>
                  </a:moveTo>
                  <a:lnTo>
                    <a:pt x="10" y="0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Freeform 52">
              <a:extLst>
                <a:ext uri="{FF2B5EF4-FFF2-40B4-BE49-F238E27FC236}">
                  <a16:creationId xmlns:a16="http://schemas.microsoft.com/office/drawing/2014/main" id="{9DB1837B-3F4D-8242-848A-DF06FE9E6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957"/>
              <a:ext cx="342" cy="366"/>
            </a:xfrm>
            <a:custGeom>
              <a:avLst/>
              <a:gdLst/>
              <a:ahLst/>
              <a:cxnLst>
                <a:cxn ang="0">
                  <a:pos x="57" y="49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2" y="61"/>
                </a:cxn>
                <a:cxn ang="0">
                  <a:pos x="6" y="61"/>
                </a:cxn>
                <a:cxn ang="0">
                  <a:pos x="5" y="10"/>
                </a:cxn>
                <a:cxn ang="0">
                  <a:pos x="52" y="54"/>
                </a:cxn>
                <a:cxn ang="0">
                  <a:pos x="57" y="49"/>
                </a:cxn>
              </a:cxnLst>
              <a:rect l="0" t="0" r="r" b="b"/>
              <a:pathLst>
                <a:path w="57" h="61">
                  <a:moveTo>
                    <a:pt x="57" y="49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2" y="61"/>
                  </a:lnTo>
                  <a:lnTo>
                    <a:pt x="6" y="61"/>
                  </a:lnTo>
                  <a:lnTo>
                    <a:pt x="5" y="10"/>
                  </a:lnTo>
                  <a:lnTo>
                    <a:pt x="52" y="54"/>
                  </a:lnTo>
                  <a:lnTo>
                    <a:pt x="57" y="49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39" name="Group 12">
            <a:extLst>
              <a:ext uri="{FF2B5EF4-FFF2-40B4-BE49-F238E27FC236}">
                <a16:creationId xmlns:a16="http://schemas.microsoft.com/office/drawing/2014/main" id="{DE029C94-C094-EB4E-8A9B-18E154E3F3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14393" y="3182087"/>
            <a:ext cx="904875" cy="333375"/>
            <a:chOff x="3162" y="1293"/>
            <a:chExt cx="570" cy="210"/>
          </a:xfrm>
        </p:grpSpPr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D1E6A70F-EDA2-C949-86BC-4FC474AC6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77"/>
              <a:ext cx="174" cy="126"/>
            </a:xfrm>
            <a:custGeom>
              <a:avLst/>
              <a:gdLst>
                <a:gd name="T0" fmla="*/ 0 w 29"/>
                <a:gd name="T1" fmla="*/ 126 h 21"/>
                <a:gd name="T2" fmla="*/ 162 w 29"/>
                <a:gd name="T3" fmla="*/ 126 h 21"/>
                <a:gd name="T4" fmla="*/ 174 w 29"/>
                <a:gd name="T5" fmla="*/ 42 h 21"/>
                <a:gd name="T6" fmla="*/ 150 w 29"/>
                <a:gd name="T7" fmla="*/ 0 h 21"/>
                <a:gd name="T8" fmla="*/ 12 w 29"/>
                <a:gd name="T9" fmla="*/ 12 h 21"/>
                <a:gd name="T10" fmla="*/ 0 w 29"/>
                <a:gd name="T11" fmla="*/ 126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"/>
                <a:gd name="T20" fmla="*/ 29 w 29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">
                  <a:moveTo>
                    <a:pt x="0" y="21"/>
                  </a:moveTo>
                  <a:lnTo>
                    <a:pt x="27" y="21"/>
                  </a:lnTo>
                  <a:lnTo>
                    <a:pt x="29" y="7"/>
                  </a:lnTo>
                  <a:lnTo>
                    <a:pt x="25" y="0"/>
                  </a:lnTo>
                  <a:cubicBezTo>
                    <a:pt x="16" y="0"/>
                    <a:pt x="9" y="0"/>
                    <a:pt x="2" y="2"/>
                  </a:cubicBezTo>
                  <a:cubicBezTo>
                    <a:pt x="0" y="8"/>
                    <a:pt x="0" y="14"/>
                    <a:pt x="0" y="21"/>
                  </a:cubicBez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A1CEE82A-5E01-AE4A-9FF4-B5193B329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1425"/>
              <a:ext cx="126" cy="78"/>
            </a:xfrm>
            <a:custGeom>
              <a:avLst/>
              <a:gdLst>
                <a:gd name="T0" fmla="*/ 0 w 21"/>
                <a:gd name="T1" fmla="*/ 78 h 13"/>
                <a:gd name="T2" fmla="*/ 108 w 21"/>
                <a:gd name="T3" fmla="*/ 72 h 13"/>
                <a:gd name="T4" fmla="*/ 12 w 21"/>
                <a:gd name="T5" fmla="*/ 0 h 13"/>
                <a:gd name="T6" fmla="*/ 0 w 21"/>
                <a:gd name="T7" fmla="*/ 7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3"/>
                <a:gd name="T14" fmla="*/ 21 w 21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3">
                  <a:moveTo>
                    <a:pt x="0" y="13"/>
                  </a:moveTo>
                  <a:lnTo>
                    <a:pt x="18" y="12"/>
                  </a:lnTo>
                  <a:cubicBezTo>
                    <a:pt x="21" y="5"/>
                    <a:pt x="13" y="3"/>
                    <a:pt x="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5A264873-9A35-5547-877B-C5F8C2447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293"/>
              <a:ext cx="54" cy="186"/>
            </a:xfrm>
            <a:custGeom>
              <a:avLst/>
              <a:gdLst>
                <a:gd name="T0" fmla="*/ 54 w 9"/>
                <a:gd name="T1" fmla="*/ 84 h 31"/>
                <a:gd name="T2" fmla="*/ 0 w 9"/>
                <a:gd name="T3" fmla="*/ 186 h 31"/>
                <a:gd name="T4" fmla="*/ 0 60000 65536"/>
                <a:gd name="T5" fmla="*/ 0 60000 65536"/>
                <a:gd name="T6" fmla="*/ 0 w 9"/>
                <a:gd name="T7" fmla="*/ 0 h 31"/>
                <a:gd name="T8" fmla="*/ 9 w 9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31">
                  <a:moveTo>
                    <a:pt x="9" y="14"/>
                  </a:moveTo>
                  <a:cubicBezTo>
                    <a:pt x="4" y="5"/>
                    <a:pt x="2" y="0"/>
                    <a:pt x="0" y="31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C329D789-7621-4245-B392-E50A77690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" y="1317"/>
              <a:ext cx="30" cy="66"/>
            </a:xfrm>
            <a:custGeom>
              <a:avLst/>
              <a:gdLst>
                <a:gd name="T0" fmla="*/ 30 w 5"/>
                <a:gd name="T1" fmla="*/ 66 h 11"/>
                <a:gd name="T2" fmla="*/ 0 w 5"/>
                <a:gd name="T3" fmla="*/ 0 h 11"/>
                <a:gd name="T4" fmla="*/ 0 60000 65536"/>
                <a:gd name="T5" fmla="*/ 0 60000 65536"/>
                <a:gd name="T6" fmla="*/ 0 w 5"/>
                <a:gd name="T7" fmla="*/ 0 h 11"/>
                <a:gd name="T8" fmla="*/ 5 w 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1">
                  <a:moveTo>
                    <a:pt x="5" y="11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EEC4C8A7-FBD9-C14D-BA1A-6D6F46DF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407"/>
              <a:ext cx="288" cy="84"/>
            </a:xfrm>
            <a:custGeom>
              <a:avLst/>
              <a:gdLst>
                <a:gd name="T0" fmla="*/ 282 w 48"/>
                <a:gd name="T1" fmla="*/ 84 h 14"/>
                <a:gd name="T2" fmla="*/ 0 w 48"/>
                <a:gd name="T3" fmla="*/ 42 h 14"/>
                <a:gd name="T4" fmla="*/ 288 w 48"/>
                <a:gd name="T5" fmla="*/ 18 h 14"/>
                <a:gd name="T6" fmla="*/ 282 w 48"/>
                <a:gd name="T7" fmla="*/ 84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14"/>
                <a:gd name="T14" fmla="*/ 48 w 48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14">
                  <a:moveTo>
                    <a:pt x="47" y="14"/>
                  </a:moveTo>
                  <a:cubicBezTo>
                    <a:pt x="15" y="14"/>
                    <a:pt x="0" y="14"/>
                    <a:pt x="0" y="7"/>
                  </a:cubicBezTo>
                  <a:cubicBezTo>
                    <a:pt x="0" y="0"/>
                    <a:pt x="16" y="2"/>
                    <a:pt x="48" y="3"/>
                  </a:cubicBezTo>
                  <a:lnTo>
                    <a:pt x="47" y="14"/>
                  </a:lnTo>
                  <a:close/>
                </a:path>
              </a:pathLst>
            </a:custGeom>
            <a:solidFill>
              <a:srgbClr val="DDDDDC"/>
            </a:solidFill>
            <a:ln w="1905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Arial" charset="0"/>
              </a:endParaRPr>
            </a:p>
          </p:txBody>
        </p:sp>
      </p:grpSp>
      <p:grpSp>
        <p:nvGrpSpPr>
          <p:cNvPr id="146" name="Group 109">
            <a:extLst>
              <a:ext uri="{FF2B5EF4-FFF2-40B4-BE49-F238E27FC236}">
                <a16:creationId xmlns:a16="http://schemas.microsoft.com/office/drawing/2014/main" id="{67085639-7142-254B-9EF8-53BDC684F4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29184" y="3474730"/>
            <a:ext cx="2057400" cy="685800"/>
            <a:chOff x="1362" y="2667"/>
            <a:chExt cx="1440" cy="480"/>
          </a:xfrm>
        </p:grpSpPr>
        <p:sp>
          <p:nvSpPr>
            <p:cNvPr id="147" name="Rectangle 110">
              <a:extLst>
                <a:ext uri="{FF2B5EF4-FFF2-40B4-BE49-F238E27FC236}">
                  <a16:creationId xmlns:a16="http://schemas.microsoft.com/office/drawing/2014/main" id="{3B53A355-D6C0-1F41-AA8C-E5AFB2AF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2685"/>
              <a:ext cx="90" cy="198"/>
            </a:xfrm>
            <a:prstGeom prst="rect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Freeform 111">
              <a:extLst>
                <a:ext uri="{FF2B5EF4-FFF2-40B4-BE49-F238E27FC236}">
                  <a16:creationId xmlns:a16="http://schemas.microsoft.com/office/drawing/2014/main" id="{F9DAC6D0-D3D8-2F42-93C7-3ABF14E44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6" y="2715"/>
              <a:ext cx="246" cy="36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51"/>
                </a:cxn>
                <a:cxn ang="0">
                  <a:pos x="20" y="60"/>
                </a:cxn>
                <a:cxn ang="0">
                  <a:pos x="39" y="59"/>
                </a:cxn>
                <a:cxn ang="0">
                  <a:pos x="40" y="32"/>
                </a:cxn>
                <a:cxn ang="0">
                  <a:pos x="29" y="0"/>
                </a:cxn>
              </a:cxnLst>
              <a:rect l="0" t="0" r="r" b="b"/>
              <a:pathLst>
                <a:path w="41" h="60">
                  <a:moveTo>
                    <a:pt x="2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4" y="51"/>
                  </a:lnTo>
                  <a:lnTo>
                    <a:pt x="20" y="60"/>
                  </a:lnTo>
                  <a:lnTo>
                    <a:pt x="39" y="59"/>
                  </a:lnTo>
                  <a:lnTo>
                    <a:pt x="40" y="32"/>
                  </a:lnTo>
                  <a:cubicBezTo>
                    <a:pt x="41" y="25"/>
                    <a:pt x="35" y="4"/>
                    <a:pt x="29" y="0"/>
                  </a:cubicBez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Freeform 112">
              <a:extLst>
                <a:ext uri="{FF2B5EF4-FFF2-40B4-BE49-F238E27FC236}">
                  <a16:creationId xmlns:a16="http://schemas.microsoft.com/office/drawing/2014/main" id="{CF87F1FF-02A7-7D45-9FE9-9F63A38A7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2751"/>
              <a:ext cx="168" cy="14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0"/>
                </a:cxn>
                <a:cxn ang="0">
                  <a:pos x="0" y="24"/>
                </a:cxn>
                <a:cxn ang="0">
                  <a:pos x="27" y="24"/>
                </a:cxn>
                <a:cxn ang="0">
                  <a:pos x="20" y="0"/>
                </a:cxn>
              </a:cxnLst>
              <a:rect l="0" t="0" r="r" b="b"/>
              <a:pathLst>
                <a:path w="28" h="24">
                  <a:moveTo>
                    <a:pt x="20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27" y="24"/>
                  </a:lnTo>
                  <a:cubicBezTo>
                    <a:pt x="28" y="19"/>
                    <a:pt x="24" y="3"/>
                    <a:pt x="20" y="0"/>
                  </a:cubicBez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Rectangle 113">
              <a:extLst>
                <a:ext uri="{FF2B5EF4-FFF2-40B4-BE49-F238E27FC236}">
                  <a16:creationId xmlns:a16="http://schemas.microsoft.com/office/drawing/2014/main" id="{83743F46-A305-AF4A-AC6C-84002DC25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3027"/>
              <a:ext cx="474" cy="66"/>
            </a:xfrm>
            <a:prstGeom prst="rect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" name="Oval 114">
              <a:extLst>
                <a:ext uri="{FF2B5EF4-FFF2-40B4-BE49-F238E27FC236}">
                  <a16:creationId xmlns:a16="http://schemas.microsoft.com/office/drawing/2014/main" id="{BC49A1BA-092F-A54F-9B78-A54040DEC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" y="3021"/>
              <a:ext cx="126" cy="126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2" name="Oval 115">
              <a:extLst>
                <a:ext uri="{FF2B5EF4-FFF2-40B4-BE49-F238E27FC236}">
                  <a16:creationId xmlns:a16="http://schemas.microsoft.com/office/drawing/2014/main" id="{C97CBC3C-3A2D-6647-8E02-2FCC3C99C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0" y="3021"/>
              <a:ext cx="132" cy="126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3" name="Oval 116">
              <a:extLst>
                <a:ext uri="{FF2B5EF4-FFF2-40B4-BE49-F238E27FC236}">
                  <a16:creationId xmlns:a16="http://schemas.microsoft.com/office/drawing/2014/main" id="{69ED6822-95BB-7C42-8ACE-9F5017A83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0" y="3015"/>
              <a:ext cx="126" cy="126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4" name="Line 117">
              <a:extLst>
                <a:ext uri="{FF2B5EF4-FFF2-40B4-BE49-F238E27FC236}">
                  <a16:creationId xmlns:a16="http://schemas.microsoft.com/office/drawing/2014/main" id="{D0DB8868-71FD-2343-B704-B624409FF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33"/>
              <a:ext cx="1" cy="222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5" name="Line 118">
              <a:extLst>
                <a:ext uri="{FF2B5EF4-FFF2-40B4-BE49-F238E27FC236}">
                  <a16:creationId xmlns:a16="http://schemas.microsoft.com/office/drawing/2014/main" id="{138ED2D1-9348-594B-ABB7-8FB570DE5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727"/>
              <a:ext cx="1" cy="228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6" name="Line 119">
              <a:extLst>
                <a:ext uri="{FF2B5EF4-FFF2-40B4-BE49-F238E27FC236}">
                  <a16:creationId xmlns:a16="http://schemas.microsoft.com/office/drawing/2014/main" id="{CA8348BB-5FF7-0C48-8257-113FB4EF7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4" y="2733"/>
              <a:ext cx="1" cy="222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7" name="Freeform 120">
              <a:extLst>
                <a:ext uri="{FF2B5EF4-FFF2-40B4-BE49-F238E27FC236}">
                  <a16:creationId xmlns:a16="http://schemas.microsoft.com/office/drawing/2014/main" id="{8953F6F2-952B-F64D-8342-26D67CCAB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" y="2715"/>
              <a:ext cx="24" cy="282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3" y="47"/>
                </a:cxn>
                <a:cxn ang="0">
                  <a:pos x="0" y="47"/>
                </a:cxn>
              </a:cxnLst>
              <a:rect l="0" t="0" r="r" b="b"/>
              <a:pathLst>
                <a:path w="4" h="47">
                  <a:moveTo>
                    <a:pt x="0" y="4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3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8" name="Rectangle 121">
              <a:extLst>
                <a:ext uri="{FF2B5EF4-FFF2-40B4-BE49-F238E27FC236}">
                  <a16:creationId xmlns:a16="http://schemas.microsoft.com/office/drawing/2014/main" id="{A478D9E4-432E-2141-9967-1A26B2363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" y="2961"/>
              <a:ext cx="1056" cy="42"/>
            </a:xfrm>
            <a:prstGeom prst="rect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9" name="Line 122">
              <a:extLst>
                <a:ext uri="{FF2B5EF4-FFF2-40B4-BE49-F238E27FC236}">
                  <a16:creationId xmlns:a16="http://schemas.microsoft.com/office/drawing/2014/main" id="{932CFBB5-9990-AE49-B240-E4AA9D1AC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8" y="2727"/>
              <a:ext cx="1" cy="228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0" name="Line 123">
              <a:extLst>
                <a:ext uri="{FF2B5EF4-FFF2-40B4-BE49-F238E27FC236}">
                  <a16:creationId xmlns:a16="http://schemas.microsoft.com/office/drawing/2014/main" id="{4DF1B632-ED01-2C47-8DCB-858AD338A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2727"/>
              <a:ext cx="1" cy="228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1" name="Line 124">
              <a:extLst>
                <a:ext uri="{FF2B5EF4-FFF2-40B4-BE49-F238E27FC236}">
                  <a16:creationId xmlns:a16="http://schemas.microsoft.com/office/drawing/2014/main" id="{0F85CC98-29D3-8B4D-8195-C15EEA64A3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0" y="2733"/>
              <a:ext cx="1" cy="222"/>
            </a:xfrm>
            <a:prstGeom prst="line">
              <a:avLst/>
            </a:pr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2" name="Oval 125">
              <a:extLst>
                <a:ext uri="{FF2B5EF4-FFF2-40B4-BE49-F238E27FC236}">
                  <a16:creationId xmlns:a16="http://schemas.microsoft.com/office/drawing/2014/main" id="{01B88EAE-42C6-5E47-952E-3EED83369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033"/>
              <a:ext cx="102" cy="102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3" name="Oval 126">
              <a:extLst>
                <a:ext uri="{FF2B5EF4-FFF2-40B4-BE49-F238E27FC236}">
                  <a16:creationId xmlns:a16="http://schemas.microsoft.com/office/drawing/2014/main" id="{E5E18CD3-5773-5243-83DE-3B8CEE678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3033"/>
              <a:ext cx="108" cy="102"/>
            </a:xfrm>
            <a:prstGeom prst="ellipse">
              <a:avLst/>
            </a:pr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4" name="Freeform 127">
              <a:extLst>
                <a:ext uri="{FF2B5EF4-FFF2-40B4-BE49-F238E27FC236}">
                  <a16:creationId xmlns:a16="http://schemas.microsoft.com/office/drawing/2014/main" id="{5084463A-B4A0-C443-8A73-128CEC027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841"/>
              <a:ext cx="198" cy="126"/>
            </a:xfrm>
            <a:custGeom>
              <a:avLst/>
              <a:gdLst/>
              <a:ahLst/>
              <a:cxnLst>
                <a:cxn ang="0">
                  <a:pos x="20" y="21"/>
                </a:cxn>
                <a:cxn ang="0">
                  <a:pos x="14" y="21"/>
                </a:cxn>
              </a:cxnLst>
              <a:rect l="0" t="0" r="r" b="b"/>
              <a:pathLst>
                <a:path w="33" h="21">
                  <a:moveTo>
                    <a:pt x="20" y="21"/>
                  </a:moveTo>
                  <a:cubicBezTo>
                    <a:pt x="33" y="0"/>
                    <a:pt x="0" y="3"/>
                    <a:pt x="14" y="21"/>
                  </a:cubicBezTo>
                </a:path>
              </a:pathLst>
            </a:cu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5" name="Freeform 128">
              <a:extLst>
                <a:ext uri="{FF2B5EF4-FFF2-40B4-BE49-F238E27FC236}">
                  <a16:creationId xmlns:a16="http://schemas.microsoft.com/office/drawing/2014/main" id="{0ADD34BB-7E1E-8642-8B42-75713B6E8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37"/>
              <a:ext cx="90" cy="9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3" y="15"/>
                </a:cxn>
                <a:cxn ang="0">
                  <a:pos x="15" y="0"/>
                </a:cxn>
                <a:cxn ang="0">
                  <a:pos x="5" y="0"/>
                </a:cxn>
              </a:cxnLst>
              <a:rect l="0" t="0" r="r" b="b"/>
              <a:pathLst>
                <a:path w="15" h="15">
                  <a:moveTo>
                    <a:pt x="5" y="0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6" name="Freeform 129">
              <a:extLst>
                <a:ext uri="{FF2B5EF4-FFF2-40B4-BE49-F238E27FC236}">
                  <a16:creationId xmlns:a16="http://schemas.microsoft.com/office/drawing/2014/main" id="{581A0650-1B01-7842-A10A-6ABC89849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667"/>
              <a:ext cx="72" cy="270"/>
            </a:xfrm>
            <a:custGeom>
              <a:avLst/>
              <a:gdLst/>
              <a:ahLst/>
              <a:cxnLst>
                <a:cxn ang="0">
                  <a:pos x="12" y="45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0" y="39"/>
                </a:cxn>
                <a:cxn ang="0">
                  <a:pos x="6" y="39"/>
                </a:cxn>
                <a:cxn ang="0">
                  <a:pos x="6" y="6"/>
                </a:cxn>
                <a:cxn ang="0">
                  <a:pos x="6" y="45"/>
                </a:cxn>
                <a:cxn ang="0">
                  <a:pos x="12" y="45"/>
                </a:cxn>
              </a:cxnLst>
              <a:rect l="0" t="0" r="r" b="b"/>
              <a:pathLst>
                <a:path w="12" h="45">
                  <a:moveTo>
                    <a:pt x="12" y="45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6"/>
                  </a:lnTo>
                  <a:lnTo>
                    <a:pt x="6" y="45"/>
                  </a:lnTo>
                  <a:lnTo>
                    <a:pt x="12" y="45"/>
                  </a:lnTo>
                  <a:close/>
                </a:path>
              </a:pathLst>
            </a:custGeom>
            <a:solidFill>
              <a:srgbClr val="DDDDD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1438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E99DA8-408E-B443-845A-995410599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821" y="1741018"/>
            <a:ext cx="3385765" cy="28504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B6DC7DF-9074-9444-80F5-38752EBF569D}"/>
              </a:ext>
            </a:extLst>
          </p:cNvPr>
          <p:cNvSpPr txBox="1"/>
          <p:nvPr/>
        </p:nvSpPr>
        <p:spPr>
          <a:xfrm>
            <a:off x="2490657" y="1056626"/>
            <a:ext cx="21441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Motor-manual </a:t>
            </a:r>
            <a:r>
              <a:rPr lang="de-DE" sz="1600" dirty="0" err="1">
                <a:solidFill>
                  <a:schemeClr val="tx1"/>
                </a:solidFill>
              </a:rPr>
              <a:t>work</a:t>
            </a:r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b</a:t>
            </a:r>
            <a:r>
              <a:rPr lang="de-DE" sz="1600" baseline="-25000" dirty="0">
                <a:solidFill>
                  <a:schemeClr val="tx1"/>
                </a:solidFill>
              </a:rPr>
              <a:t>0</a:t>
            </a:r>
            <a:r>
              <a:rPr lang="de-DE" sz="1600" dirty="0">
                <a:solidFill>
                  <a:schemeClr val="tx1"/>
                </a:solidFill>
              </a:rPr>
              <a:t> = 8,5</a:t>
            </a:r>
          </a:p>
          <a:p>
            <a:r>
              <a:rPr lang="de-DE" sz="1600" dirty="0">
                <a:solidFill>
                  <a:schemeClr val="tx1"/>
                </a:solidFill>
              </a:rPr>
              <a:t>b</a:t>
            </a:r>
            <a:r>
              <a:rPr lang="de-DE" sz="1600" baseline="-25000" dirty="0">
                <a:solidFill>
                  <a:schemeClr val="tx1"/>
                </a:solidFill>
              </a:rPr>
              <a:t>1</a:t>
            </a:r>
            <a:r>
              <a:rPr lang="de-DE" sz="1600" dirty="0">
                <a:solidFill>
                  <a:schemeClr val="tx1"/>
                </a:solidFill>
              </a:rPr>
              <a:t> = 27,0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2F935D-172A-D348-8C3B-378CE35F6E38}"/>
              </a:ext>
            </a:extLst>
          </p:cNvPr>
          <p:cNvSpPr txBox="1"/>
          <p:nvPr/>
        </p:nvSpPr>
        <p:spPr>
          <a:xfrm>
            <a:off x="3637285" y="4561358"/>
            <a:ext cx="16370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Vol</a:t>
            </a:r>
            <a:r>
              <a:rPr lang="de-DE" sz="900" dirty="0"/>
              <a:t> per </a:t>
            </a:r>
            <a:r>
              <a:rPr lang="de-DE" sz="900" dirty="0" err="1"/>
              <a:t>tree</a:t>
            </a:r>
            <a:endParaRPr lang="de-DE" sz="9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542142-0E7E-9A44-BAFA-60C79D80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068" y="1741018"/>
            <a:ext cx="3385765" cy="28504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58B65A0-900D-F540-8686-131760F2FABD}"/>
              </a:ext>
            </a:extLst>
          </p:cNvPr>
          <p:cNvSpPr txBox="1"/>
          <p:nvPr/>
        </p:nvSpPr>
        <p:spPr>
          <a:xfrm>
            <a:off x="6600894" y="1053766"/>
            <a:ext cx="21441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/>
                </a:solidFill>
              </a:rPr>
              <a:t>Mechanized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work</a:t>
            </a:r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b</a:t>
            </a:r>
            <a:r>
              <a:rPr lang="de-DE" sz="1600" baseline="-25000" dirty="0">
                <a:solidFill>
                  <a:schemeClr val="tx1"/>
                </a:solidFill>
              </a:rPr>
              <a:t>0</a:t>
            </a:r>
            <a:r>
              <a:rPr lang="de-DE" sz="1600" dirty="0">
                <a:solidFill>
                  <a:schemeClr val="tx1"/>
                </a:solidFill>
              </a:rPr>
              <a:t> = 0,8</a:t>
            </a:r>
          </a:p>
          <a:p>
            <a:r>
              <a:rPr lang="de-DE" sz="1600" dirty="0">
                <a:solidFill>
                  <a:schemeClr val="tx1"/>
                </a:solidFill>
              </a:rPr>
              <a:t>b</a:t>
            </a:r>
            <a:r>
              <a:rPr lang="de-DE" sz="1600" baseline="-25000" dirty="0">
                <a:solidFill>
                  <a:schemeClr val="tx1"/>
                </a:solidFill>
              </a:rPr>
              <a:t>1</a:t>
            </a:r>
            <a:r>
              <a:rPr lang="de-DE" sz="1600" dirty="0">
                <a:solidFill>
                  <a:schemeClr val="tx1"/>
                </a:solidFill>
              </a:rPr>
              <a:t> = 2,0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A6F291-EA96-A94C-A208-355C69C07AC1}"/>
              </a:ext>
            </a:extLst>
          </p:cNvPr>
          <p:cNvSpPr txBox="1"/>
          <p:nvPr/>
        </p:nvSpPr>
        <p:spPr>
          <a:xfrm>
            <a:off x="4509409" y="2325194"/>
            <a:ext cx="9552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min/</a:t>
            </a:r>
            <a:r>
              <a:rPr lang="de-DE" sz="1050" dirty="0" err="1"/>
              <a:t>tree</a:t>
            </a:r>
            <a:endParaRPr lang="de-DE" sz="10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9AC13FD-63FB-0B46-9937-F23052A03E72}"/>
              </a:ext>
            </a:extLst>
          </p:cNvPr>
          <p:cNvSpPr txBox="1"/>
          <p:nvPr/>
        </p:nvSpPr>
        <p:spPr>
          <a:xfrm>
            <a:off x="8824554" y="4260180"/>
            <a:ext cx="7649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min/m</a:t>
            </a:r>
            <a:r>
              <a:rPr lang="de-DE" sz="1050" baseline="30000" dirty="0"/>
              <a:t>3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E971EE-DE8E-7A4B-83A3-E2A301439E7E}"/>
              </a:ext>
            </a:extLst>
          </p:cNvPr>
          <p:cNvSpPr txBox="1"/>
          <p:nvPr/>
        </p:nvSpPr>
        <p:spPr>
          <a:xfrm>
            <a:off x="8814315" y="3327218"/>
            <a:ext cx="7649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m</a:t>
            </a:r>
            <a:r>
              <a:rPr lang="de-DE" sz="1050" baseline="30000" dirty="0"/>
              <a:t>3</a:t>
            </a:r>
            <a:r>
              <a:rPr lang="de-DE" sz="1050" dirty="0"/>
              <a:t>/h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6F4CB6D-46E6-DE4B-8D1E-85D204654FEA}"/>
              </a:ext>
            </a:extLst>
          </p:cNvPr>
          <p:cNvSpPr txBox="1"/>
          <p:nvPr/>
        </p:nvSpPr>
        <p:spPr>
          <a:xfrm>
            <a:off x="4509409" y="4174781"/>
            <a:ext cx="7649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m</a:t>
            </a:r>
            <a:r>
              <a:rPr lang="de-DE" sz="1050" baseline="30000" dirty="0"/>
              <a:t>3</a:t>
            </a:r>
            <a:r>
              <a:rPr lang="de-DE" sz="1050" dirty="0"/>
              <a:t>/h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760C6F-4BFC-8B41-BE43-E57BB3542A82}"/>
              </a:ext>
            </a:extLst>
          </p:cNvPr>
          <p:cNvSpPr txBox="1"/>
          <p:nvPr/>
        </p:nvSpPr>
        <p:spPr>
          <a:xfrm>
            <a:off x="8434550" y="4567954"/>
            <a:ext cx="16370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Vol</a:t>
            </a:r>
            <a:r>
              <a:rPr lang="de-DE" sz="900" dirty="0"/>
              <a:t> per </a:t>
            </a:r>
            <a:r>
              <a:rPr lang="de-DE" sz="900" dirty="0" err="1"/>
              <a:t>tree</a:t>
            </a:r>
            <a:endParaRPr lang="de-DE" sz="9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DDDF825-BB7F-8B42-ACFB-E7414738F8EC}"/>
              </a:ext>
            </a:extLst>
          </p:cNvPr>
          <p:cNvSpPr txBox="1"/>
          <p:nvPr/>
        </p:nvSpPr>
        <p:spPr>
          <a:xfrm>
            <a:off x="8824554" y="4034967"/>
            <a:ext cx="9552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min/</a:t>
            </a:r>
            <a:r>
              <a:rPr lang="de-DE" sz="1050" dirty="0" err="1"/>
              <a:t>tree</a:t>
            </a:r>
            <a:endParaRPr lang="de-DE" sz="105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26E784D-2DDB-CC44-9DBF-0B35C213E14A}"/>
              </a:ext>
            </a:extLst>
          </p:cNvPr>
          <p:cNvSpPr txBox="1"/>
          <p:nvPr/>
        </p:nvSpPr>
        <p:spPr>
          <a:xfrm>
            <a:off x="4509409" y="2941723"/>
            <a:ext cx="7649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min/m</a:t>
            </a:r>
            <a:r>
              <a:rPr lang="de-DE" sz="105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069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E2C4C0-96BF-67F1-DD50-71A949FC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319" y="1570108"/>
            <a:ext cx="4597400" cy="2768600"/>
          </a:xfrm>
          <a:prstGeom prst="rect">
            <a:avLst/>
          </a:prstGeom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3A24EF-5925-933C-1E68-53CF09795C64}"/>
              </a:ext>
            </a:extLst>
          </p:cNvPr>
          <p:cNvSpPr txBox="1"/>
          <p:nvPr/>
        </p:nvSpPr>
        <p:spPr>
          <a:xfrm>
            <a:off x="5213570" y="1640295"/>
            <a:ext cx="216642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/>
              <a:t>Costs per m</a:t>
            </a:r>
            <a:r>
              <a:rPr lang="de-DE" sz="14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1049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6E8BED2F-438E-878C-D8C6-F7C3E425D605}"/>
              </a:ext>
            </a:extLst>
          </p:cNvPr>
          <p:cNvSpPr/>
          <p:nvPr/>
        </p:nvSpPr>
        <p:spPr>
          <a:xfrm>
            <a:off x="2059913" y="291405"/>
            <a:ext cx="9485644" cy="5888334"/>
          </a:xfrm>
          <a:prstGeom prst="rect">
            <a:avLst/>
          </a:prstGeom>
          <a:solidFill>
            <a:srgbClr val="FF7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A34A52-7D8A-080B-45D6-48DC1DB4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11" y="617974"/>
            <a:ext cx="2708868" cy="1325563"/>
          </a:xfrm>
        </p:spPr>
        <p:txBody>
          <a:bodyPr>
            <a:normAutofit fontScale="90000"/>
          </a:bodyPr>
          <a:lstStyle/>
          <a:p>
            <a:r>
              <a:rPr lang="de-DE" sz="2800" b="1" dirty="0"/>
              <a:t>M_10-23 </a:t>
            </a:r>
            <a:br>
              <a:rPr lang="de-DE" sz="2800" b="1" dirty="0"/>
            </a:br>
            <a:r>
              <a:rPr lang="de-DE" sz="2800" b="1" dirty="0"/>
              <a:t>Harvester</a:t>
            </a:r>
            <a:br>
              <a:rPr lang="de-DE" sz="2800" b="1" dirty="0"/>
            </a:br>
            <a:br>
              <a:rPr lang="de-DE" sz="2800" b="1" dirty="0"/>
            </a:br>
            <a:endParaRPr lang="de-DE" sz="2800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56AE683-D992-1C16-D540-FC12BC492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96" y="421757"/>
            <a:ext cx="4597400" cy="2768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4C2E58A-6D34-5B2C-CDD4-9DFB3912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76" y="415372"/>
            <a:ext cx="4597400" cy="2768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DC65E5-9352-2485-0F8A-DAF405BE7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96" y="3300609"/>
            <a:ext cx="4597400" cy="2768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05DEA90-DF10-BACB-E8E4-13EAB79BB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976" y="3287839"/>
            <a:ext cx="45974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7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Macintosh PowerPoint</Application>
  <PresentationFormat>Breitbild</PresentationFormat>
  <Paragraphs>48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Fira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M_10-23  Harvester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Jörn Erler</dc:creator>
  <cp:lastModifiedBy>Jörn Erler</cp:lastModifiedBy>
  <cp:revision>117</cp:revision>
  <cp:lastPrinted>2023-06-19T14:42:09Z</cp:lastPrinted>
  <dcterms:created xsi:type="dcterms:W3CDTF">2021-11-23T15:40:59Z</dcterms:created>
  <dcterms:modified xsi:type="dcterms:W3CDTF">2023-06-19T14:42:42Z</dcterms:modified>
</cp:coreProperties>
</file>