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332" r:id="rId3"/>
    <p:sldId id="333" r:id="rId4"/>
    <p:sldId id="334" r:id="rId5"/>
    <p:sldId id="335" r:id="rId6"/>
    <p:sldId id="362" r:id="rId7"/>
    <p:sldId id="365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88" r:id="rId16"/>
    <p:sldId id="364" r:id="rId17"/>
    <p:sldId id="367" r:id="rId18"/>
    <p:sldId id="366" r:id="rId19"/>
    <p:sldId id="368" r:id="rId20"/>
  </p:sldIdLst>
  <p:sldSz cx="12192000" cy="6858000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ADF92ADF-DFAE-AD41-9737-DF2FDE3256C6}">
          <p14:sldIdLst>
            <p14:sldId id="256"/>
            <p14:sldId id="332"/>
            <p14:sldId id="333"/>
            <p14:sldId id="334"/>
            <p14:sldId id="335"/>
            <p14:sldId id="362"/>
            <p14:sldId id="365"/>
            <p14:sldId id="261"/>
            <p14:sldId id="262"/>
            <p14:sldId id="263"/>
            <p14:sldId id="264"/>
            <p14:sldId id="265"/>
            <p14:sldId id="266"/>
            <p14:sldId id="267"/>
            <p14:sldId id="288"/>
            <p14:sldId id="364"/>
            <p14:sldId id="367"/>
            <p14:sldId id="366"/>
            <p14:sldId id="3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37"/>
    <a:srgbClr val="355D62"/>
    <a:srgbClr val="8EA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415"/>
    <p:restoredTop sz="96327"/>
  </p:normalViewPr>
  <p:slideViewPr>
    <p:cSldViewPr snapToGrid="0" snapToObjects="1">
      <p:cViewPr varScale="1">
        <p:scale>
          <a:sx n="113" d="100"/>
          <a:sy n="113" d="100"/>
        </p:scale>
        <p:origin x="21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0C8CD-F0D7-B34A-9468-AEFB4CE8A93D}" type="datetimeFigureOut">
              <a:rPr lang="de-DE" smtClean="0"/>
              <a:t>07.06.23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BA347-C129-6546-862D-6FE86A2B28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661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2F8ABB-1F54-0F42-ADA7-556FB8AF7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6499E14-A748-6344-809F-E972D4992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3156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0B9CBF-D553-C24E-9A79-99EDF6D94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17BA64B-ED07-4E42-8582-05B66E3B6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114816"/>
            <a:ext cx="10515600" cy="50621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274A0D-E5EC-6C43-B691-718D38CB4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07.06.23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BFB8A6-222D-7046-B07D-FC176BAE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FF4095-BFD4-8446-BF6A-3D1649ACB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36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7B03478-9E8D-5744-9042-54483A0A95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DAC9600-1FB8-4940-ABA4-69092FF7C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418B4C-1119-D442-86B6-FE2848D4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07.06.23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23142F-F9C1-F74F-8E76-AD9BD45ED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7A33E0-5B1D-0245-BAEB-F0EA12816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9540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048108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 userDrawn="1"/>
        </p:nvGraphicFramePr>
        <p:xfrm>
          <a:off x="285710" y="2335153"/>
          <a:ext cx="11620580" cy="414340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905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5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5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5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81135"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1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2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3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4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1135"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5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6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7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8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1135"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9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10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11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12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4853" y="1262050"/>
            <a:ext cx="10005484" cy="381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TU Dresden, </a:t>
            </a:r>
            <a:fld id="{E3350630-AFA1-40AA-B15A-698EBB8B308A}" type="datetime1">
              <a:rPr lang="de-DE"/>
              <a:pPr>
                <a:defRPr/>
              </a:pPr>
              <a:t>07.06.23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Präsentationsname XYZ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D2ACD277-EB5E-457A-809A-3190DE82180A}" type="slidenum">
              <a:rPr lang="de-DE"/>
              <a:pPr>
                <a:defRPr/>
              </a:pPr>
              <a:t>‹Nr.›</a:t>
            </a:fld>
            <a:r>
              <a:rPr lang="de-DE"/>
              <a:t> von XYZ</a:t>
            </a:r>
          </a:p>
        </p:txBody>
      </p:sp>
    </p:spTree>
    <p:extLst>
      <p:ext uri="{BB962C8B-B14F-4D97-AF65-F5344CB8AC3E}">
        <p14:creationId xmlns:p14="http://schemas.microsoft.com/office/powerpoint/2010/main" val="1070535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 userDrawn="1"/>
        </p:nvGraphicFramePr>
        <p:xfrm>
          <a:off x="285710" y="2335153"/>
          <a:ext cx="11620580" cy="414340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905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5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5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5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81135"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1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2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3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4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1135"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5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6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7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8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1135"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9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10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11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12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4853" y="1262050"/>
            <a:ext cx="10005484" cy="381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TU Dresden, </a:t>
            </a:r>
            <a:fld id="{E3350630-AFA1-40AA-B15A-698EBB8B308A}" type="datetime1">
              <a:rPr lang="de-DE"/>
              <a:pPr>
                <a:defRPr/>
              </a:pPr>
              <a:t>07.06.23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Präsentationsname XYZ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D2ACD277-EB5E-457A-809A-3190DE82180A}" type="slidenum">
              <a:rPr lang="de-DE"/>
              <a:pPr>
                <a:defRPr/>
              </a:pPr>
              <a:t>‹Nr.›</a:t>
            </a:fld>
            <a:r>
              <a:rPr lang="de-DE"/>
              <a:t> von XYZ</a:t>
            </a:r>
          </a:p>
        </p:txBody>
      </p:sp>
    </p:spTree>
    <p:extLst>
      <p:ext uri="{BB962C8B-B14F-4D97-AF65-F5344CB8AC3E}">
        <p14:creationId xmlns:p14="http://schemas.microsoft.com/office/powerpoint/2010/main" val="422668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 userDrawn="1"/>
        </p:nvGraphicFramePr>
        <p:xfrm>
          <a:off x="285710" y="2335153"/>
          <a:ext cx="11620580" cy="414340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905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5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5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5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81135"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1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2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3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4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1135"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5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6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7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8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1135"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9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10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11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12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4853" y="1262050"/>
            <a:ext cx="10005484" cy="381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TU Dresden, </a:t>
            </a:r>
            <a:fld id="{E3350630-AFA1-40AA-B15A-698EBB8B308A}" type="datetime1">
              <a:rPr lang="de-DE"/>
              <a:pPr>
                <a:defRPr/>
              </a:pPr>
              <a:t>07.06.23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Präsentationsname XYZ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D2ACD277-EB5E-457A-809A-3190DE82180A}" type="slidenum">
              <a:rPr lang="de-DE"/>
              <a:pPr>
                <a:defRPr/>
              </a:pPr>
              <a:t>‹Nr.›</a:t>
            </a:fld>
            <a:r>
              <a:rPr lang="de-DE"/>
              <a:t> von XYZ</a:t>
            </a:r>
          </a:p>
        </p:txBody>
      </p:sp>
    </p:spTree>
    <p:extLst>
      <p:ext uri="{BB962C8B-B14F-4D97-AF65-F5344CB8AC3E}">
        <p14:creationId xmlns:p14="http://schemas.microsoft.com/office/powerpoint/2010/main" val="2142129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 userDrawn="1"/>
        </p:nvGraphicFramePr>
        <p:xfrm>
          <a:off x="285710" y="2335153"/>
          <a:ext cx="11620580" cy="414340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905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5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5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5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81135"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1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2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3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4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1135"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5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6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7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8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1135"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9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10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11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12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4853" y="1262050"/>
            <a:ext cx="10005484" cy="381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TU Dresden, </a:t>
            </a:r>
            <a:fld id="{E3350630-AFA1-40AA-B15A-698EBB8B308A}" type="datetime1">
              <a:rPr lang="de-DE"/>
              <a:pPr>
                <a:defRPr/>
              </a:pPr>
              <a:t>07.06.23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Präsentationsname XYZ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D2ACD277-EB5E-457A-809A-3190DE82180A}" type="slidenum">
              <a:rPr lang="de-DE"/>
              <a:pPr>
                <a:defRPr/>
              </a:pPr>
              <a:t>‹Nr.›</a:t>
            </a:fld>
            <a:r>
              <a:rPr lang="de-DE"/>
              <a:t> von XYZ</a:t>
            </a:r>
          </a:p>
        </p:txBody>
      </p:sp>
    </p:spTree>
    <p:extLst>
      <p:ext uri="{BB962C8B-B14F-4D97-AF65-F5344CB8AC3E}">
        <p14:creationId xmlns:p14="http://schemas.microsoft.com/office/powerpoint/2010/main" val="42914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 userDrawn="1"/>
        </p:nvGraphicFramePr>
        <p:xfrm>
          <a:off x="285710" y="2335153"/>
          <a:ext cx="11620580" cy="414340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905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5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5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5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81135"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1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2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3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4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1135"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5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6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7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8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1135"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9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10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11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12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4853" y="1262050"/>
            <a:ext cx="10005484" cy="381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TU Dresden, </a:t>
            </a:r>
            <a:fld id="{E3350630-AFA1-40AA-B15A-698EBB8B308A}" type="datetime1">
              <a:rPr lang="de-DE"/>
              <a:pPr>
                <a:defRPr/>
              </a:pPr>
              <a:t>07.06.23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Präsentationsname XYZ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D2ACD277-EB5E-457A-809A-3190DE82180A}" type="slidenum">
              <a:rPr lang="de-DE"/>
              <a:pPr>
                <a:defRPr/>
              </a:pPr>
              <a:t>‹Nr.›</a:t>
            </a:fld>
            <a:r>
              <a:rPr lang="de-DE"/>
              <a:t> von XYZ</a:t>
            </a:r>
          </a:p>
        </p:txBody>
      </p:sp>
    </p:spTree>
    <p:extLst>
      <p:ext uri="{BB962C8B-B14F-4D97-AF65-F5344CB8AC3E}">
        <p14:creationId xmlns:p14="http://schemas.microsoft.com/office/powerpoint/2010/main" val="2955571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 userDrawn="1"/>
        </p:nvGraphicFramePr>
        <p:xfrm>
          <a:off x="285710" y="2335153"/>
          <a:ext cx="11620580" cy="414340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905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5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5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5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81135"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1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2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3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4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1135"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5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6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7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8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1135"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9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10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11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12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4853" y="1262050"/>
            <a:ext cx="10005484" cy="381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TU Dresden, </a:t>
            </a:r>
            <a:fld id="{E3350630-AFA1-40AA-B15A-698EBB8B308A}" type="datetime1">
              <a:rPr lang="de-DE"/>
              <a:pPr>
                <a:defRPr/>
              </a:pPr>
              <a:t>07.06.23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Präsentationsname XYZ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D2ACD277-EB5E-457A-809A-3190DE82180A}" type="slidenum">
              <a:rPr lang="de-DE"/>
              <a:pPr>
                <a:defRPr/>
              </a:pPr>
              <a:t>‹Nr.›</a:t>
            </a:fld>
            <a:r>
              <a:rPr lang="de-DE"/>
              <a:t> von XYZ</a:t>
            </a:r>
          </a:p>
        </p:txBody>
      </p:sp>
    </p:spTree>
    <p:extLst>
      <p:ext uri="{BB962C8B-B14F-4D97-AF65-F5344CB8AC3E}">
        <p14:creationId xmlns:p14="http://schemas.microsoft.com/office/powerpoint/2010/main" val="2771778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 userDrawn="1"/>
        </p:nvGraphicFramePr>
        <p:xfrm>
          <a:off x="285710" y="2335153"/>
          <a:ext cx="11620580" cy="414340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905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5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5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5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81135"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1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2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3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4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1135"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5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6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7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8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1135"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9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10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11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12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4853" y="1262050"/>
            <a:ext cx="10005484" cy="381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TU Dresden, </a:t>
            </a:r>
            <a:fld id="{E3350630-AFA1-40AA-B15A-698EBB8B308A}" type="datetime1">
              <a:rPr lang="de-DE"/>
              <a:pPr>
                <a:defRPr/>
              </a:pPr>
              <a:t>07.06.23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Präsentationsname XYZ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D2ACD277-EB5E-457A-809A-3190DE82180A}" type="slidenum">
              <a:rPr lang="de-DE"/>
              <a:pPr>
                <a:defRPr/>
              </a:pPr>
              <a:t>‹Nr.›</a:t>
            </a:fld>
            <a:r>
              <a:rPr lang="de-DE"/>
              <a:t> von XYZ</a:t>
            </a:r>
          </a:p>
        </p:txBody>
      </p:sp>
    </p:spTree>
    <p:extLst>
      <p:ext uri="{BB962C8B-B14F-4D97-AF65-F5344CB8AC3E}">
        <p14:creationId xmlns:p14="http://schemas.microsoft.com/office/powerpoint/2010/main" val="955640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EEBEEA-7122-8C46-8947-BCE2E0D28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27037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 userDrawn="1"/>
        </p:nvGraphicFramePr>
        <p:xfrm>
          <a:off x="285710" y="2335153"/>
          <a:ext cx="11620580" cy="414340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905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5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5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5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81135"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1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2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3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4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1135"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5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6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7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8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1135"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9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10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11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ln>
                            <a:solidFill>
                              <a:srgbClr val="395D61"/>
                            </a:solidFill>
                          </a:ln>
                          <a:solidFill>
                            <a:srgbClr val="395D61"/>
                          </a:solidFill>
                        </a:rPr>
                        <a:t>12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5D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DCBB8">
                            <a:tint val="66000"/>
                            <a:satMod val="160000"/>
                          </a:srgbClr>
                        </a:gs>
                        <a:gs pos="50000">
                          <a:srgbClr val="ADCBB8">
                            <a:tint val="44500"/>
                            <a:satMod val="160000"/>
                          </a:srgbClr>
                        </a:gs>
                        <a:gs pos="100000">
                          <a:srgbClr val="ADCBB8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4853" y="1262050"/>
            <a:ext cx="10005484" cy="381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TU Dresden, </a:t>
            </a:r>
            <a:fld id="{E3350630-AFA1-40AA-B15A-698EBB8B308A}" type="datetime1">
              <a:rPr lang="de-DE"/>
              <a:pPr>
                <a:defRPr/>
              </a:pPr>
              <a:t>07.06.23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Präsentationsname XYZ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D2ACD277-EB5E-457A-809A-3190DE82180A}" type="slidenum">
              <a:rPr lang="de-DE"/>
              <a:pPr>
                <a:defRPr/>
              </a:pPr>
              <a:t>‹Nr.›</a:t>
            </a:fld>
            <a:r>
              <a:rPr lang="de-DE"/>
              <a:t> von XYZ</a:t>
            </a:r>
          </a:p>
        </p:txBody>
      </p:sp>
    </p:spTree>
    <p:extLst>
      <p:ext uri="{BB962C8B-B14F-4D97-AF65-F5344CB8AC3E}">
        <p14:creationId xmlns:p14="http://schemas.microsoft.com/office/powerpoint/2010/main" val="368153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17E39-64EE-B746-B9BE-2F081D18F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804A57-F432-8A4F-AAB7-10A053652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A7DB21-A7B4-AD48-A632-0F47D5D2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07.06.23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E711B1-4097-064C-BFDB-FFA233235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223210-CC73-8643-8975-8A7112FD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93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DC05A-192F-8C49-B84E-591C8CE6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179824-49A5-E649-BC8B-172ED8A06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93A7765-258F-3446-B559-F167C17B4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14C01D-F9C6-3D4C-8D4D-0FD064073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07.06.23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E4D4AD-2A3F-5541-8BDD-FB3D35DA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A9F8F7C-FA8F-CA44-8FBE-F8D669BA5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407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D24911-BA03-0240-B521-BAB1EC11C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26A37C-7918-2048-8D84-527F3750A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3348EEB-8CE1-F240-B83A-47062DD34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3199DE6-710E-4944-9F31-84A952FFC7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562587F-6C2F-F94C-B2B1-AFAC4FFC21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FB742C1-6D02-E846-B8C4-8E641F8F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07.06.23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955F033-C683-DB4C-8DA7-B7F014DDE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B5FD388-31F6-5744-87F8-07AB16AE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238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08431-769E-1441-8685-4DC2AEC98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3D2727-6086-B14B-8086-5B332D281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07.06.23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8F7CC7E-2D95-674A-B568-06E3550DA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0CDEA57-12B2-E34C-8DB1-BC584AD6B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31396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4BBA54-8184-B843-AF7E-3BB6DA7215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07.06.23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D16211-E2CA-214F-8E60-10FA3BA5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4B2E2-B05F-7A4A-A84E-41F934346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232486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457C1C-A53C-0343-A84B-5D278B159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1F9496-A2E4-2742-BDF7-AB6D5EAE3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3B6818-C733-6B46-B88D-7861F47EC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BB768A-7484-D746-BCC1-901CFA909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07.06.23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A87EF7B-9BC9-6A49-B7FE-2A8CE8B8B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94619BB-DFE3-4E46-BAE8-B6DB63D6D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13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637970-3DFE-5847-8B44-CC928CFBF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278270B-D83D-0E49-825A-DF7225FE47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C055FC2-9E59-B946-B430-648581AD0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DD7845-6448-3544-982C-820D6F655C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07.06.23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58CA8D5-2277-8F44-934A-907315BDD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83B63A-561B-6D48-A973-6C72096B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338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1714F93-EA51-E744-BAC9-D2B945BA3794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2079851" y="6035317"/>
            <a:ext cx="832095" cy="833972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6ED8F288-7812-E24E-A5CA-41DCBCE5FF63}"/>
              </a:ext>
            </a:extLst>
          </p:cNvPr>
          <p:cNvSpPr txBox="1">
            <a:spLocks/>
          </p:cNvSpPr>
          <p:nvPr userDrawn="1"/>
        </p:nvSpPr>
        <p:spPr>
          <a:xfrm>
            <a:off x="3058703" y="6311018"/>
            <a:ext cx="1225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5FAA26-2EBD-7043-B625-A2D79AA5B83B}" type="datetimeFigureOut">
              <a:rPr lang="de-DE" smtClean="0"/>
              <a:pPr/>
              <a:t>07.06.23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9E5EEDEA-EACC-9C41-A3E9-25BAF59281DE}"/>
              </a:ext>
            </a:extLst>
          </p:cNvPr>
          <p:cNvSpPr txBox="1">
            <a:spLocks/>
          </p:cNvSpPr>
          <p:nvPr userDrawn="1"/>
        </p:nvSpPr>
        <p:spPr>
          <a:xfrm>
            <a:off x="4447822" y="6310312"/>
            <a:ext cx="428977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TECHNODIVERSITY, PROJECT RESULT 1: FACTS &amp; METHODS</a:t>
            </a:r>
          </a:p>
          <a:p>
            <a:r>
              <a:rPr lang="de-DE" dirty="0"/>
              <a:t>PR1-B06 </a:t>
            </a:r>
            <a:r>
              <a:rPr lang="de-DE" dirty="0" err="1"/>
              <a:t>Figures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D0F9C816-0139-6145-A6D0-D31200020F42}"/>
              </a:ext>
            </a:extLst>
          </p:cNvPr>
          <p:cNvSpPr txBox="1">
            <a:spLocks/>
          </p:cNvSpPr>
          <p:nvPr userDrawn="1"/>
        </p:nvSpPr>
        <p:spPr>
          <a:xfrm>
            <a:off x="8929511" y="6310312"/>
            <a:ext cx="193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C62297-CE19-6449-92AD-A01F77531CE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57BD425-ACAC-9583-D81A-6B0C0DEE5591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78859" y="6252868"/>
            <a:ext cx="1900992" cy="39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9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28685E30-5D48-4742-B01D-421D2009D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5898"/>
            <a:ext cx="9144000" cy="1655762"/>
          </a:xfrm>
        </p:spPr>
        <p:txBody>
          <a:bodyPr>
            <a:normAutofit fontScale="32500" lnSpcReduction="20000"/>
          </a:bodyPr>
          <a:lstStyle/>
          <a:p>
            <a:r>
              <a:rPr lang="de-DE" sz="5400" b="1" dirty="0">
                <a:solidFill>
                  <a:schemeClr val="accent1"/>
                </a:solidFill>
              </a:rPr>
              <a:t>TECHNODIVERSITY</a:t>
            </a:r>
          </a:p>
          <a:p>
            <a:r>
              <a:rPr lang="de-DE" sz="5400" b="1" dirty="0">
                <a:solidFill>
                  <a:schemeClr val="accent1"/>
                </a:solidFill>
              </a:rPr>
              <a:t>PR1 FACTS &amp; METHODS</a:t>
            </a:r>
          </a:p>
          <a:p>
            <a:r>
              <a:rPr lang="de-DE" sz="5400" b="1" dirty="0" err="1">
                <a:solidFill>
                  <a:schemeClr val="accent1"/>
                </a:solidFill>
              </a:rPr>
              <a:t>TDiv</a:t>
            </a:r>
            <a:r>
              <a:rPr lang="de-DE" sz="5400" b="1" dirty="0">
                <a:solidFill>
                  <a:schemeClr val="accent1"/>
                </a:solidFill>
              </a:rPr>
              <a:t> PR1-B06 </a:t>
            </a:r>
            <a:r>
              <a:rPr lang="de-DE" sz="5400" b="1" dirty="0" err="1">
                <a:solidFill>
                  <a:schemeClr val="accent1"/>
                </a:solidFill>
              </a:rPr>
              <a:t>Figures</a:t>
            </a:r>
            <a:endParaRPr lang="de-DE" sz="5400" b="1" dirty="0">
              <a:solidFill>
                <a:schemeClr val="accent1"/>
              </a:solidFill>
            </a:endParaRPr>
          </a:p>
          <a:p>
            <a:r>
              <a:rPr lang="de-DE" sz="4000" dirty="0">
                <a:solidFill>
                  <a:schemeClr val="accent1"/>
                </a:solidFill>
              </a:rPr>
              <a:t>Jörn Erler, Technische Universität Dresden (</a:t>
            </a:r>
            <a:r>
              <a:rPr lang="de-DE" sz="4000" dirty="0" err="1">
                <a:solidFill>
                  <a:schemeClr val="accent1"/>
                </a:solidFill>
              </a:rPr>
              <a:t>conception</a:t>
            </a:r>
            <a:r>
              <a:rPr lang="de-DE" sz="4000" dirty="0">
                <a:solidFill>
                  <a:schemeClr val="accent1"/>
                </a:solidFill>
              </a:rPr>
              <a:t>, design and original </a:t>
            </a:r>
            <a:r>
              <a:rPr lang="de-DE" sz="4000" dirty="0" err="1">
                <a:solidFill>
                  <a:schemeClr val="accent1"/>
                </a:solidFill>
              </a:rPr>
              <a:t>writing</a:t>
            </a:r>
            <a:r>
              <a:rPr lang="de-DE" sz="4000" dirty="0">
                <a:solidFill>
                  <a:schemeClr val="accent1"/>
                </a:solidFill>
              </a:rPr>
              <a:t>);</a:t>
            </a:r>
          </a:p>
          <a:p>
            <a:r>
              <a:rPr lang="de-DE" sz="4000" dirty="0">
                <a:solidFill>
                  <a:schemeClr val="accent1"/>
                </a:solidFill>
              </a:rPr>
              <a:t>Raffaele Spinelli, </a:t>
            </a:r>
            <a:r>
              <a:rPr lang="de-DE" sz="4000" dirty="0" err="1">
                <a:solidFill>
                  <a:schemeClr val="accent1"/>
                </a:solidFill>
              </a:rPr>
              <a:t>Consiglio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Nazionale</a:t>
            </a:r>
            <a:r>
              <a:rPr lang="de-DE" sz="4000" dirty="0">
                <a:solidFill>
                  <a:schemeClr val="accent1"/>
                </a:solidFill>
              </a:rPr>
              <a:t> delle </a:t>
            </a:r>
            <a:r>
              <a:rPr lang="de-DE" sz="4000" dirty="0" err="1">
                <a:solidFill>
                  <a:schemeClr val="accent1"/>
                </a:solidFill>
              </a:rPr>
              <a:t>Ricerche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Firence</a:t>
            </a:r>
            <a:r>
              <a:rPr lang="de-DE" sz="4000" dirty="0">
                <a:solidFill>
                  <a:schemeClr val="accent1"/>
                </a:solidFill>
              </a:rPr>
              <a:t> (</a:t>
            </a:r>
            <a:r>
              <a:rPr lang="de-DE" sz="4000" dirty="0" err="1">
                <a:solidFill>
                  <a:schemeClr val="accent1"/>
                </a:solidFill>
              </a:rPr>
              <a:t>revision</a:t>
            </a:r>
            <a:r>
              <a:rPr lang="de-DE" sz="4000" dirty="0">
                <a:solidFill>
                  <a:schemeClr val="accent1"/>
                </a:solidFill>
              </a:rPr>
              <a:t>, </a:t>
            </a:r>
            <a:r>
              <a:rPr lang="de-DE" sz="4000" dirty="0" err="1">
                <a:solidFill>
                  <a:schemeClr val="accent1"/>
                </a:solidFill>
              </a:rPr>
              <a:t>analysis</a:t>
            </a:r>
            <a:r>
              <a:rPr lang="de-DE" sz="4000" dirty="0">
                <a:solidFill>
                  <a:schemeClr val="accent1"/>
                </a:solidFill>
              </a:rPr>
              <a:t> and </a:t>
            </a:r>
            <a:r>
              <a:rPr lang="de-DE" sz="4000" dirty="0" err="1">
                <a:solidFill>
                  <a:schemeClr val="accent1"/>
                </a:solidFill>
              </a:rPr>
              <a:t>co-writing</a:t>
            </a:r>
            <a:r>
              <a:rPr lang="de-DE" sz="4000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DF190DB-4610-404A-847F-653423742AC6}"/>
              </a:ext>
            </a:extLst>
          </p:cNvPr>
          <p:cNvSpPr/>
          <p:nvPr/>
        </p:nvSpPr>
        <p:spPr>
          <a:xfrm>
            <a:off x="1" y="5611660"/>
            <a:ext cx="12192000" cy="1246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D00FDEE-EE43-4305-5FFE-493ABC593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551" y="698243"/>
            <a:ext cx="3200850" cy="296410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71C10A0-3995-84B5-C14F-2246548E9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56738"/>
            <a:ext cx="4105275" cy="86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82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9"/>
          <p:cNvGrpSpPr>
            <a:grpSpLocks noChangeAspect="1"/>
          </p:cNvGrpSpPr>
          <p:nvPr/>
        </p:nvGrpSpPr>
        <p:grpSpPr bwMode="auto">
          <a:xfrm>
            <a:off x="6238875" y="5429250"/>
            <a:ext cx="1905000" cy="952500"/>
            <a:chOff x="3843" y="2532"/>
            <a:chExt cx="1200" cy="600"/>
          </a:xfrm>
        </p:grpSpPr>
        <p:sp>
          <p:nvSpPr>
            <p:cNvPr id="10409" name="Oval 30"/>
            <p:cNvSpPr>
              <a:spLocks noChangeArrowheads="1"/>
            </p:cNvSpPr>
            <p:nvPr/>
          </p:nvSpPr>
          <p:spPr bwMode="auto">
            <a:xfrm>
              <a:off x="4281" y="2712"/>
              <a:ext cx="96" cy="96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410" name="Freeform 31"/>
            <p:cNvSpPr>
              <a:spLocks/>
            </p:cNvSpPr>
            <p:nvPr/>
          </p:nvSpPr>
          <p:spPr bwMode="auto">
            <a:xfrm>
              <a:off x="4461" y="2940"/>
              <a:ext cx="90" cy="90"/>
            </a:xfrm>
            <a:custGeom>
              <a:avLst/>
              <a:gdLst>
                <a:gd name="T0" fmla="*/ 30 w 15"/>
                <a:gd name="T1" fmla="*/ 0 h 15"/>
                <a:gd name="T2" fmla="*/ 0 w 15"/>
                <a:gd name="T3" fmla="*/ 90 h 15"/>
                <a:gd name="T4" fmla="*/ 0 w 15"/>
                <a:gd name="T5" fmla="*/ 90 h 15"/>
                <a:gd name="T6" fmla="*/ 84 w 15"/>
                <a:gd name="T7" fmla="*/ 90 h 15"/>
                <a:gd name="T8" fmla="*/ 90 w 15"/>
                <a:gd name="T9" fmla="*/ 0 h 15"/>
                <a:gd name="T10" fmla="*/ 30 w 15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5"/>
                <a:gd name="T20" fmla="*/ 15 w 15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5">
                  <a:moveTo>
                    <a:pt x="5" y="0"/>
                  </a:moveTo>
                  <a:lnTo>
                    <a:pt x="0" y="15"/>
                  </a:lnTo>
                  <a:lnTo>
                    <a:pt x="14" y="15"/>
                  </a:lnTo>
                  <a:lnTo>
                    <a:pt x="1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411" name="Freeform 32"/>
            <p:cNvSpPr>
              <a:spLocks/>
            </p:cNvSpPr>
            <p:nvPr/>
          </p:nvSpPr>
          <p:spPr bwMode="auto">
            <a:xfrm>
              <a:off x="4077" y="2934"/>
              <a:ext cx="156" cy="96"/>
            </a:xfrm>
            <a:custGeom>
              <a:avLst/>
              <a:gdLst>
                <a:gd name="T0" fmla="*/ 0 w 26"/>
                <a:gd name="T1" fmla="*/ 0 h 16"/>
                <a:gd name="T2" fmla="*/ 156 w 26"/>
                <a:gd name="T3" fmla="*/ 0 h 16"/>
                <a:gd name="T4" fmla="*/ 144 w 26"/>
                <a:gd name="T5" fmla="*/ 96 h 16"/>
                <a:gd name="T6" fmla="*/ 18 w 26"/>
                <a:gd name="T7" fmla="*/ 96 h 16"/>
                <a:gd name="T8" fmla="*/ 0 w 2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6"/>
                <a:gd name="T17" fmla="*/ 26 w 2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6">
                  <a:moveTo>
                    <a:pt x="0" y="0"/>
                  </a:moveTo>
                  <a:lnTo>
                    <a:pt x="26" y="0"/>
                  </a:lnTo>
                  <a:lnTo>
                    <a:pt x="24" y="16"/>
                  </a:lnTo>
                  <a:lnTo>
                    <a:pt x="3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412" name="Freeform 33"/>
            <p:cNvSpPr>
              <a:spLocks/>
            </p:cNvSpPr>
            <p:nvPr/>
          </p:nvSpPr>
          <p:spPr bwMode="auto">
            <a:xfrm>
              <a:off x="3951" y="2778"/>
              <a:ext cx="468" cy="156"/>
            </a:xfrm>
            <a:custGeom>
              <a:avLst/>
              <a:gdLst>
                <a:gd name="T0" fmla="*/ 0 w 78"/>
                <a:gd name="T1" fmla="*/ 0 h 26"/>
                <a:gd name="T2" fmla="*/ 402 w 78"/>
                <a:gd name="T3" fmla="*/ 0 h 26"/>
                <a:gd name="T4" fmla="*/ 468 w 78"/>
                <a:gd name="T5" fmla="*/ 156 h 26"/>
                <a:gd name="T6" fmla="*/ 0 w 78"/>
                <a:gd name="T7" fmla="*/ 156 h 26"/>
                <a:gd name="T8" fmla="*/ 0 w 78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26"/>
                <a:gd name="T17" fmla="*/ 78 w 78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26">
                  <a:moveTo>
                    <a:pt x="0" y="0"/>
                  </a:moveTo>
                  <a:lnTo>
                    <a:pt x="67" y="0"/>
                  </a:lnTo>
                  <a:lnTo>
                    <a:pt x="78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413" name="Freeform 34"/>
            <p:cNvSpPr>
              <a:spLocks/>
            </p:cNvSpPr>
            <p:nvPr/>
          </p:nvSpPr>
          <p:spPr bwMode="auto">
            <a:xfrm>
              <a:off x="3855" y="2592"/>
              <a:ext cx="156" cy="138"/>
            </a:xfrm>
            <a:custGeom>
              <a:avLst/>
              <a:gdLst>
                <a:gd name="T0" fmla="*/ 30 w 26"/>
                <a:gd name="T1" fmla="*/ 138 h 23"/>
                <a:gd name="T2" fmla="*/ 126 w 26"/>
                <a:gd name="T3" fmla="*/ 138 h 23"/>
                <a:gd name="T4" fmla="*/ 0 60000 65536"/>
                <a:gd name="T5" fmla="*/ 0 60000 65536"/>
                <a:gd name="T6" fmla="*/ 0 w 26"/>
                <a:gd name="T7" fmla="*/ 0 h 23"/>
                <a:gd name="T8" fmla="*/ 26 w 26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23">
                  <a:moveTo>
                    <a:pt x="5" y="23"/>
                  </a:moveTo>
                  <a:cubicBezTo>
                    <a:pt x="0" y="0"/>
                    <a:pt x="26" y="2"/>
                    <a:pt x="21" y="23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414" name="Freeform 35"/>
            <p:cNvSpPr>
              <a:spLocks/>
            </p:cNvSpPr>
            <p:nvPr/>
          </p:nvSpPr>
          <p:spPr bwMode="auto">
            <a:xfrm>
              <a:off x="3933" y="2610"/>
              <a:ext cx="24" cy="24"/>
            </a:xfrm>
            <a:custGeom>
              <a:avLst/>
              <a:gdLst>
                <a:gd name="T0" fmla="*/ 24 w 4"/>
                <a:gd name="T1" fmla="*/ 0 h 4"/>
                <a:gd name="T2" fmla="*/ 24 w 4"/>
                <a:gd name="T3" fmla="*/ 0 h 4"/>
                <a:gd name="T4" fmla="*/ 24 w 4"/>
                <a:gd name="T5" fmla="*/ 18 h 4"/>
                <a:gd name="T6" fmla="*/ 18 w 4"/>
                <a:gd name="T7" fmla="*/ 18 h 4"/>
                <a:gd name="T8" fmla="*/ 6 w 4"/>
                <a:gd name="T9" fmla="*/ 18 h 4"/>
                <a:gd name="T10" fmla="*/ 6 w 4"/>
                <a:gd name="T11" fmla="*/ 18 h 4"/>
                <a:gd name="T12" fmla="*/ 6 w 4"/>
                <a:gd name="T13" fmla="*/ 6 h 4"/>
                <a:gd name="T14" fmla="*/ 6 w 4"/>
                <a:gd name="T15" fmla="*/ 0 h 4"/>
                <a:gd name="T16" fmla="*/ 24 w 4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4" y="2"/>
                    <a:pt x="4" y="3"/>
                  </a:cubicBezTo>
                  <a:lnTo>
                    <a:pt x="3" y="3"/>
                  </a:ln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lnTo>
                    <a:pt x="1" y="0"/>
                  </a:ln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415" name="Freeform 36"/>
            <p:cNvSpPr>
              <a:spLocks/>
            </p:cNvSpPr>
            <p:nvPr/>
          </p:nvSpPr>
          <p:spPr bwMode="auto">
            <a:xfrm>
              <a:off x="3945" y="2532"/>
              <a:ext cx="594" cy="408"/>
            </a:xfrm>
            <a:custGeom>
              <a:avLst/>
              <a:gdLst>
                <a:gd name="T0" fmla="*/ 594 w 99"/>
                <a:gd name="T1" fmla="*/ 408 h 68"/>
                <a:gd name="T2" fmla="*/ 594 w 99"/>
                <a:gd name="T3" fmla="*/ 138 h 68"/>
                <a:gd name="T4" fmla="*/ 258 w 99"/>
                <a:gd name="T5" fmla="*/ 0 h 68"/>
                <a:gd name="T6" fmla="*/ 0 w 99"/>
                <a:gd name="T7" fmla="*/ 66 h 68"/>
                <a:gd name="T8" fmla="*/ 12 w 99"/>
                <a:gd name="T9" fmla="*/ 96 h 68"/>
                <a:gd name="T10" fmla="*/ 258 w 99"/>
                <a:gd name="T11" fmla="*/ 36 h 68"/>
                <a:gd name="T12" fmla="*/ 564 w 99"/>
                <a:gd name="T13" fmla="*/ 168 h 68"/>
                <a:gd name="T14" fmla="*/ 564 w 99"/>
                <a:gd name="T15" fmla="*/ 408 h 68"/>
                <a:gd name="T16" fmla="*/ 594 w 99"/>
                <a:gd name="T17" fmla="*/ 408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9"/>
                <a:gd name="T28" fmla="*/ 0 h 68"/>
                <a:gd name="T29" fmla="*/ 99 w 99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9" h="68">
                  <a:moveTo>
                    <a:pt x="99" y="68"/>
                  </a:moveTo>
                  <a:lnTo>
                    <a:pt x="99" y="23"/>
                  </a:lnTo>
                  <a:lnTo>
                    <a:pt x="43" y="0"/>
                  </a:lnTo>
                  <a:lnTo>
                    <a:pt x="0" y="11"/>
                  </a:lnTo>
                  <a:lnTo>
                    <a:pt x="2" y="16"/>
                  </a:lnTo>
                  <a:lnTo>
                    <a:pt x="43" y="6"/>
                  </a:lnTo>
                  <a:lnTo>
                    <a:pt x="94" y="28"/>
                  </a:lnTo>
                  <a:lnTo>
                    <a:pt x="94" y="68"/>
                  </a:lnTo>
                  <a:lnTo>
                    <a:pt x="99" y="68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416" name="Rectangle 37"/>
            <p:cNvSpPr>
              <a:spLocks noChangeArrowheads="1"/>
            </p:cNvSpPr>
            <p:nvPr/>
          </p:nvSpPr>
          <p:spPr bwMode="auto">
            <a:xfrm>
              <a:off x="4059" y="3030"/>
              <a:ext cx="486" cy="36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417" name="Oval 38"/>
            <p:cNvSpPr>
              <a:spLocks noChangeArrowheads="1"/>
            </p:cNvSpPr>
            <p:nvPr/>
          </p:nvSpPr>
          <p:spPr bwMode="auto">
            <a:xfrm>
              <a:off x="4119" y="2994"/>
              <a:ext cx="132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418" name="Oval 39"/>
            <p:cNvSpPr>
              <a:spLocks noChangeArrowheads="1"/>
            </p:cNvSpPr>
            <p:nvPr/>
          </p:nvSpPr>
          <p:spPr bwMode="auto">
            <a:xfrm>
              <a:off x="4287" y="2994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419" name="Freeform 40"/>
            <p:cNvSpPr>
              <a:spLocks/>
            </p:cNvSpPr>
            <p:nvPr/>
          </p:nvSpPr>
          <p:spPr bwMode="auto">
            <a:xfrm>
              <a:off x="4599" y="2724"/>
              <a:ext cx="444" cy="342"/>
            </a:xfrm>
            <a:custGeom>
              <a:avLst/>
              <a:gdLst>
                <a:gd name="T0" fmla="*/ 192 w 74"/>
                <a:gd name="T1" fmla="*/ 342 h 57"/>
                <a:gd name="T2" fmla="*/ 444 w 74"/>
                <a:gd name="T3" fmla="*/ 294 h 57"/>
                <a:gd name="T4" fmla="*/ 426 w 74"/>
                <a:gd name="T5" fmla="*/ 198 h 57"/>
                <a:gd name="T6" fmla="*/ 282 w 74"/>
                <a:gd name="T7" fmla="*/ 180 h 57"/>
                <a:gd name="T8" fmla="*/ 258 w 74"/>
                <a:gd name="T9" fmla="*/ 24 h 57"/>
                <a:gd name="T10" fmla="*/ 270 w 74"/>
                <a:gd name="T11" fmla="*/ 0 h 57"/>
                <a:gd name="T12" fmla="*/ 72 w 74"/>
                <a:gd name="T13" fmla="*/ 0 h 57"/>
                <a:gd name="T14" fmla="*/ 78 w 74"/>
                <a:gd name="T15" fmla="*/ 24 h 57"/>
                <a:gd name="T16" fmla="*/ 66 w 74"/>
                <a:gd name="T17" fmla="*/ 180 h 57"/>
                <a:gd name="T18" fmla="*/ 0 w 74"/>
                <a:gd name="T19" fmla="*/ 192 h 57"/>
                <a:gd name="T20" fmla="*/ 0 w 74"/>
                <a:gd name="T21" fmla="*/ 342 h 57"/>
                <a:gd name="T22" fmla="*/ 192 w 74"/>
                <a:gd name="T23" fmla="*/ 342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"/>
                <a:gd name="T37" fmla="*/ 0 h 57"/>
                <a:gd name="T38" fmla="*/ 74 w 74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" h="57">
                  <a:moveTo>
                    <a:pt x="32" y="57"/>
                  </a:moveTo>
                  <a:lnTo>
                    <a:pt x="74" y="49"/>
                  </a:lnTo>
                  <a:lnTo>
                    <a:pt x="71" y="33"/>
                  </a:lnTo>
                  <a:lnTo>
                    <a:pt x="47" y="30"/>
                  </a:lnTo>
                  <a:lnTo>
                    <a:pt x="43" y="4"/>
                  </a:lnTo>
                  <a:lnTo>
                    <a:pt x="45" y="0"/>
                  </a:lnTo>
                  <a:lnTo>
                    <a:pt x="12" y="0"/>
                  </a:lnTo>
                  <a:lnTo>
                    <a:pt x="13" y="4"/>
                  </a:lnTo>
                  <a:lnTo>
                    <a:pt x="11" y="30"/>
                  </a:lnTo>
                  <a:lnTo>
                    <a:pt x="0" y="32"/>
                  </a:lnTo>
                  <a:lnTo>
                    <a:pt x="0" y="57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420" name="Oval 41"/>
            <p:cNvSpPr>
              <a:spLocks noChangeArrowheads="1"/>
            </p:cNvSpPr>
            <p:nvPr/>
          </p:nvSpPr>
          <p:spPr bwMode="auto">
            <a:xfrm>
              <a:off x="4635" y="2994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421" name="Oval 42"/>
            <p:cNvSpPr>
              <a:spLocks noChangeArrowheads="1"/>
            </p:cNvSpPr>
            <p:nvPr/>
          </p:nvSpPr>
          <p:spPr bwMode="auto">
            <a:xfrm>
              <a:off x="4803" y="2994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422" name="Freeform 43"/>
            <p:cNvSpPr>
              <a:spLocks/>
            </p:cNvSpPr>
            <p:nvPr/>
          </p:nvSpPr>
          <p:spPr bwMode="auto">
            <a:xfrm>
              <a:off x="4689" y="2754"/>
              <a:ext cx="168" cy="144"/>
            </a:xfrm>
            <a:custGeom>
              <a:avLst/>
              <a:gdLst>
                <a:gd name="T0" fmla="*/ 144 w 28"/>
                <a:gd name="T1" fmla="*/ 0 h 24"/>
                <a:gd name="T2" fmla="*/ 168 w 28"/>
                <a:gd name="T3" fmla="*/ 144 h 24"/>
                <a:gd name="T4" fmla="*/ 0 w 28"/>
                <a:gd name="T5" fmla="*/ 144 h 24"/>
                <a:gd name="T6" fmla="*/ 18 w 28"/>
                <a:gd name="T7" fmla="*/ 0 h 24"/>
                <a:gd name="T8" fmla="*/ 144 w 28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4"/>
                <a:gd name="T17" fmla="*/ 28 w 28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4">
                  <a:moveTo>
                    <a:pt x="24" y="0"/>
                  </a:moveTo>
                  <a:lnTo>
                    <a:pt x="28" y="24"/>
                  </a:lnTo>
                  <a:lnTo>
                    <a:pt x="0" y="24"/>
                  </a:lnTo>
                  <a:lnTo>
                    <a:pt x="3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423" name="Line 44"/>
            <p:cNvSpPr>
              <a:spLocks noChangeShapeType="1"/>
            </p:cNvSpPr>
            <p:nvPr/>
          </p:nvSpPr>
          <p:spPr bwMode="auto">
            <a:xfrm flipV="1">
              <a:off x="4041" y="2814"/>
              <a:ext cx="1" cy="120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424" name="Line 45"/>
            <p:cNvSpPr>
              <a:spLocks noChangeShapeType="1"/>
            </p:cNvSpPr>
            <p:nvPr/>
          </p:nvSpPr>
          <p:spPr bwMode="auto">
            <a:xfrm flipV="1">
              <a:off x="4275" y="2814"/>
              <a:ext cx="1" cy="120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425" name="Freeform 46"/>
            <p:cNvSpPr>
              <a:spLocks/>
            </p:cNvSpPr>
            <p:nvPr/>
          </p:nvSpPr>
          <p:spPr bwMode="auto">
            <a:xfrm>
              <a:off x="3843" y="2778"/>
              <a:ext cx="108" cy="156"/>
            </a:xfrm>
            <a:custGeom>
              <a:avLst/>
              <a:gdLst>
                <a:gd name="T0" fmla="*/ 108 w 18"/>
                <a:gd name="T1" fmla="*/ 156 h 26"/>
                <a:gd name="T2" fmla="*/ 0 w 18"/>
                <a:gd name="T3" fmla="*/ 156 h 26"/>
                <a:gd name="T4" fmla="*/ 108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8" y="26"/>
                  </a:moveTo>
                  <a:lnTo>
                    <a:pt x="0" y="26"/>
                  </a:lnTo>
                  <a:lnTo>
                    <a:pt x="18" y="0"/>
                  </a:ln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10243" name="Group 14"/>
          <p:cNvGrpSpPr>
            <a:grpSpLocks noChangeAspect="1"/>
          </p:cNvGrpSpPr>
          <p:nvPr/>
        </p:nvGrpSpPr>
        <p:grpSpPr bwMode="auto">
          <a:xfrm>
            <a:off x="1952626" y="2714626"/>
            <a:ext cx="1743075" cy="904875"/>
            <a:chOff x="522" y="1047"/>
            <a:chExt cx="1098" cy="570"/>
          </a:xfrm>
        </p:grpSpPr>
        <p:sp>
          <p:nvSpPr>
            <p:cNvPr id="10395" name="Freeform 15"/>
            <p:cNvSpPr>
              <a:spLocks/>
            </p:cNvSpPr>
            <p:nvPr/>
          </p:nvSpPr>
          <p:spPr bwMode="auto">
            <a:xfrm>
              <a:off x="600" y="1203"/>
              <a:ext cx="24" cy="24"/>
            </a:xfrm>
            <a:custGeom>
              <a:avLst/>
              <a:gdLst>
                <a:gd name="T0" fmla="*/ 24 w 4"/>
                <a:gd name="T1" fmla="*/ 6 h 4"/>
                <a:gd name="T2" fmla="*/ 24 w 4"/>
                <a:gd name="T3" fmla="*/ 6 h 4"/>
                <a:gd name="T4" fmla="*/ 24 w 4"/>
                <a:gd name="T5" fmla="*/ 18 h 4"/>
                <a:gd name="T6" fmla="*/ 18 w 4"/>
                <a:gd name="T7" fmla="*/ 18 h 4"/>
                <a:gd name="T8" fmla="*/ 6 w 4"/>
                <a:gd name="T9" fmla="*/ 18 h 4"/>
                <a:gd name="T10" fmla="*/ 6 w 4"/>
                <a:gd name="T11" fmla="*/ 18 h 4"/>
                <a:gd name="T12" fmla="*/ 6 w 4"/>
                <a:gd name="T13" fmla="*/ 6 h 4"/>
                <a:gd name="T14" fmla="*/ 12 w 4"/>
                <a:gd name="T15" fmla="*/ 0 h 4"/>
                <a:gd name="T16" fmla="*/ 24 w 4"/>
                <a:gd name="T17" fmla="*/ 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4" y="2"/>
                    <a:pt x="4" y="3"/>
                  </a:cubicBezTo>
                  <a:lnTo>
                    <a:pt x="3" y="3"/>
                  </a:ln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lnTo>
                    <a:pt x="2" y="0"/>
                  </a:ln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96" name="Line 16"/>
            <p:cNvSpPr>
              <a:spLocks noChangeShapeType="1"/>
            </p:cNvSpPr>
            <p:nvPr/>
          </p:nvSpPr>
          <p:spPr bwMode="auto">
            <a:xfrm>
              <a:off x="756" y="130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97" name="Line 17"/>
            <p:cNvSpPr>
              <a:spLocks noChangeShapeType="1"/>
            </p:cNvSpPr>
            <p:nvPr/>
          </p:nvSpPr>
          <p:spPr bwMode="auto">
            <a:xfrm>
              <a:off x="876" y="130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98" name="Rectangle 18"/>
            <p:cNvSpPr>
              <a:spLocks noChangeArrowheads="1"/>
            </p:cNvSpPr>
            <p:nvPr/>
          </p:nvSpPr>
          <p:spPr bwMode="auto">
            <a:xfrm>
              <a:off x="618" y="1515"/>
              <a:ext cx="564" cy="4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99" name="Oval 19"/>
            <p:cNvSpPr>
              <a:spLocks noChangeArrowheads="1"/>
            </p:cNvSpPr>
            <p:nvPr/>
          </p:nvSpPr>
          <p:spPr bwMode="auto">
            <a:xfrm>
              <a:off x="672" y="147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400" name="Oval 20"/>
            <p:cNvSpPr>
              <a:spLocks noChangeArrowheads="1"/>
            </p:cNvSpPr>
            <p:nvPr/>
          </p:nvSpPr>
          <p:spPr bwMode="auto">
            <a:xfrm>
              <a:off x="846" y="1479"/>
              <a:ext cx="132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401" name="Line 21"/>
            <p:cNvSpPr>
              <a:spLocks noChangeShapeType="1"/>
            </p:cNvSpPr>
            <p:nvPr/>
          </p:nvSpPr>
          <p:spPr bwMode="auto">
            <a:xfrm>
              <a:off x="630" y="130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402" name="Line 22"/>
            <p:cNvSpPr>
              <a:spLocks noChangeShapeType="1"/>
            </p:cNvSpPr>
            <p:nvPr/>
          </p:nvSpPr>
          <p:spPr bwMode="auto">
            <a:xfrm>
              <a:off x="1032" y="130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403" name="Freeform 23"/>
            <p:cNvSpPr>
              <a:spLocks/>
            </p:cNvSpPr>
            <p:nvPr/>
          </p:nvSpPr>
          <p:spPr bwMode="auto">
            <a:xfrm>
              <a:off x="612" y="1047"/>
              <a:ext cx="558" cy="408"/>
            </a:xfrm>
            <a:custGeom>
              <a:avLst/>
              <a:gdLst>
                <a:gd name="T0" fmla="*/ 558 w 93"/>
                <a:gd name="T1" fmla="*/ 408 h 68"/>
                <a:gd name="T2" fmla="*/ 558 w 93"/>
                <a:gd name="T3" fmla="*/ 138 h 68"/>
                <a:gd name="T4" fmla="*/ 222 w 93"/>
                <a:gd name="T5" fmla="*/ 0 h 68"/>
                <a:gd name="T6" fmla="*/ 0 w 93"/>
                <a:gd name="T7" fmla="*/ 150 h 68"/>
                <a:gd name="T8" fmla="*/ 18 w 93"/>
                <a:gd name="T9" fmla="*/ 168 h 68"/>
                <a:gd name="T10" fmla="*/ 222 w 93"/>
                <a:gd name="T11" fmla="*/ 36 h 68"/>
                <a:gd name="T12" fmla="*/ 528 w 93"/>
                <a:gd name="T13" fmla="*/ 168 h 68"/>
                <a:gd name="T14" fmla="*/ 528 w 93"/>
                <a:gd name="T15" fmla="*/ 408 h 68"/>
                <a:gd name="T16" fmla="*/ 558 w 93"/>
                <a:gd name="T17" fmla="*/ 408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3"/>
                <a:gd name="T28" fmla="*/ 0 h 68"/>
                <a:gd name="T29" fmla="*/ 93 w 93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3" h="68">
                  <a:moveTo>
                    <a:pt x="93" y="68"/>
                  </a:moveTo>
                  <a:lnTo>
                    <a:pt x="93" y="23"/>
                  </a:lnTo>
                  <a:lnTo>
                    <a:pt x="37" y="0"/>
                  </a:lnTo>
                  <a:lnTo>
                    <a:pt x="0" y="25"/>
                  </a:lnTo>
                  <a:lnTo>
                    <a:pt x="3" y="28"/>
                  </a:lnTo>
                  <a:lnTo>
                    <a:pt x="37" y="6"/>
                  </a:lnTo>
                  <a:lnTo>
                    <a:pt x="88" y="28"/>
                  </a:lnTo>
                  <a:lnTo>
                    <a:pt x="88" y="68"/>
                  </a:lnTo>
                  <a:lnTo>
                    <a:pt x="93" y="68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404" name="Freeform 24"/>
            <p:cNvSpPr>
              <a:spLocks/>
            </p:cNvSpPr>
            <p:nvPr/>
          </p:nvSpPr>
          <p:spPr bwMode="auto">
            <a:xfrm>
              <a:off x="1104" y="1425"/>
              <a:ext cx="84" cy="84"/>
            </a:xfrm>
            <a:custGeom>
              <a:avLst/>
              <a:gdLst>
                <a:gd name="T0" fmla="*/ 24 w 14"/>
                <a:gd name="T1" fmla="*/ 0 h 14"/>
                <a:gd name="T2" fmla="*/ 0 w 14"/>
                <a:gd name="T3" fmla="*/ 84 h 14"/>
                <a:gd name="T4" fmla="*/ 0 w 14"/>
                <a:gd name="T5" fmla="*/ 84 h 14"/>
                <a:gd name="T6" fmla="*/ 78 w 14"/>
                <a:gd name="T7" fmla="*/ 84 h 14"/>
                <a:gd name="T8" fmla="*/ 84 w 14"/>
                <a:gd name="T9" fmla="*/ 0 h 14"/>
                <a:gd name="T10" fmla="*/ 24 w 14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14"/>
                <a:gd name="T20" fmla="*/ 14 w 14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14">
                  <a:moveTo>
                    <a:pt x="4" y="0"/>
                  </a:moveTo>
                  <a:lnTo>
                    <a:pt x="0" y="14"/>
                  </a:lnTo>
                  <a:lnTo>
                    <a:pt x="13" y="14"/>
                  </a:lnTo>
                  <a:lnTo>
                    <a:pt x="1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405" name="Freeform 25"/>
            <p:cNvSpPr>
              <a:spLocks/>
            </p:cNvSpPr>
            <p:nvPr/>
          </p:nvSpPr>
          <p:spPr bwMode="auto">
            <a:xfrm>
              <a:off x="522" y="1191"/>
              <a:ext cx="162" cy="144"/>
            </a:xfrm>
            <a:custGeom>
              <a:avLst/>
              <a:gdLst>
                <a:gd name="T0" fmla="*/ 36 w 27"/>
                <a:gd name="T1" fmla="*/ 144 h 24"/>
                <a:gd name="T2" fmla="*/ 132 w 27"/>
                <a:gd name="T3" fmla="*/ 144 h 24"/>
                <a:gd name="T4" fmla="*/ 0 60000 65536"/>
                <a:gd name="T5" fmla="*/ 0 60000 65536"/>
                <a:gd name="T6" fmla="*/ 0 w 27"/>
                <a:gd name="T7" fmla="*/ 0 h 24"/>
                <a:gd name="T8" fmla="*/ 27 w 27"/>
                <a:gd name="T9" fmla="*/ 24 h 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" h="24">
                  <a:moveTo>
                    <a:pt x="6" y="24"/>
                  </a:moveTo>
                  <a:cubicBezTo>
                    <a:pt x="0" y="0"/>
                    <a:pt x="27" y="0"/>
                    <a:pt x="22" y="24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406" name="Freeform 26"/>
            <p:cNvSpPr>
              <a:spLocks/>
            </p:cNvSpPr>
            <p:nvPr/>
          </p:nvSpPr>
          <p:spPr bwMode="auto">
            <a:xfrm>
              <a:off x="1230" y="1215"/>
              <a:ext cx="390" cy="342"/>
            </a:xfrm>
            <a:custGeom>
              <a:avLst/>
              <a:gdLst>
                <a:gd name="T0" fmla="*/ 180 w 65"/>
                <a:gd name="T1" fmla="*/ 342 h 57"/>
                <a:gd name="T2" fmla="*/ 390 w 65"/>
                <a:gd name="T3" fmla="*/ 294 h 57"/>
                <a:gd name="T4" fmla="*/ 378 w 65"/>
                <a:gd name="T5" fmla="*/ 198 h 57"/>
                <a:gd name="T6" fmla="*/ 258 w 65"/>
                <a:gd name="T7" fmla="*/ 180 h 57"/>
                <a:gd name="T8" fmla="*/ 240 w 65"/>
                <a:gd name="T9" fmla="*/ 24 h 57"/>
                <a:gd name="T10" fmla="*/ 246 w 65"/>
                <a:gd name="T11" fmla="*/ 0 h 57"/>
                <a:gd name="T12" fmla="*/ 102 w 65"/>
                <a:gd name="T13" fmla="*/ 0 h 57"/>
                <a:gd name="T14" fmla="*/ 54 w 65"/>
                <a:gd name="T15" fmla="*/ 180 h 57"/>
                <a:gd name="T16" fmla="*/ 0 w 65"/>
                <a:gd name="T17" fmla="*/ 216 h 57"/>
                <a:gd name="T18" fmla="*/ 0 w 65"/>
                <a:gd name="T19" fmla="*/ 342 h 57"/>
                <a:gd name="T20" fmla="*/ 90 w 65"/>
                <a:gd name="T21" fmla="*/ 342 h 57"/>
                <a:gd name="T22" fmla="*/ 180 w 65"/>
                <a:gd name="T23" fmla="*/ 342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"/>
                <a:gd name="T37" fmla="*/ 0 h 57"/>
                <a:gd name="T38" fmla="*/ 65 w 65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" h="57">
                  <a:moveTo>
                    <a:pt x="30" y="57"/>
                  </a:moveTo>
                  <a:lnTo>
                    <a:pt x="65" y="49"/>
                  </a:lnTo>
                  <a:lnTo>
                    <a:pt x="63" y="33"/>
                  </a:lnTo>
                  <a:lnTo>
                    <a:pt x="43" y="30"/>
                  </a:lnTo>
                  <a:lnTo>
                    <a:pt x="40" y="4"/>
                  </a:lnTo>
                  <a:lnTo>
                    <a:pt x="41" y="0"/>
                  </a:lnTo>
                  <a:cubicBezTo>
                    <a:pt x="33" y="0"/>
                    <a:pt x="25" y="0"/>
                    <a:pt x="17" y="0"/>
                  </a:cubicBezTo>
                  <a:cubicBezTo>
                    <a:pt x="10" y="7"/>
                    <a:pt x="7" y="19"/>
                    <a:pt x="9" y="30"/>
                  </a:cubicBezTo>
                  <a:cubicBezTo>
                    <a:pt x="5" y="31"/>
                    <a:pt x="2" y="33"/>
                    <a:pt x="0" y="36"/>
                  </a:cubicBezTo>
                  <a:lnTo>
                    <a:pt x="0" y="57"/>
                  </a:lnTo>
                  <a:lnTo>
                    <a:pt x="15" y="57"/>
                  </a:lnTo>
                  <a:lnTo>
                    <a:pt x="30" y="57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407" name="Oval 27"/>
            <p:cNvSpPr>
              <a:spLocks noChangeArrowheads="1"/>
            </p:cNvSpPr>
            <p:nvPr/>
          </p:nvSpPr>
          <p:spPr bwMode="auto">
            <a:xfrm>
              <a:off x="1272" y="1449"/>
              <a:ext cx="168" cy="16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408" name="Freeform 28"/>
            <p:cNvSpPr>
              <a:spLocks/>
            </p:cNvSpPr>
            <p:nvPr/>
          </p:nvSpPr>
          <p:spPr bwMode="auto">
            <a:xfrm>
              <a:off x="1308" y="1245"/>
              <a:ext cx="150" cy="144"/>
            </a:xfrm>
            <a:custGeom>
              <a:avLst/>
              <a:gdLst>
                <a:gd name="T0" fmla="*/ 132 w 25"/>
                <a:gd name="T1" fmla="*/ 0 h 24"/>
                <a:gd name="T2" fmla="*/ 150 w 25"/>
                <a:gd name="T3" fmla="*/ 144 h 24"/>
                <a:gd name="T4" fmla="*/ 12 w 25"/>
                <a:gd name="T5" fmla="*/ 144 h 24"/>
                <a:gd name="T6" fmla="*/ 42 w 25"/>
                <a:gd name="T7" fmla="*/ 0 h 24"/>
                <a:gd name="T8" fmla="*/ 132 w 2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4"/>
                <a:gd name="T17" fmla="*/ 25 w 2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4">
                  <a:moveTo>
                    <a:pt x="22" y="0"/>
                  </a:moveTo>
                  <a:lnTo>
                    <a:pt x="25" y="24"/>
                  </a:lnTo>
                  <a:lnTo>
                    <a:pt x="2" y="24"/>
                  </a:lnTo>
                  <a:cubicBezTo>
                    <a:pt x="0" y="16"/>
                    <a:pt x="2" y="7"/>
                    <a:pt x="7" y="0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10244" name="Group 31"/>
          <p:cNvGrpSpPr>
            <a:grpSpLocks noChangeAspect="1"/>
          </p:cNvGrpSpPr>
          <p:nvPr/>
        </p:nvGrpSpPr>
        <p:grpSpPr bwMode="auto">
          <a:xfrm>
            <a:off x="4095751" y="2643189"/>
            <a:ext cx="1819275" cy="904875"/>
            <a:chOff x="1827" y="1047"/>
            <a:chExt cx="1146" cy="570"/>
          </a:xfrm>
        </p:grpSpPr>
        <p:sp>
          <p:nvSpPr>
            <p:cNvPr id="10380" name="Line 32"/>
            <p:cNvSpPr>
              <a:spLocks noChangeShapeType="1"/>
            </p:cNvSpPr>
            <p:nvPr/>
          </p:nvSpPr>
          <p:spPr bwMode="auto">
            <a:xfrm>
              <a:off x="2061" y="1299"/>
              <a:ext cx="1" cy="210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81" name="Line 33"/>
            <p:cNvSpPr>
              <a:spLocks noChangeShapeType="1"/>
            </p:cNvSpPr>
            <p:nvPr/>
          </p:nvSpPr>
          <p:spPr bwMode="auto">
            <a:xfrm>
              <a:off x="2187" y="130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82" name="Rectangle 34"/>
            <p:cNvSpPr>
              <a:spLocks noChangeArrowheads="1"/>
            </p:cNvSpPr>
            <p:nvPr/>
          </p:nvSpPr>
          <p:spPr bwMode="auto">
            <a:xfrm>
              <a:off x="1923" y="1515"/>
              <a:ext cx="564" cy="4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83" name="Oval 35"/>
            <p:cNvSpPr>
              <a:spLocks noChangeArrowheads="1"/>
            </p:cNvSpPr>
            <p:nvPr/>
          </p:nvSpPr>
          <p:spPr bwMode="auto">
            <a:xfrm>
              <a:off x="1983" y="147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84" name="Oval 36"/>
            <p:cNvSpPr>
              <a:spLocks noChangeArrowheads="1"/>
            </p:cNvSpPr>
            <p:nvPr/>
          </p:nvSpPr>
          <p:spPr bwMode="auto">
            <a:xfrm>
              <a:off x="2151" y="147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85" name="Freeform 37"/>
            <p:cNvSpPr>
              <a:spLocks/>
            </p:cNvSpPr>
            <p:nvPr/>
          </p:nvSpPr>
          <p:spPr bwMode="auto">
            <a:xfrm>
              <a:off x="2529" y="1203"/>
              <a:ext cx="444" cy="348"/>
            </a:xfrm>
            <a:custGeom>
              <a:avLst/>
              <a:gdLst>
                <a:gd name="T0" fmla="*/ 204 w 74"/>
                <a:gd name="T1" fmla="*/ 348 h 58"/>
                <a:gd name="T2" fmla="*/ 444 w 74"/>
                <a:gd name="T3" fmla="*/ 300 h 58"/>
                <a:gd name="T4" fmla="*/ 432 w 74"/>
                <a:gd name="T5" fmla="*/ 198 h 58"/>
                <a:gd name="T6" fmla="*/ 294 w 74"/>
                <a:gd name="T7" fmla="*/ 180 h 58"/>
                <a:gd name="T8" fmla="*/ 276 w 74"/>
                <a:gd name="T9" fmla="*/ 24 h 58"/>
                <a:gd name="T10" fmla="*/ 282 w 74"/>
                <a:gd name="T11" fmla="*/ 0 h 58"/>
                <a:gd name="T12" fmla="*/ 120 w 74"/>
                <a:gd name="T13" fmla="*/ 0 h 58"/>
                <a:gd name="T14" fmla="*/ 66 w 74"/>
                <a:gd name="T15" fmla="*/ 180 h 58"/>
                <a:gd name="T16" fmla="*/ 0 w 74"/>
                <a:gd name="T17" fmla="*/ 216 h 58"/>
                <a:gd name="T18" fmla="*/ 0 w 74"/>
                <a:gd name="T19" fmla="*/ 348 h 58"/>
                <a:gd name="T20" fmla="*/ 102 w 74"/>
                <a:gd name="T21" fmla="*/ 348 h 58"/>
                <a:gd name="T22" fmla="*/ 204 w 74"/>
                <a:gd name="T23" fmla="*/ 348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"/>
                <a:gd name="T37" fmla="*/ 0 h 58"/>
                <a:gd name="T38" fmla="*/ 74 w 74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" h="58">
                  <a:moveTo>
                    <a:pt x="34" y="58"/>
                  </a:moveTo>
                  <a:lnTo>
                    <a:pt x="74" y="50"/>
                  </a:lnTo>
                  <a:lnTo>
                    <a:pt x="72" y="33"/>
                  </a:lnTo>
                  <a:lnTo>
                    <a:pt x="49" y="30"/>
                  </a:lnTo>
                  <a:lnTo>
                    <a:pt x="46" y="4"/>
                  </a:lnTo>
                  <a:lnTo>
                    <a:pt x="47" y="0"/>
                  </a:lnTo>
                  <a:cubicBezTo>
                    <a:pt x="38" y="0"/>
                    <a:pt x="29" y="0"/>
                    <a:pt x="20" y="0"/>
                  </a:cubicBezTo>
                  <a:cubicBezTo>
                    <a:pt x="13" y="7"/>
                    <a:pt x="9" y="19"/>
                    <a:pt x="11" y="30"/>
                  </a:cubicBezTo>
                  <a:cubicBezTo>
                    <a:pt x="6" y="31"/>
                    <a:pt x="3" y="33"/>
                    <a:pt x="0" y="36"/>
                  </a:cubicBezTo>
                  <a:lnTo>
                    <a:pt x="0" y="58"/>
                  </a:lnTo>
                  <a:lnTo>
                    <a:pt x="17" y="58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86" name="Line 38"/>
            <p:cNvSpPr>
              <a:spLocks noChangeShapeType="1"/>
            </p:cNvSpPr>
            <p:nvPr/>
          </p:nvSpPr>
          <p:spPr bwMode="auto">
            <a:xfrm>
              <a:off x="1935" y="130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87" name="Line 39"/>
            <p:cNvSpPr>
              <a:spLocks noChangeShapeType="1"/>
            </p:cNvSpPr>
            <p:nvPr/>
          </p:nvSpPr>
          <p:spPr bwMode="auto">
            <a:xfrm>
              <a:off x="2337" y="130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88" name="Freeform 40"/>
            <p:cNvSpPr>
              <a:spLocks/>
            </p:cNvSpPr>
            <p:nvPr/>
          </p:nvSpPr>
          <p:spPr bwMode="auto">
            <a:xfrm>
              <a:off x="1923" y="1047"/>
              <a:ext cx="558" cy="408"/>
            </a:xfrm>
            <a:custGeom>
              <a:avLst/>
              <a:gdLst>
                <a:gd name="T0" fmla="*/ 558 w 93"/>
                <a:gd name="T1" fmla="*/ 408 h 68"/>
                <a:gd name="T2" fmla="*/ 558 w 93"/>
                <a:gd name="T3" fmla="*/ 138 h 68"/>
                <a:gd name="T4" fmla="*/ 222 w 93"/>
                <a:gd name="T5" fmla="*/ 0 h 68"/>
                <a:gd name="T6" fmla="*/ 0 w 93"/>
                <a:gd name="T7" fmla="*/ 150 h 68"/>
                <a:gd name="T8" fmla="*/ 18 w 93"/>
                <a:gd name="T9" fmla="*/ 174 h 68"/>
                <a:gd name="T10" fmla="*/ 228 w 93"/>
                <a:gd name="T11" fmla="*/ 36 h 68"/>
                <a:gd name="T12" fmla="*/ 528 w 93"/>
                <a:gd name="T13" fmla="*/ 174 h 68"/>
                <a:gd name="T14" fmla="*/ 528 w 93"/>
                <a:gd name="T15" fmla="*/ 408 h 68"/>
                <a:gd name="T16" fmla="*/ 558 w 93"/>
                <a:gd name="T17" fmla="*/ 408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3"/>
                <a:gd name="T28" fmla="*/ 0 h 68"/>
                <a:gd name="T29" fmla="*/ 93 w 93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3" h="68">
                  <a:moveTo>
                    <a:pt x="93" y="68"/>
                  </a:moveTo>
                  <a:lnTo>
                    <a:pt x="93" y="23"/>
                  </a:lnTo>
                  <a:lnTo>
                    <a:pt x="37" y="0"/>
                  </a:lnTo>
                  <a:lnTo>
                    <a:pt x="0" y="25"/>
                  </a:lnTo>
                  <a:lnTo>
                    <a:pt x="3" y="29"/>
                  </a:lnTo>
                  <a:lnTo>
                    <a:pt x="38" y="6"/>
                  </a:lnTo>
                  <a:lnTo>
                    <a:pt x="88" y="29"/>
                  </a:lnTo>
                  <a:lnTo>
                    <a:pt x="88" y="68"/>
                  </a:lnTo>
                  <a:lnTo>
                    <a:pt x="93" y="68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89" name="Freeform 41"/>
            <p:cNvSpPr>
              <a:spLocks/>
            </p:cNvSpPr>
            <p:nvPr/>
          </p:nvSpPr>
          <p:spPr bwMode="auto">
            <a:xfrm>
              <a:off x="2409" y="1419"/>
              <a:ext cx="90" cy="90"/>
            </a:xfrm>
            <a:custGeom>
              <a:avLst/>
              <a:gdLst>
                <a:gd name="T0" fmla="*/ 30 w 15"/>
                <a:gd name="T1" fmla="*/ 0 h 15"/>
                <a:gd name="T2" fmla="*/ 0 w 15"/>
                <a:gd name="T3" fmla="*/ 90 h 15"/>
                <a:gd name="T4" fmla="*/ 0 w 15"/>
                <a:gd name="T5" fmla="*/ 90 h 15"/>
                <a:gd name="T6" fmla="*/ 78 w 15"/>
                <a:gd name="T7" fmla="*/ 90 h 15"/>
                <a:gd name="T8" fmla="*/ 90 w 15"/>
                <a:gd name="T9" fmla="*/ 0 h 15"/>
                <a:gd name="T10" fmla="*/ 30 w 15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5"/>
                <a:gd name="T20" fmla="*/ 15 w 15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5">
                  <a:moveTo>
                    <a:pt x="5" y="0"/>
                  </a:moveTo>
                  <a:lnTo>
                    <a:pt x="0" y="15"/>
                  </a:lnTo>
                  <a:lnTo>
                    <a:pt x="13" y="15"/>
                  </a:lnTo>
                  <a:lnTo>
                    <a:pt x="1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90" name="Oval 42"/>
            <p:cNvSpPr>
              <a:spLocks noChangeArrowheads="1"/>
            </p:cNvSpPr>
            <p:nvPr/>
          </p:nvSpPr>
          <p:spPr bwMode="auto">
            <a:xfrm>
              <a:off x="2553" y="147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91" name="Oval 43"/>
            <p:cNvSpPr>
              <a:spLocks noChangeArrowheads="1"/>
            </p:cNvSpPr>
            <p:nvPr/>
          </p:nvSpPr>
          <p:spPr bwMode="auto">
            <a:xfrm>
              <a:off x="2727" y="1479"/>
              <a:ext cx="132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92" name="Freeform 44"/>
            <p:cNvSpPr>
              <a:spLocks/>
            </p:cNvSpPr>
            <p:nvPr/>
          </p:nvSpPr>
          <p:spPr bwMode="auto">
            <a:xfrm>
              <a:off x="1827" y="1191"/>
              <a:ext cx="162" cy="138"/>
            </a:xfrm>
            <a:custGeom>
              <a:avLst/>
              <a:gdLst>
                <a:gd name="T0" fmla="*/ 36 w 27"/>
                <a:gd name="T1" fmla="*/ 138 h 23"/>
                <a:gd name="T2" fmla="*/ 132 w 27"/>
                <a:gd name="T3" fmla="*/ 138 h 23"/>
                <a:gd name="T4" fmla="*/ 0 60000 65536"/>
                <a:gd name="T5" fmla="*/ 0 60000 65536"/>
                <a:gd name="T6" fmla="*/ 0 w 27"/>
                <a:gd name="T7" fmla="*/ 0 h 23"/>
                <a:gd name="T8" fmla="*/ 27 w 27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" h="23">
                  <a:moveTo>
                    <a:pt x="6" y="23"/>
                  </a:moveTo>
                  <a:cubicBezTo>
                    <a:pt x="0" y="0"/>
                    <a:pt x="27" y="1"/>
                    <a:pt x="22" y="23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93" name="Freeform 45"/>
            <p:cNvSpPr>
              <a:spLocks/>
            </p:cNvSpPr>
            <p:nvPr/>
          </p:nvSpPr>
          <p:spPr bwMode="auto">
            <a:xfrm>
              <a:off x="2613" y="1233"/>
              <a:ext cx="180" cy="144"/>
            </a:xfrm>
            <a:custGeom>
              <a:avLst/>
              <a:gdLst>
                <a:gd name="T0" fmla="*/ 162 w 30"/>
                <a:gd name="T1" fmla="*/ 0 h 24"/>
                <a:gd name="T2" fmla="*/ 180 w 30"/>
                <a:gd name="T3" fmla="*/ 144 h 24"/>
                <a:gd name="T4" fmla="*/ 12 w 30"/>
                <a:gd name="T5" fmla="*/ 144 h 24"/>
                <a:gd name="T6" fmla="*/ 42 w 30"/>
                <a:gd name="T7" fmla="*/ 0 h 24"/>
                <a:gd name="T8" fmla="*/ 162 w 30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4"/>
                <a:gd name="T17" fmla="*/ 30 w 3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4">
                  <a:moveTo>
                    <a:pt x="27" y="0"/>
                  </a:moveTo>
                  <a:lnTo>
                    <a:pt x="30" y="24"/>
                  </a:lnTo>
                  <a:lnTo>
                    <a:pt x="2" y="24"/>
                  </a:lnTo>
                  <a:cubicBezTo>
                    <a:pt x="0" y="16"/>
                    <a:pt x="2" y="7"/>
                    <a:pt x="7" y="0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94" name="Freeform 46"/>
            <p:cNvSpPr>
              <a:spLocks/>
            </p:cNvSpPr>
            <p:nvPr/>
          </p:nvSpPr>
          <p:spPr bwMode="auto">
            <a:xfrm>
              <a:off x="1911" y="1209"/>
              <a:ext cx="24" cy="24"/>
            </a:xfrm>
            <a:custGeom>
              <a:avLst/>
              <a:gdLst>
                <a:gd name="T0" fmla="*/ 18 w 4"/>
                <a:gd name="T1" fmla="*/ 0 h 4"/>
                <a:gd name="T2" fmla="*/ 18 w 4"/>
                <a:gd name="T3" fmla="*/ 0 h 4"/>
                <a:gd name="T4" fmla="*/ 18 w 4"/>
                <a:gd name="T5" fmla="*/ 12 h 4"/>
                <a:gd name="T6" fmla="*/ 18 w 4"/>
                <a:gd name="T7" fmla="*/ 18 h 4"/>
                <a:gd name="T8" fmla="*/ 6 w 4"/>
                <a:gd name="T9" fmla="*/ 18 h 4"/>
                <a:gd name="T10" fmla="*/ 6 w 4"/>
                <a:gd name="T11" fmla="*/ 18 h 4"/>
                <a:gd name="T12" fmla="*/ 6 w 4"/>
                <a:gd name="T13" fmla="*/ 6 h 4"/>
                <a:gd name="T14" fmla="*/ 6 w 4"/>
                <a:gd name="T15" fmla="*/ 0 h 4"/>
                <a:gd name="T16" fmla="*/ 18 w 4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3" y="2"/>
                  </a:cubicBezTo>
                  <a:lnTo>
                    <a:pt x="3" y="3"/>
                  </a:ln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lnTo>
                    <a:pt x="1" y="0"/>
                  </a:ln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10245" name="Group 49"/>
          <p:cNvGrpSpPr>
            <a:grpSpLocks noChangeAspect="1"/>
          </p:cNvGrpSpPr>
          <p:nvPr/>
        </p:nvGrpSpPr>
        <p:grpSpPr bwMode="auto">
          <a:xfrm>
            <a:off x="6310314" y="2714626"/>
            <a:ext cx="1819275" cy="904875"/>
            <a:chOff x="3132" y="1002"/>
            <a:chExt cx="1146" cy="570"/>
          </a:xfrm>
        </p:grpSpPr>
        <p:sp>
          <p:nvSpPr>
            <p:cNvPr id="10364" name="Line 50"/>
            <p:cNvSpPr>
              <a:spLocks noChangeShapeType="1"/>
            </p:cNvSpPr>
            <p:nvPr/>
          </p:nvSpPr>
          <p:spPr bwMode="auto">
            <a:xfrm>
              <a:off x="3366" y="1254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65" name="Line 51"/>
            <p:cNvSpPr>
              <a:spLocks noChangeShapeType="1"/>
            </p:cNvSpPr>
            <p:nvPr/>
          </p:nvSpPr>
          <p:spPr bwMode="auto">
            <a:xfrm>
              <a:off x="3492" y="1260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66" name="Rectangle 52"/>
            <p:cNvSpPr>
              <a:spLocks noChangeArrowheads="1"/>
            </p:cNvSpPr>
            <p:nvPr/>
          </p:nvSpPr>
          <p:spPr bwMode="auto">
            <a:xfrm>
              <a:off x="3228" y="1464"/>
              <a:ext cx="564" cy="4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67" name="Freeform 53"/>
            <p:cNvSpPr>
              <a:spLocks/>
            </p:cNvSpPr>
            <p:nvPr/>
          </p:nvSpPr>
          <p:spPr bwMode="auto">
            <a:xfrm>
              <a:off x="3834" y="1158"/>
              <a:ext cx="444" cy="342"/>
            </a:xfrm>
            <a:custGeom>
              <a:avLst/>
              <a:gdLst>
                <a:gd name="T0" fmla="*/ 204 w 74"/>
                <a:gd name="T1" fmla="*/ 342 h 57"/>
                <a:gd name="T2" fmla="*/ 444 w 74"/>
                <a:gd name="T3" fmla="*/ 300 h 57"/>
                <a:gd name="T4" fmla="*/ 432 w 74"/>
                <a:gd name="T5" fmla="*/ 198 h 57"/>
                <a:gd name="T6" fmla="*/ 294 w 74"/>
                <a:gd name="T7" fmla="*/ 180 h 57"/>
                <a:gd name="T8" fmla="*/ 276 w 74"/>
                <a:gd name="T9" fmla="*/ 24 h 57"/>
                <a:gd name="T10" fmla="*/ 282 w 74"/>
                <a:gd name="T11" fmla="*/ 0 h 57"/>
                <a:gd name="T12" fmla="*/ 120 w 74"/>
                <a:gd name="T13" fmla="*/ 0 h 57"/>
                <a:gd name="T14" fmla="*/ 66 w 74"/>
                <a:gd name="T15" fmla="*/ 180 h 57"/>
                <a:gd name="T16" fmla="*/ 0 w 74"/>
                <a:gd name="T17" fmla="*/ 216 h 57"/>
                <a:gd name="T18" fmla="*/ 0 w 74"/>
                <a:gd name="T19" fmla="*/ 342 h 57"/>
                <a:gd name="T20" fmla="*/ 102 w 74"/>
                <a:gd name="T21" fmla="*/ 342 h 57"/>
                <a:gd name="T22" fmla="*/ 204 w 74"/>
                <a:gd name="T23" fmla="*/ 342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"/>
                <a:gd name="T37" fmla="*/ 0 h 57"/>
                <a:gd name="T38" fmla="*/ 74 w 74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" h="57">
                  <a:moveTo>
                    <a:pt x="34" y="57"/>
                  </a:moveTo>
                  <a:lnTo>
                    <a:pt x="74" y="50"/>
                  </a:lnTo>
                  <a:lnTo>
                    <a:pt x="72" y="33"/>
                  </a:lnTo>
                  <a:lnTo>
                    <a:pt x="49" y="30"/>
                  </a:lnTo>
                  <a:lnTo>
                    <a:pt x="46" y="4"/>
                  </a:lnTo>
                  <a:lnTo>
                    <a:pt x="47" y="0"/>
                  </a:lnTo>
                  <a:cubicBezTo>
                    <a:pt x="38" y="0"/>
                    <a:pt x="29" y="0"/>
                    <a:pt x="20" y="0"/>
                  </a:cubicBezTo>
                  <a:cubicBezTo>
                    <a:pt x="13" y="7"/>
                    <a:pt x="9" y="19"/>
                    <a:pt x="11" y="30"/>
                  </a:cubicBezTo>
                  <a:cubicBezTo>
                    <a:pt x="6" y="31"/>
                    <a:pt x="3" y="33"/>
                    <a:pt x="0" y="36"/>
                  </a:cubicBezTo>
                  <a:lnTo>
                    <a:pt x="0" y="57"/>
                  </a:lnTo>
                  <a:lnTo>
                    <a:pt x="17" y="57"/>
                  </a:lnTo>
                  <a:lnTo>
                    <a:pt x="34" y="57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68" name="Line 54"/>
            <p:cNvSpPr>
              <a:spLocks noChangeShapeType="1"/>
            </p:cNvSpPr>
            <p:nvPr/>
          </p:nvSpPr>
          <p:spPr bwMode="auto">
            <a:xfrm>
              <a:off x="3240" y="1260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69" name="Line 55"/>
            <p:cNvSpPr>
              <a:spLocks noChangeShapeType="1"/>
            </p:cNvSpPr>
            <p:nvPr/>
          </p:nvSpPr>
          <p:spPr bwMode="auto">
            <a:xfrm>
              <a:off x="3642" y="1260"/>
              <a:ext cx="1" cy="198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70" name="Freeform 56"/>
            <p:cNvSpPr>
              <a:spLocks/>
            </p:cNvSpPr>
            <p:nvPr/>
          </p:nvSpPr>
          <p:spPr bwMode="auto">
            <a:xfrm>
              <a:off x="3228" y="1002"/>
              <a:ext cx="558" cy="408"/>
            </a:xfrm>
            <a:custGeom>
              <a:avLst/>
              <a:gdLst>
                <a:gd name="T0" fmla="*/ 558 w 93"/>
                <a:gd name="T1" fmla="*/ 408 h 68"/>
                <a:gd name="T2" fmla="*/ 558 w 93"/>
                <a:gd name="T3" fmla="*/ 138 h 68"/>
                <a:gd name="T4" fmla="*/ 222 w 93"/>
                <a:gd name="T5" fmla="*/ 0 h 68"/>
                <a:gd name="T6" fmla="*/ 0 w 93"/>
                <a:gd name="T7" fmla="*/ 150 h 68"/>
                <a:gd name="T8" fmla="*/ 18 w 93"/>
                <a:gd name="T9" fmla="*/ 168 h 68"/>
                <a:gd name="T10" fmla="*/ 228 w 93"/>
                <a:gd name="T11" fmla="*/ 36 h 68"/>
                <a:gd name="T12" fmla="*/ 528 w 93"/>
                <a:gd name="T13" fmla="*/ 168 h 68"/>
                <a:gd name="T14" fmla="*/ 528 w 93"/>
                <a:gd name="T15" fmla="*/ 408 h 68"/>
                <a:gd name="T16" fmla="*/ 558 w 93"/>
                <a:gd name="T17" fmla="*/ 408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3"/>
                <a:gd name="T28" fmla="*/ 0 h 68"/>
                <a:gd name="T29" fmla="*/ 93 w 93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3" h="68">
                  <a:moveTo>
                    <a:pt x="93" y="68"/>
                  </a:moveTo>
                  <a:lnTo>
                    <a:pt x="93" y="23"/>
                  </a:lnTo>
                  <a:lnTo>
                    <a:pt x="37" y="0"/>
                  </a:lnTo>
                  <a:lnTo>
                    <a:pt x="0" y="25"/>
                  </a:lnTo>
                  <a:lnTo>
                    <a:pt x="3" y="28"/>
                  </a:lnTo>
                  <a:lnTo>
                    <a:pt x="38" y="6"/>
                  </a:lnTo>
                  <a:lnTo>
                    <a:pt x="88" y="28"/>
                  </a:lnTo>
                  <a:lnTo>
                    <a:pt x="88" y="68"/>
                  </a:lnTo>
                  <a:lnTo>
                    <a:pt x="93" y="68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71" name="Freeform 57"/>
            <p:cNvSpPr>
              <a:spLocks/>
            </p:cNvSpPr>
            <p:nvPr/>
          </p:nvSpPr>
          <p:spPr bwMode="auto">
            <a:xfrm>
              <a:off x="3714" y="1374"/>
              <a:ext cx="90" cy="90"/>
            </a:xfrm>
            <a:custGeom>
              <a:avLst/>
              <a:gdLst>
                <a:gd name="T0" fmla="*/ 30 w 15"/>
                <a:gd name="T1" fmla="*/ 0 h 15"/>
                <a:gd name="T2" fmla="*/ 0 w 15"/>
                <a:gd name="T3" fmla="*/ 90 h 15"/>
                <a:gd name="T4" fmla="*/ 0 w 15"/>
                <a:gd name="T5" fmla="*/ 90 h 15"/>
                <a:gd name="T6" fmla="*/ 78 w 15"/>
                <a:gd name="T7" fmla="*/ 90 h 15"/>
                <a:gd name="T8" fmla="*/ 90 w 15"/>
                <a:gd name="T9" fmla="*/ 0 h 15"/>
                <a:gd name="T10" fmla="*/ 30 w 15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5"/>
                <a:gd name="T20" fmla="*/ 15 w 15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5">
                  <a:moveTo>
                    <a:pt x="5" y="0"/>
                  </a:moveTo>
                  <a:lnTo>
                    <a:pt x="0" y="15"/>
                  </a:lnTo>
                  <a:lnTo>
                    <a:pt x="13" y="15"/>
                  </a:lnTo>
                  <a:lnTo>
                    <a:pt x="1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72" name="Oval 58"/>
            <p:cNvSpPr>
              <a:spLocks noChangeArrowheads="1"/>
            </p:cNvSpPr>
            <p:nvPr/>
          </p:nvSpPr>
          <p:spPr bwMode="auto">
            <a:xfrm>
              <a:off x="3858" y="1434"/>
              <a:ext cx="138" cy="132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73" name="Oval 59"/>
            <p:cNvSpPr>
              <a:spLocks noChangeArrowheads="1"/>
            </p:cNvSpPr>
            <p:nvPr/>
          </p:nvSpPr>
          <p:spPr bwMode="auto">
            <a:xfrm>
              <a:off x="4032" y="1434"/>
              <a:ext cx="132" cy="132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74" name="Freeform 60"/>
            <p:cNvSpPr>
              <a:spLocks/>
            </p:cNvSpPr>
            <p:nvPr/>
          </p:nvSpPr>
          <p:spPr bwMode="auto">
            <a:xfrm>
              <a:off x="3132" y="1146"/>
              <a:ext cx="162" cy="132"/>
            </a:xfrm>
            <a:custGeom>
              <a:avLst/>
              <a:gdLst>
                <a:gd name="T0" fmla="*/ 36 w 27"/>
                <a:gd name="T1" fmla="*/ 132 h 22"/>
                <a:gd name="T2" fmla="*/ 132 w 27"/>
                <a:gd name="T3" fmla="*/ 132 h 22"/>
                <a:gd name="T4" fmla="*/ 0 60000 65536"/>
                <a:gd name="T5" fmla="*/ 0 60000 65536"/>
                <a:gd name="T6" fmla="*/ 0 w 27"/>
                <a:gd name="T7" fmla="*/ 0 h 22"/>
                <a:gd name="T8" fmla="*/ 27 w 27"/>
                <a:gd name="T9" fmla="*/ 22 h 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" h="22">
                  <a:moveTo>
                    <a:pt x="6" y="22"/>
                  </a:moveTo>
                  <a:cubicBezTo>
                    <a:pt x="0" y="0"/>
                    <a:pt x="27" y="1"/>
                    <a:pt x="22" y="22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75" name="Freeform 61"/>
            <p:cNvSpPr>
              <a:spLocks/>
            </p:cNvSpPr>
            <p:nvPr/>
          </p:nvSpPr>
          <p:spPr bwMode="auto">
            <a:xfrm>
              <a:off x="3918" y="1188"/>
              <a:ext cx="180" cy="144"/>
            </a:xfrm>
            <a:custGeom>
              <a:avLst/>
              <a:gdLst>
                <a:gd name="T0" fmla="*/ 162 w 30"/>
                <a:gd name="T1" fmla="*/ 0 h 24"/>
                <a:gd name="T2" fmla="*/ 180 w 30"/>
                <a:gd name="T3" fmla="*/ 144 h 24"/>
                <a:gd name="T4" fmla="*/ 12 w 30"/>
                <a:gd name="T5" fmla="*/ 144 h 24"/>
                <a:gd name="T6" fmla="*/ 42 w 30"/>
                <a:gd name="T7" fmla="*/ 0 h 24"/>
                <a:gd name="T8" fmla="*/ 162 w 30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4"/>
                <a:gd name="T17" fmla="*/ 30 w 3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4">
                  <a:moveTo>
                    <a:pt x="27" y="0"/>
                  </a:moveTo>
                  <a:lnTo>
                    <a:pt x="30" y="24"/>
                  </a:lnTo>
                  <a:lnTo>
                    <a:pt x="2" y="24"/>
                  </a:lnTo>
                  <a:cubicBezTo>
                    <a:pt x="0" y="16"/>
                    <a:pt x="2" y="7"/>
                    <a:pt x="7" y="0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76" name="Freeform 62"/>
            <p:cNvSpPr>
              <a:spLocks/>
            </p:cNvSpPr>
            <p:nvPr/>
          </p:nvSpPr>
          <p:spPr bwMode="auto">
            <a:xfrm>
              <a:off x="3216" y="1164"/>
              <a:ext cx="24" cy="24"/>
            </a:xfrm>
            <a:custGeom>
              <a:avLst/>
              <a:gdLst>
                <a:gd name="T0" fmla="*/ 18 w 4"/>
                <a:gd name="T1" fmla="*/ 0 h 4"/>
                <a:gd name="T2" fmla="*/ 18 w 4"/>
                <a:gd name="T3" fmla="*/ 0 h 4"/>
                <a:gd name="T4" fmla="*/ 18 w 4"/>
                <a:gd name="T5" fmla="*/ 12 h 4"/>
                <a:gd name="T6" fmla="*/ 18 w 4"/>
                <a:gd name="T7" fmla="*/ 18 h 4"/>
                <a:gd name="T8" fmla="*/ 6 w 4"/>
                <a:gd name="T9" fmla="*/ 18 h 4"/>
                <a:gd name="T10" fmla="*/ 6 w 4"/>
                <a:gd name="T11" fmla="*/ 18 h 4"/>
                <a:gd name="T12" fmla="*/ 6 w 4"/>
                <a:gd name="T13" fmla="*/ 6 h 4"/>
                <a:gd name="T14" fmla="*/ 6 w 4"/>
                <a:gd name="T15" fmla="*/ 0 h 4"/>
                <a:gd name="T16" fmla="*/ 18 w 4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3" y="2"/>
                  </a:cubicBezTo>
                  <a:lnTo>
                    <a:pt x="3" y="3"/>
                  </a:lnTo>
                  <a:cubicBezTo>
                    <a:pt x="2" y="4"/>
                    <a:pt x="1" y="4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lnTo>
                    <a:pt x="1" y="0"/>
                  </a:ln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77" name="Oval 63"/>
            <p:cNvSpPr>
              <a:spLocks noChangeArrowheads="1"/>
            </p:cNvSpPr>
            <p:nvPr/>
          </p:nvSpPr>
          <p:spPr bwMode="auto">
            <a:xfrm>
              <a:off x="3222" y="1452"/>
              <a:ext cx="120" cy="120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78" name="Oval 64"/>
            <p:cNvSpPr>
              <a:spLocks noChangeArrowheads="1"/>
            </p:cNvSpPr>
            <p:nvPr/>
          </p:nvSpPr>
          <p:spPr bwMode="auto">
            <a:xfrm>
              <a:off x="3354" y="1434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79" name="Oval 65"/>
            <p:cNvSpPr>
              <a:spLocks noChangeArrowheads="1"/>
            </p:cNvSpPr>
            <p:nvPr/>
          </p:nvSpPr>
          <p:spPr bwMode="auto">
            <a:xfrm>
              <a:off x="3504" y="1434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10246" name="Group 68"/>
          <p:cNvGrpSpPr>
            <a:grpSpLocks noChangeAspect="1"/>
          </p:cNvGrpSpPr>
          <p:nvPr/>
        </p:nvGrpSpPr>
        <p:grpSpPr bwMode="auto">
          <a:xfrm>
            <a:off x="2024064" y="5214939"/>
            <a:ext cx="1647825" cy="1133475"/>
            <a:chOff x="642" y="2037"/>
            <a:chExt cx="1038" cy="714"/>
          </a:xfrm>
        </p:grpSpPr>
        <p:sp>
          <p:nvSpPr>
            <p:cNvPr id="10345" name="Freeform 69"/>
            <p:cNvSpPr>
              <a:spLocks/>
            </p:cNvSpPr>
            <p:nvPr/>
          </p:nvSpPr>
          <p:spPr bwMode="auto">
            <a:xfrm>
              <a:off x="798" y="2037"/>
              <a:ext cx="594" cy="366"/>
            </a:xfrm>
            <a:custGeom>
              <a:avLst/>
              <a:gdLst>
                <a:gd name="T0" fmla="*/ 594 w 99"/>
                <a:gd name="T1" fmla="*/ 330 h 61"/>
                <a:gd name="T2" fmla="*/ 294 w 99"/>
                <a:gd name="T3" fmla="*/ 0 h 61"/>
                <a:gd name="T4" fmla="*/ 246 w 99"/>
                <a:gd name="T5" fmla="*/ 0 h 61"/>
                <a:gd name="T6" fmla="*/ 0 w 99"/>
                <a:gd name="T7" fmla="*/ 282 h 61"/>
                <a:gd name="T8" fmla="*/ 30 w 99"/>
                <a:gd name="T9" fmla="*/ 294 h 61"/>
                <a:gd name="T10" fmla="*/ 270 w 99"/>
                <a:gd name="T11" fmla="*/ 36 h 61"/>
                <a:gd name="T12" fmla="*/ 564 w 99"/>
                <a:gd name="T13" fmla="*/ 366 h 61"/>
                <a:gd name="T14" fmla="*/ 594 w 99"/>
                <a:gd name="T15" fmla="*/ 330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"/>
                <a:gd name="T25" fmla="*/ 0 h 61"/>
                <a:gd name="T26" fmla="*/ 99 w 99"/>
                <a:gd name="T27" fmla="*/ 61 h 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" h="61">
                  <a:moveTo>
                    <a:pt x="99" y="55"/>
                  </a:moveTo>
                  <a:lnTo>
                    <a:pt x="49" y="0"/>
                  </a:lnTo>
                  <a:lnTo>
                    <a:pt x="41" y="0"/>
                  </a:lnTo>
                  <a:lnTo>
                    <a:pt x="0" y="47"/>
                  </a:lnTo>
                  <a:lnTo>
                    <a:pt x="5" y="49"/>
                  </a:lnTo>
                  <a:lnTo>
                    <a:pt x="45" y="6"/>
                  </a:lnTo>
                  <a:lnTo>
                    <a:pt x="94" y="61"/>
                  </a:lnTo>
                  <a:lnTo>
                    <a:pt x="99" y="55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46" name="Freeform 70"/>
            <p:cNvSpPr>
              <a:spLocks/>
            </p:cNvSpPr>
            <p:nvPr/>
          </p:nvSpPr>
          <p:spPr bwMode="auto">
            <a:xfrm>
              <a:off x="642" y="2451"/>
              <a:ext cx="516" cy="234"/>
            </a:xfrm>
            <a:custGeom>
              <a:avLst/>
              <a:gdLst>
                <a:gd name="T0" fmla="*/ 0 w 86"/>
                <a:gd name="T1" fmla="*/ 192 h 39"/>
                <a:gd name="T2" fmla="*/ 486 w 86"/>
                <a:gd name="T3" fmla="*/ 192 h 39"/>
                <a:gd name="T4" fmla="*/ 486 w 86"/>
                <a:gd name="T5" fmla="*/ 0 h 39"/>
                <a:gd name="T6" fmla="*/ 516 w 86"/>
                <a:gd name="T7" fmla="*/ 0 h 39"/>
                <a:gd name="T8" fmla="*/ 516 w 86"/>
                <a:gd name="T9" fmla="*/ 234 h 39"/>
                <a:gd name="T10" fmla="*/ 516 w 86"/>
                <a:gd name="T11" fmla="*/ 234 h 39"/>
                <a:gd name="T12" fmla="*/ 0 w 86"/>
                <a:gd name="T13" fmla="*/ 234 h 39"/>
                <a:gd name="T14" fmla="*/ 0 w 86"/>
                <a:gd name="T15" fmla="*/ 192 h 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"/>
                <a:gd name="T25" fmla="*/ 0 h 39"/>
                <a:gd name="T26" fmla="*/ 86 w 86"/>
                <a:gd name="T27" fmla="*/ 39 h 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6" h="39">
                  <a:moveTo>
                    <a:pt x="0" y="32"/>
                  </a:moveTo>
                  <a:lnTo>
                    <a:pt x="81" y="32"/>
                  </a:lnTo>
                  <a:lnTo>
                    <a:pt x="81" y="0"/>
                  </a:lnTo>
                  <a:lnTo>
                    <a:pt x="86" y="0"/>
                  </a:lnTo>
                  <a:lnTo>
                    <a:pt x="86" y="39"/>
                  </a:lnTo>
                  <a:lnTo>
                    <a:pt x="0" y="39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47" name="Line 71"/>
            <p:cNvSpPr>
              <a:spLocks noChangeShapeType="1"/>
            </p:cNvSpPr>
            <p:nvPr/>
          </p:nvSpPr>
          <p:spPr bwMode="auto">
            <a:xfrm>
              <a:off x="714" y="2433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48" name="Line 72"/>
            <p:cNvSpPr>
              <a:spLocks noChangeShapeType="1"/>
            </p:cNvSpPr>
            <p:nvPr/>
          </p:nvSpPr>
          <p:spPr bwMode="auto">
            <a:xfrm>
              <a:off x="882" y="2439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49" name="Oval 73"/>
            <p:cNvSpPr>
              <a:spLocks noChangeArrowheads="1"/>
            </p:cNvSpPr>
            <p:nvPr/>
          </p:nvSpPr>
          <p:spPr bwMode="auto">
            <a:xfrm>
              <a:off x="702" y="2613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50" name="Oval 74"/>
            <p:cNvSpPr>
              <a:spLocks noChangeArrowheads="1"/>
            </p:cNvSpPr>
            <p:nvPr/>
          </p:nvSpPr>
          <p:spPr bwMode="auto">
            <a:xfrm>
              <a:off x="870" y="2613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51" name="Line 75"/>
            <p:cNvSpPr>
              <a:spLocks noChangeShapeType="1"/>
            </p:cNvSpPr>
            <p:nvPr/>
          </p:nvSpPr>
          <p:spPr bwMode="auto">
            <a:xfrm>
              <a:off x="654" y="2439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2" name="Line 76"/>
            <p:cNvSpPr>
              <a:spLocks noChangeShapeType="1"/>
            </p:cNvSpPr>
            <p:nvPr/>
          </p:nvSpPr>
          <p:spPr bwMode="auto">
            <a:xfrm>
              <a:off x="1044" y="2433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53" name="Freeform 77"/>
            <p:cNvSpPr>
              <a:spLocks/>
            </p:cNvSpPr>
            <p:nvPr/>
          </p:nvSpPr>
          <p:spPr bwMode="auto">
            <a:xfrm>
              <a:off x="1296" y="2337"/>
              <a:ext cx="222" cy="210"/>
            </a:xfrm>
            <a:custGeom>
              <a:avLst/>
              <a:gdLst>
                <a:gd name="T0" fmla="*/ 102 w 37"/>
                <a:gd name="T1" fmla="*/ 0 h 35"/>
                <a:gd name="T2" fmla="*/ 222 w 37"/>
                <a:gd name="T3" fmla="*/ 0 h 35"/>
                <a:gd name="T4" fmla="*/ 222 w 37"/>
                <a:gd name="T5" fmla="*/ 18 h 35"/>
                <a:gd name="T6" fmla="*/ 210 w 37"/>
                <a:gd name="T7" fmla="*/ 24 h 35"/>
                <a:gd name="T8" fmla="*/ 210 w 37"/>
                <a:gd name="T9" fmla="*/ 156 h 35"/>
                <a:gd name="T10" fmla="*/ 150 w 37"/>
                <a:gd name="T11" fmla="*/ 210 h 35"/>
                <a:gd name="T12" fmla="*/ 36 w 37"/>
                <a:gd name="T13" fmla="*/ 210 h 35"/>
                <a:gd name="T14" fmla="*/ 0 w 37"/>
                <a:gd name="T15" fmla="*/ 180 h 35"/>
                <a:gd name="T16" fmla="*/ 24 w 37"/>
                <a:gd name="T17" fmla="*/ 66 h 35"/>
                <a:gd name="T18" fmla="*/ 102 w 37"/>
                <a:gd name="T19" fmla="*/ 0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"/>
                <a:gd name="T31" fmla="*/ 0 h 35"/>
                <a:gd name="T32" fmla="*/ 37 w 37"/>
                <a:gd name="T33" fmla="*/ 35 h 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" h="35">
                  <a:moveTo>
                    <a:pt x="17" y="0"/>
                  </a:moveTo>
                  <a:lnTo>
                    <a:pt x="37" y="0"/>
                  </a:lnTo>
                  <a:lnTo>
                    <a:pt x="37" y="3"/>
                  </a:lnTo>
                  <a:lnTo>
                    <a:pt x="35" y="4"/>
                  </a:lnTo>
                  <a:cubicBezTo>
                    <a:pt x="35" y="11"/>
                    <a:pt x="35" y="18"/>
                    <a:pt x="35" y="26"/>
                  </a:cubicBezTo>
                  <a:cubicBezTo>
                    <a:pt x="32" y="32"/>
                    <a:pt x="30" y="33"/>
                    <a:pt x="25" y="35"/>
                  </a:cubicBezTo>
                  <a:lnTo>
                    <a:pt x="6" y="35"/>
                  </a:lnTo>
                  <a:lnTo>
                    <a:pt x="0" y="30"/>
                  </a:lnTo>
                  <a:lnTo>
                    <a:pt x="4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54" name="Freeform 78"/>
            <p:cNvSpPr>
              <a:spLocks/>
            </p:cNvSpPr>
            <p:nvPr/>
          </p:nvSpPr>
          <p:spPr bwMode="auto">
            <a:xfrm>
              <a:off x="1332" y="2367"/>
              <a:ext cx="150" cy="126"/>
            </a:xfrm>
            <a:custGeom>
              <a:avLst/>
              <a:gdLst>
                <a:gd name="T0" fmla="*/ 72 w 25"/>
                <a:gd name="T1" fmla="*/ 6 h 21"/>
                <a:gd name="T2" fmla="*/ 12 w 25"/>
                <a:gd name="T3" fmla="*/ 48 h 21"/>
                <a:gd name="T4" fmla="*/ 0 w 25"/>
                <a:gd name="T5" fmla="*/ 126 h 21"/>
                <a:gd name="T6" fmla="*/ 144 w 25"/>
                <a:gd name="T7" fmla="*/ 126 h 21"/>
                <a:gd name="T8" fmla="*/ 150 w 25"/>
                <a:gd name="T9" fmla="*/ 0 h 21"/>
                <a:gd name="T10" fmla="*/ 72 w 25"/>
                <a:gd name="T11" fmla="*/ 6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21"/>
                <a:gd name="T20" fmla="*/ 25 w 25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21">
                  <a:moveTo>
                    <a:pt x="12" y="1"/>
                  </a:moveTo>
                  <a:lnTo>
                    <a:pt x="2" y="8"/>
                  </a:lnTo>
                  <a:lnTo>
                    <a:pt x="0" y="21"/>
                  </a:lnTo>
                  <a:lnTo>
                    <a:pt x="24" y="21"/>
                  </a:lnTo>
                  <a:lnTo>
                    <a:pt x="25" y="0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55" name="Freeform 79"/>
            <p:cNvSpPr>
              <a:spLocks/>
            </p:cNvSpPr>
            <p:nvPr/>
          </p:nvSpPr>
          <p:spPr bwMode="auto">
            <a:xfrm>
              <a:off x="1350" y="2547"/>
              <a:ext cx="60" cy="48"/>
            </a:xfrm>
            <a:custGeom>
              <a:avLst/>
              <a:gdLst>
                <a:gd name="T0" fmla="*/ 0 w 10"/>
                <a:gd name="T1" fmla="*/ 0 h 8"/>
                <a:gd name="T2" fmla="*/ 60 w 10"/>
                <a:gd name="T3" fmla="*/ 0 h 8"/>
                <a:gd name="T4" fmla="*/ 54 w 10"/>
                <a:gd name="T5" fmla="*/ 48 h 8"/>
                <a:gd name="T6" fmla="*/ 6 w 10"/>
                <a:gd name="T7" fmla="*/ 48 h 8"/>
                <a:gd name="T8" fmla="*/ 0 w 10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8"/>
                <a:gd name="T17" fmla="*/ 10 w 10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8">
                  <a:moveTo>
                    <a:pt x="0" y="0"/>
                  </a:moveTo>
                  <a:lnTo>
                    <a:pt x="10" y="0"/>
                  </a:lnTo>
                  <a:lnTo>
                    <a:pt x="9" y="8"/>
                  </a:lnTo>
                  <a:lnTo>
                    <a:pt x="1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56" name="Rectangle 80"/>
            <p:cNvSpPr>
              <a:spLocks noChangeArrowheads="1"/>
            </p:cNvSpPr>
            <p:nvPr/>
          </p:nvSpPr>
          <p:spPr bwMode="auto">
            <a:xfrm>
              <a:off x="786" y="2349"/>
              <a:ext cx="54" cy="13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57" name="Oval 81"/>
            <p:cNvSpPr>
              <a:spLocks noChangeArrowheads="1"/>
            </p:cNvSpPr>
            <p:nvPr/>
          </p:nvSpPr>
          <p:spPr bwMode="auto">
            <a:xfrm>
              <a:off x="744" y="2391"/>
              <a:ext cx="54" cy="4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58" name="Oval 82"/>
            <p:cNvSpPr>
              <a:spLocks noChangeArrowheads="1"/>
            </p:cNvSpPr>
            <p:nvPr/>
          </p:nvSpPr>
          <p:spPr bwMode="auto">
            <a:xfrm>
              <a:off x="816" y="2391"/>
              <a:ext cx="54" cy="4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59" name="Rectangle 83"/>
            <p:cNvSpPr>
              <a:spLocks noChangeArrowheads="1"/>
            </p:cNvSpPr>
            <p:nvPr/>
          </p:nvSpPr>
          <p:spPr bwMode="auto">
            <a:xfrm>
              <a:off x="756" y="2481"/>
              <a:ext cx="102" cy="24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60" name="Freeform 84"/>
            <p:cNvSpPr>
              <a:spLocks/>
            </p:cNvSpPr>
            <p:nvPr/>
          </p:nvSpPr>
          <p:spPr bwMode="auto">
            <a:xfrm>
              <a:off x="804" y="2325"/>
              <a:ext cx="18" cy="24"/>
            </a:xfrm>
            <a:custGeom>
              <a:avLst/>
              <a:gdLst>
                <a:gd name="T0" fmla="*/ 6 w 3"/>
                <a:gd name="T1" fmla="*/ 0 h 4"/>
                <a:gd name="T2" fmla="*/ 6 w 3"/>
                <a:gd name="T3" fmla="*/ 0 h 4"/>
                <a:gd name="T4" fmla="*/ 18 w 3"/>
                <a:gd name="T5" fmla="*/ 6 h 4"/>
                <a:gd name="T6" fmla="*/ 18 w 3"/>
                <a:gd name="T7" fmla="*/ 18 h 4"/>
                <a:gd name="T8" fmla="*/ 6 w 3"/>
                <a:gd name="T9" fmla="*/ 24 h 4"/>
                <a:gd name="T10" fmla="*/ 6 w 3"/>
                <a:gd name="T11" fmla="*/ 24 h 4"/>
                <a:gd name="T12" fmla="*/ 0 w 3"/>
                <a:gd name="T13" fmla="*/ 18 h 4"/>
                <a:gd name="T14" fmla="*/ 0 w 3"/>
                <a:gd name="T15" fmla="*/ 6 h 4"/>
                <a:gd name="T16" fmla="*/ 6 w 3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4"/>
                <a:gd name="T29" fmla="*/ 3 w 3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lnTo>
                    <a:pt x="3" y="3"/>
                  </a:lnTo>
                  <a:cubicBezTo>
                    <a:pt x="3" y="3"/>
                    <a:pt x="2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61" name="Freeform 85"/>
            <p:cNvSpPr>
              <a:spLocks/>
            </p:cNvSpPr>
            <p:nvPr/>
          </p:nvSpPr>
          <p:spPr bwMode="auto">
            <a:xfrm>
              <a:off x="1224" y="2517"/>
              <a:ext cx="456" cy="168"/>
            </a:xfrm>
            <a:custGeom>
              <a:avLst/>
              <a:gdLst>
                <a:gd name="T0" fmla="*/ 0 w 76"/>
                <a:gd name="T1" fmla="*/ 48 h 28"/>
                <a:gd name="T2" fmla="*/ 0 w 76"/>
                <a:gd name="T3" fmla="*/ 168 h 28"/>
                <a:gd name="T4" fmla="*/ 312 w 76"/>
                <a:gd name="T5" fmla="*/ 168 h 28"/>
                <a:gd name="T6" fmla="*/ 456 w 76"/>
                <a:gd name="T7" fmla="*/ 126 h 28"/>
                <a:gd name="T8" fmla="*/ 438 w 76"/>
                <a:gd name="T9" fmla="*/ 18 h 28"/>
                <a:gd name="T10" fmla="*/ 354 w 76"/>
                <a:gd name="T11" fmla="*/ 0 h 28"/>
                <a:gd name="T12" fmla="*/ 234 w 76"/>
                <a:gd name="T13" fmla="*/ 84 h 28"/>
                <a:gd name="T14" fmla="*/ 108 w 76"/>
                <a:gd name="T15" fmla="*/ 78 h 28"/>
                <a:gd name="T16" fmla="*/ 48 w 76"/>
                <a:gd name="T17" fmla="*/ 48 h 28"/>
                <a:gd name="T18" fmla="*/ 0 w 76"/>
                <a:gd name="T19" fmla="*/ 48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28"/>
                <a:gd name="T32" fmla="*/ 76 w 76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28">
                  <a:moveTo>
                    <a:pt x="0" y="8"/>
                  </a:moveTo>
                  <a:lnTo>
                    <a:pt x="0" y="28"/>
                  </a:lnTo>
                  <a:lnTo>
                    <a:pt x="52" y="28"/>
                  </a:lnTo>
                  <a:lnTo>
                    <a:pt x="76" y="21"/>
                  </a:lnTo>
                  <a:lnTo>
                    <a:pt x="73" y="3"/>
                  </a:lnTo>
                  <a:lnTo>
                    <a:pt x="59" y="0"/>
                  </a:lnTo>
                  <a:lnTo>
                    <a:pt x="39" y="14"/>
                  </a:lnTo>
                  <a:lnTo>
                    <a:pt x="18" y="13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62" name="Oval 86"/>
            <p:cNvSpPr>
              <a:spLocks noChangeArrowheads="1"/>
            </p:cNvSpPr>
            <p:nvPr/>
          </p:nvSpPr>
          <p:spPr bwMode="auto">
            <a:xfrm>
              <a:off x="1428" y="2601"/>
              <a:ext cx="150" cy="150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63" name="Oval 87"/>
            <p:cNvSpPr>
              <a:spLocks noChangeArrowheads="1"/>
            </p:cNvSpPr>
            <p:nvPr/>
          </p:nvSpPr>
          <p:spPr bwMode="auto">
            <a:xfrm>
              <a:off x="1260" y="2601"/>
              <a:ext cx="144" cy="150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10247" name="Group 90"/>
          <p:cNvGrpSpPr>
            <a:grpSpLocks noChangeAspect="1"/>
          </p:cNvGrpSpPr>
          <p:nvPr/>
        </p:nvGrpSpPr>
        <p:grpSpPr bwMode="auto">
          <a:xfrm>
            <a:off x="4095750" y="5429251"/>
            <a:ext cx="1714500" cy="962025"/>
            <a:chOff x="2193" y="2082"/>
            <a:chExt cx="1080" cy="606"/>
          </a:xfrm>
        </p:grpSpPr>
        <p:sp>
          <p:nvSpPr>
            <p:cNvPr id="10324" name="Freeform 91"/>
            <p:cNvSpPr>
              <a:spLocks/>
            </p:cNvSpPr>
            <p:nvPr/>
          </p:nvSpPr>
          <p:spPr bwMode="auto">
            <a:xfrm>
              <a:off x="2265" y="2232"/>
              <a:ext cx="24" cy="24"/>
            </a:xfrm>
            <a:custGeom>
              <a:avLst/>
              <a:gdLst>
                <a:gd name="T0" fmla="*/ 18 w 4"/>
                <a:gd name="T1" fmla="*/ 0 h 4"/>
                <a:gd name="T2" fmla="*/ 18 w 4"/>
                <a:gd name="T3" fmla="*/ 0 h 4"/>
                <a:gd name="T4" fmla="*/ 18 w 4"/>
                <a:gd name="T5" fmla="*/ 12 h 4"/>
                <a:gd name="T6" fmla="*/ 12 w 4"/>
                <a:gd name="T7" fmla="*/ 18 h 4"/>
                <a:gd name="T8" fmla="*/ 0 w 4"/>
                <a:gd name="T9" fmla="*/ 18 h 4"/>
                <a:gd name="T10" fmla="*/ 0 w 4"/>
                <a:gd name="T11" fmla="*/ 18 h 4"/>
                <a:gd name="T12" fmla="*/ 0 w 4"/>
                <a:gd name="T13" fmla="*/ 6 h 4"/>
                <a:gd name="T14" fmla="*/ 6 w 4"/>
                <a:gd name="T15" fmla="*/ 0 h 4"/>
                <a:gd name="T16" fmla="*/ 18 w 4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3" y="2"/>
                  </a:cubicBezTo>
                  <a:lnTo>
                    <a:pt x="2" y="3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lnTo>
                    <a:pt x="1" y="0"/>
                  </a:lnTo>
                  <a:cubicBezTo>
                    <a:pt x="2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25" name="Line 92"/>
            <p:cNvSpPr>
              <a:spLocks noChangeShapeType="1"/>
            </p:cNvSpPr>
            <p:nvPr/>
          </p:nvSpPr>
          <p:spPr bwMode="auto">
            <a:xfrm>
              <a:off x="2409" y="2328"/>
              <a:ext cx="1" cy="198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26" name="Line 93"/>
            <p:cNvSpPr>
              <a:spLocks noChangeShapeType="1"/>
            </p:cNvSpPr>
            <p:nvPr/>
          </p:nvSpPr>
          <p:spPr bwMode="auto">
            <a:xfrm>
              <a:off x="2523" y="2334"/>
              <a:ext cx="1" cy="192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27" name="Rectangle 94"/>
            <p:cNvSpPr>
              <a:spLocks noChangeArrowheads="1"/>
            </p:cNvSpPr>
            <p:nvPr/>
          </p:nvSpPr>
          <p:spPr bwMode="auto">
            <a:xfrm>
              <a:off x="2277" y="2532"/>
              <a:ext cx="534" cy="36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28" name="Line 95"/>
            <p:cNvSpPr>
              <a:spLocks noChangeShapeType="1"/>
            </p:cNvSpPr>
            <p:nvPr/>
          </p:nvSpPr>
          <p:spPr bwMode="auto">
            <a:xfrm>
              <a:off x="2289" y="2334"/>
              <a:ext cx="1" cy="192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29" name="Line 96"/>
            <p:cNvSpPr>
              <a:spLocks noChangeShapeType="1"/>
            </p:cNvSpPr>
            <p:nvPr/>
          </p:nvSpPr>
          <p:spPr bwMode="auto">
            <a:xfrm>
              <a:off x="2673" y="2328"/>
              <a:ext cx="1" cy="198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30" name="Freeform 97"/>
            <p:cNvSpPr>
              <a:spLocks/>
            </p:cNvSpPr>
            <p:nvPr/>
          </p:nvSpPr>
          <p:spPr bwMode="auto">
            <a:xfrm>
              <a:off x="2277" y="2082"/>
              <a:ext cx="528" cy="390"/>
            </a:xfrm>
            <a:custGeom>
              <a:avLst/>
              <a:gdLst>
                <a:gd name="T0" fmla="*/ 528 w 88"/>
                <a:gd name="T1" fmla="*/ 390 h 65"/>
                <a:gd name="T2" fmla="*/ 528 w 88"/>
                <a:gd name="T3" fmla="*/ 132 h 65"/>
                <a:gd name="T4" fmla="*/ 204 w 88"/>
                <a:gd name="T5" fmla="*/ 0 h 65"/>
                <a:gd name="T6" fmla="*/ 0 w 88"/>
                <a:gd name="T7" fmla="*/ 144 h 65"/>
                <a:gd name="T8" fmla="*/ 12 w 88"/>
                <a:gd name="T9" fmla="*/ 162 h 65"/>
                <a:gd name="T10" fmla="*/ 210 w 88"/>
                <a:gd name="T11" fmla="*/ 36 h 65"/>
                <a:gd name="T12" fmla="*/ 498 w 88"/>
                <a:gd name="T13" fmla="*/ 162 h 65"/>
                <a:gd name="T14" fmla="*/ 498 w 88"/>
                <a:gd name="T15" fmla="*/ 390 h 65"/>
                <a:gd name="T16" fmla="*/ 528 w 88"/>
                <a:gd name="T17" fmla="*/ 390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8"/>
                <a:gd name="T28" fmla="*/ 0 h 65"/>
                <a:gd name="T29" fmla="*/ 88 w 88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8" h="65">
                  <a:moveTo>
                    <a:pt x="88" y="65"/>
                  </a:moveTo>
                  <a:lnTo>
                    <a:pt x="88" y="22"/>
                  </a:lnTo>
                  <a:lnTo>
                    <a:pt x="34" y="0"/>
                  </a:lnTo>
                  <a:lnTo>
                    <a:pt x="0" y="24"/>
                  </a:lnTo>
                  <a:lnTo>
                    <a:pt x="2" y="27"/>
                  </a:lnTo>
                  <a:lnTo>
                    <a:pt x="35" y="6"/>
                  </a:lnTo>
                  <a:lnTo>
                    <a:pt x="83" y="27"/>
                  </a:lnTo>
                  <a:lnTo>
                    <a:pt x="83" y="65"/>
                  </a:lnTo>
                  <a:lnTo>
                    <a:pt x="88" y="65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31" name="Freeform 98"/>
            <p:cNvSpPr>
              <a:spLocks/>
            </p:cNvSpPr>
            <p:nvPr/>
          </p:nvSpPr>
          <p:spPr bwMode="auto">
            <a:xfrm>
              <a:off x="2739" y="2442"/>
              <a:ext cx="84" cy="84"/>
            </a:xfrm>
            <a:custGeom>
              <a:avLst/>
              <a:gdLst>
                <a:gd name="T0" fmla="*/ 30 w 14"/>
                <a:gd name="T1" fmla="*/ 0 h 14"/>
                <a:gd name="T2" fmla="*/ 0 w 14"/>
                <a:gd name="T3" fmla="*/ 84 h 14"/>
                <a:gd name="T4" fmla="*/ 0 w 14"/>
                <a:gd name="T5" fmla="*/ 84 h 14"/>
                <a:gd name="T6" fmla="*/ 72 w 14"/>
                <a:gd name="T7" fmla="*/ 84 h 14"/>
                <a:gd name="T8" fmla="*/ 84 w 14"/>
                <a:gd name="T9" fmla="*/ 0 h 14"/>
                <a:gd name="T10" fmla="*/ 30 w 14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14"/>
                <a:gd name="T20" fmla="*/ 14 w 14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14">
                  <a:moveTo>
                    <a:pt x="5" y="0"/>
                  </a:moveTo>
                  <a:lnTo>
                    <a:pt x="0" y="14"/>
                  </a:lnTo>
                  <a:lnTo>
                    <a:pt x="12" y="14"/>
                  </a:lnTo>
                  <a:lnTo>
                    <a:pt x="1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32" name="Freeform 99"/>
            <p:cNvSpPr>
              <a:spLocks/>
            </p:cNvSpPr>
            <p:nvPr/>
          </p:nvSpPr>
          <p:spPr bwMode="auto">
            <a:xfrm>
              <a:off x="2193" y="2220"/>
              <a:ext cx="150" cy="138"/>
            </a:xfrm>
            <a:custGeom>
              <a:avLst/>
              <a:gdLst>
                <a:gd name="T0" fmla="*/ 30 w 25"/>
                <a:gd name="T1" fmla="*/ 138 h 23"/>
                <a:gd name="T2" fmla="*/ 120 w 25"/>
                <a:gd name="T3" fmla="*/ 138 h 23"/>
                <a:gd name="T4" fmla="*/ 0 60000 65536"/>
                <a:gd name="T5" fmla="*/ 0 60000 65536"/>
                <a:gd name="T6" fmla="*/ 0 w 25"/>
                <a:gd name="T7" fmla="*/ 0 h 23"/>
                <a:gd name="T8" fmla="*/ 25 w 25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" h="23">
                  <a:moveTo>
                    <a:pt x="5" y="23"/>
                  </a:moveTo>
                  <a:cubicBezTo>
                    <a:pt x="0" y="0"/>
                    <a:pt x="25" y="0"/>
                    <a:pt x="20" y="23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33" name="Freeform 100"/>
            <p:cNvSpPr>
              <a:spLocks/>
            </p:cNvSpPr>
            <p:nvPr/>
          </p:nvSpPr>
          <p:spPr bwMode="auto">
            <a:xfrm>
              <a:off x="2889" y="2286"/>
              <a:ext cx="384" cy="276"/>
            </a:xfrm>
            <a:custGeom>
              <a:avLst/>
              <a:gdLst>
                <a:gd name="T0" fmla="*/ 384 w 64"/>
                <a:gd name="T1" fmla="*/ 276 h 46"/>
                <a:gd name="T2" fmla="*/ 378 w 64"/>
                <a:gd name="T3" fmla="*/ 210 h 46"/>
                <a:gd name="T4" fmla="*/ 354 w 64"/>
                <a:gd name="T5" fmla="*/ 186 h 46"/>
                <a:gd name="T6" fmla="*/ 258 w 64"/>
                <a:gd name="T7" fmla="*/ 174 h 46"/>
                <a:gd name="T8" fmla="*/ 222 w 64"/>
                <a:gd name="T9" fmla="*/ 0 h 46"/>
                <a:gd name="T10" fmla="*/ 48 w 64"/>
                <a:gd name="T11" fmla="*/ 0 h 46"/>
                <a:gd name="T12" fmla="*/ 0 w 64"/>
                <a:gd name="T13" fmla="*/ 192 h 46"/>
                <a:gd name="T14" fmla="*/ 0 w 64"/>
                <a:gd name="T15" fmla="*/ 276 h 46"/>
                <a:gd name="T16" fmla="*/ 384 w 64"/>
                <a:gd name="T17" fmla="*/ 276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46"/>
                <a:gd name="T29" fmla="*/ 64 w 64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46">
                  <a:moveTo>
                    <a:pt x="64" y="46"/>
                  </a:moveTo>
                  <a:lnTo>
                    <a:pt x="63" y="35"/>
                  </a:lnTo>
                  <a:lnTo>
                    <a:pt x="59" y="31"/>
                  </a:lnTo>
                  <a:lnTo>
                    <a:pt x="43" y="29"/>
                  </a:lnTo>
                  <a:lnTo>
                    <a:pt x="37" y="0"/>
                  </a:lnTo>
                  <a:cubicBezTo>
                    <a:pt x="29" y="0"/>
                    <a:pt x="16" y="0"/>
                    <a:pt x="8" y="0"/>
                  </a:cubicBezTo>
                  <a:lnTo>
                    <a:pt x="0" y="32"/>
                  </a:lnTo>
                  <a:lnTo>
                    <a:pt x="0" y="46"/>
                  </a:lnTo>
                  <a:lnTo>
                    <a:pt x="64" y="46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34" name="Freeform 101"/>
            <p:cNvSpPr>
              <a:spLocks/>
            </p:cNvSpPr>
            <p:nvPr/>
          </p:nvSpPr>
          <p:spPr bwMode="auto">
            <a:xfrm>
              <a:off x="2931" y="2310"/>
              <a:ext cx="180" cy="156"/>
            </a:xfrm>
            <a:custGeom>
              <a:avLst/>
              <a:gdLst>
                <a:gd name="T0" fmla="*/ 150 w 30"/>
                <a:gd name="T1" fmla="*/ 0 h 26"/>
                <a:gd name="T2" fmla="*/ 180 w 30"/>
                <a:gd name="T3" fmla="*/ 156 h 26"/>
                <a:gd name="T4" fmla="*/ 0 w 30"/>
                <a:gd name="T5" fmla="*/ 156 h 26"/>
                <a:gd name="T6" fmla="*/ 36 w 30"/>
                <a:gd name="T7" fmla="*/ 0 h 26"/>
                <a:gd name="T8" fmla="*/ 150 w 30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6"/>
                <a:gd name="T17" fmla="*/ 30 w 30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6">
                  <a:moveTo>
                    <a:pt x="25" y="0"/>
                  </a:moveTo>
                  <a:lnTo>
                    <a:pt x="30" y="26"/>
                  </a:lnTo>
                  <a:lnTo>
                    <a:pt x="0" y="26"/>
                  </a:lnTo>
                  <a:lnTo>
                    <a:pt x="6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35" name="Oval 102"/>
            <p:cNvSpPr>
              <a:spLocks noChangeArrowheads="1"/>
            </p:cNvSpPr>
            <p:nvPr/>
          </p:nvSpPr>
          <p:spPr bwMode="auto">
            <a:xfrm>
              <a:off x="2355" y="2604"/>
              <a:ext cx="72" cy="72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36" name="Oval 103"/>
            <p:cNvSpPr>
              <a:spLocks noChangeArrowheads="1"/>
            </p:cNvSpPr>
            <p:nvPr/>
          </p:nvSpPr>
          <p:spPr bwMode="auto">
            <a:xfrm>
              <a:off x="2433" y="2604"/>
              <a:ext cx="72" cy="72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37" name="Oval 104"/>
            <p:cNvSpPr>
              <a:spLocks noChangeArrowheads="1"/>
            </p:cNvSpPr>
            <p:nvPr/>
          </p:nvSpPr>
          <p:spPr bwMode="auto">
            <a:xfrm>
              <a:off x="2511" y="2604"/>
              <a:ext cx="72" cy="72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38" name="Freeform 105"/>
            <p:cNvSpPr>
              <a:spLocks/>
            </p:cNvSpPr>
            <p:nvPr/>
          </p:nvSpPr>
          <p:spPr bwMode="auto">
            <a:xfrm>
              <a:off x="2343" y="2592"/>
              <a:ext cx="252" cy="96"/>
            </a:xfrm>
            <a:custGeom>
              <a:avLst/>
              <a:gdLst>
                <a:gd name="T0" fmla="*/ 54 w 42"/>
                <a:gd name="T1" fmla="*/ 0 h 16"/>
                <a:gd name="T2" fmla="*/ 198 w 42"/>
                <a:gd name="T3" fmla="*/ 0 h 16"/>
                <a:gd name="T4" fmla="*/ 252 w 42"/>
                <a:gd name="T5" fmla="*/ 42 h 16"/>
                <a:gd name="T6" fmla="*/ 252 w 42"/>
                <a:gd name="T7" fmla="*/ 48 h 16"/>
                <a:gd name="T8" fmla="*/ 198 w 42"/>
                <a:gd name="T9" fmla="*/ 96 h 16"/>
                <a:gd name="T10" fmla="*/ 54 w 42"/>
                <a:gd name="T11" fmla="*/ 96 h 16"/>
                <a:gd name="T12" fmla="*/ 0 w 42"/>
                <a:gd name="T13" fmla="*/ 48 h 16"/>
                <a:gd name="T14" fmla="*/ 0 w 42"/>
                <a:gd name="T15" fmla="*/ 42 h 16"/>
                <a:gd name="T16" fmla="*/ 54 w 42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16"/>
                <a:gd name="T29" fmla="*/ 42 w 42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16">
                  <a:moveTo>
                    <a:pt x="9" y="0"/>
                  </a:moveTo>
                  <a:lnTo>
                    <a:pt x="33" y="0"/>
                  </a:lnTo>
                  <a:cubicBezTo>
                    <a:pt x="38" y="0"/>
                    <a:pt x="42" y="3"/>
                    <a:pt x="42" y="7"/>
                  </a:cubicBezTo>
                  <a:lnTo>
                    <a:pt x="42" y="8"/>
                  </a:lnTo>
                  <a:cubicBezTo>
                    <a:pt x="42" y="12"/>
                    <a:pt x="38" y="16"/>
                    <a:pt x="33" y="16"/>
                  </a:cubicBezTo>
                  <a:lnTo>
                    <a:pt x="9" y="16"/>
                  </a:lnTo>
                  <a:cubicBezTo>
                    <a:pt x="4" y="16"/>
                    <a:pt x="0" y="12"/>
                    <a:pt x="0" y="8"/>
                  </a:cubicBezTo>
                  <a:lnTo>
                    <a:pt x="0" y="7"/>
                  </a:lnTo>
                  <a:cubicBezTo>
                    <a:pt x="0" y="3"/>
                    <a:pt x="4" y="0"/>
                    <a:pt x="9" y="0"/>
                  </a:cubicBezTo>
                  <a:close/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39" name="Oval 106"/>
            <p:cNvSpPr>
              <a:spLocks noChangeArrowheads="1"/>
            </p:cNvSpPr>
            <p:nvPr/>
          </p:nvSpPr>
          <p:spPr bwMode="auto">
            <a:xfrm>
              <a:off x="2913" y="2598"/>
              <a:ext cx="72" cy="72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40" name="Oval 107"/>
            <p:cNvSpPr>
              <a:spLocks noChangeArrowheads="1"/>
            </p:cNvSpPr>
            <p:nvPr/>
          </p:nvSpPr>
          <p:spPr bwMode="auto">
            <a:xfrm>
              <a:off x="2997" y="2616"/>
              <a:ext cx="54" cy="5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41" name="Oval 108"/>
            <p:cNvSpPr>
              <a:spLocks noChangeArrowheads="1"/>
            </p:cNvSpPr>
            <p:nvPr/>
          </p:nvSpPr>
          <p:spPr bwMode="auto">
            <a:xfrm>
              <a:off x="3063" y="2616"/>
              <a:ext cx="54" cy="5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42" name="Oval 109"/>
            <p:cNvSpPr>
              <a:spLocks noChangeArrowheads="1"/>
            </p:cNvSpPr>
            <p:nvPr/>
          </p:nvSpPr>
          <p:spPr bwMode="auto">
            <a:xfrm>
              <a:off x="3123" y="2616"/>
              <a:ext cx="60" cy="5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43" name="Oval 110"/>
            <p:cNvSpPr>
              <a:spLocks noChangeArrowheads="1"/>
            </p:cNvSpPr>
            <p:nvPr/>
          </p:nvSpPr>
          <p:spPr bwMode="auto">
            <a:xfrm>
              <a:off x="3183" y="2598"/>
              <a:ext cx="42" cy="36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44" name="Freeform 111"/>
            <p:cNvSpPr>
              <a:spLocks/>
            </p:cNvSpPr>
            <p:nvPr/>
          </p:nvSpPr>
          <p:spPr bwMode="auto">
            <a:xfrm>
              <a:off x="2901" y="2574"/>
              <a:ext cx="336" cy="114"/>
            </a:xfrm>
            <a:custGeom>
              <a:avLst/>
              <a:gdLst>
                <a:gd name="T0" fmla="*/ 0 w 56"/>
                <a:gd name="T1" fmla="*/ 54 h 19"/>
                <a:gd name="T2" fmla="*/ 54 w 56"/>
                <a:gd name="T3" fmla="*/ 108 h 19"/>
                <a:gd name="T4" fmla="*/ 258 w 56"/>
                <a:gd name="T5" fmla="*/ 108 h 19"/>
                <a:gd name="T6" fmla="*/ 330 w 56"/>
                <a:gd name="T7" fmla="*/ 54 h 19"/>
                <a:gd name="T8" fmla="*/ 306 w 56"/>
                <a:gd name="T9" fmla="*/ 12 h 19"/>
                <a:gd name="T10" fmla="*/ 84 w 56"/>
                <a:gd name="T11" fmla="*/ 18 h 19"/>
                <a:gd name="T12" fmla="*/ 0 w 56"/>
                <a:gd name="T13" fmla="*/ 54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"/>
                <a:gd name="T22" fmla="*/ 0 h 19"/>
                <a:gd name="T23" fmla="*/ 56 w 56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" h="19">
                  <a:moveTo>
                    <a:pt x="0" y="9"/>
                  </a:moveTo>
                  <a:cubicBezTo>
                    <a:pt x="0" y="14"/>
                    <a:pt x="3" y="18"/>
                    <a:pt x="9" y="18"/>
                  </a:cubicBezTo>
                  <a:lnTo>
                    <a:pt x="43" y="18"/>
                  </a:lnTo>
                  <a:cubicBezTo>
                    <a:pt x="47" y="19"/>
                    <a:pt x="55" y="13"/>
                    <a:pt x="55" y="9"/>
                  </a:cubicBezTo>
                  <a:cubicBezTo>
                    <a:pt x="56" y="6"/>
                    <a:pt x="56" y="3"/>
                    <a:pt x="51" y="2"/>
                  </a:cubicBezTo>
                  <a:cubicBezTo>
                    <a:pt x="39" y="4"/>
                    <a:pt x="26" y="5"/>
                    <a:pt x="14" y="3"/>
                  </a:cubicBezTo>
                  <a:cubicBezTo>
                    <a:pt x="6" y="0"/>
                    <a:pt x="1" y="4"/>
                    <a:pt x="0" y="9"/>
                  </a:cubicBezTo>
                  <a:close/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sp>
        <p:nvSpPr>
          <p:cNvPr id="10248" name="Freeform 301"/>
          <p:cNvSpPr>
            <a:spLocks/>
          </p:cNvSpPr>
          <p:nvPr/>
        </p:nvSpPr>
        <p:spPr bwMode="auto">
          <a:xfrm>
            <a:off x="2165350" y="3379789"/>
            <a:ext cx="539750" cy="263525"/>
          </a:xfrm>
          <a:custGeom>
            <a:avLst/>
            <a:gdLst>
              <a:gd name="T0" fmla="*/ 125942 w 60"/>
              <a:gd name="T1" fmla="*/ 0 h 29"/>
              <a:gd name="T2" fmla="*/ 413808 w 60"/>
              <a:gd name="T3" fmla="*/ 0 h 29"/>
              <a:gd name="T4" fmla="*/ 539750 w 60"/>
              <a:gd name="T5" fmla="*/ 127219 h 29"/>
              <a:gd name="T6" fmla="*/ 539750 w 60"/>
              <a:gd name="T7" fmla="*/ 127219 h 29"/>
              <a:gd name="T8" fmla="*/ 413808 w 60"/>
              <a:gd name="T9" fmla="*/ 263525 h 29"/>
              <a:gd name="T10" fmla="*/ 125942 w 60"/>
              <a:gd name="T11" fmla="*/ 263525 h 29"/>
              <a:gd name="T12" fmla="*/ 0 w 60"/>
              <a:gd name="T13" fmla="*/ 127219 h 29"/>
              <a:gd name="T14" fmla="*/ 0 w 60"/>
              <a:gd name="T15" fmla="*/ 127219 h 29"/>
              <a:gd name="T16" fmla="*/ 125942 w 60"/>
              <a:gd name="T17" fmla="*/ 0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"/>
              <a:gd name="T28" fmla="*/ 0 h 29"/>
              <a:gd name="T29" fmla="*/ 60 w 60"/>
              <a:gd name="T30" fmla="*/ 29 h 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" h="29">
                <a:moveTo>
                  <a:pt x="14" y="0"/>
                </a:moveTo>
                <a:lnTo>
                  <a:pt x="46" y="0"/>
                </a:lnTo>
                <a:cubicBezTo>
                  <a:pt x="54" y="0"/>
                  <a:pt x="60" y="7"/>
                  <a:pt x="60" y="14"/>
                </a:cubicBezTo>
                <a:cubicBezTo>
                  <a:pt x="60" y="22"/>
                  <a:pt x="54" y="29"/>
                  <a:pt x="46" y="29"/>
                </a:cubicBezTo>
                <a:lnTo>
                  <a:pt x="14" y="29"/>
                </a:lnTo>
                <a:cubicBezTo>
                  <a:pt x="6" y="29"/>
                  <a:pt x="0" y="22"/>
                  <a:pt x="0" y="14"/>
                </a:cubicBezTo>
                <a:cubicBezTo>
                  <a:pt x="0" y="7"/>
                  <a:pt x="6" y="0"/>
                  <a:pt x="14" y="0"/>
                </a:cubicBezTo>
                <a:close/>
              </a:path>
            </a:pathLst>
          </a:custGeom>
          <a:noFill/>
          <a:ln w="19050" cap="rnd">
            <a:solidFill>
              <a:srgbClr val="24211D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10249" name="Oval 162"/>
          <p:cNvSpPr>
            <a:spLocks noChangeArrowheads="1"/>
          </p:cNvSpPr>
          <p:nvPr/>
        </p:nvSpPr>
        <p:spPr bwMode="auto">
          <a:xfrm>
            <a:off x="3124200" y="3332164"/>
            <a:ext cx="306388" cy="306387"/>
          </a:xfrm>
          <a:prstGeom prst="ellipse">
            <a:avLst/>
          </a:prstGeom>
          <a:noFill/>
          <a:ln w="19050" cap="rnd" cmpd="dbl">
            <a:solidFill>
              <a:srgbClr val="24211D"/>
            </a:solidFill>
            <a:prstDash val="sysDash"/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10250" name="Freeform 301"/>
          <p:cNvSpPr>
            <a:spLocks/>
          </p:cNvSpPr>
          <p:nvPr/>
        </p:nvSpPr>
        <p:spPr bwMode="auto">
          <a:xfrm>
            <a:off x="4316414" y="3309939"/>
            <a:ext cx="541337" cy="263525"/>
          </a:xfrm>
          <a:custGeom>
            <a:avLst/>
            <a:gdLst>
              <a:gd name="T0" fmla="*/ 126312 w 60"/>
              <a:gd name="T1" fmla="*/ 0 h 29"/>
              <a:gd name="T2" fmla="*/ 415025 w 60"/>
              <a:gd name="T3" fmla="*/ 0 h 29"/>
              <a:gd name="T4" fmla="*/ 541337 w 60"/>
              <a:gd name="T5" fmla="*/ 127219 h 29"/>
              <a:gd name="T6" fmla="*/ 541337 w 60"/>
              <a:gd name="T7" fmla="*/ 127219 h 29"/>
              <a:gd name="T8" fmla="*/ 415025 w 60"/>
              <a:gd name="T9" fmla="*/ 263525 h 29"/>
              <a:gd name="T10" fmla="*/ 126312 w 60"/>
              <a:gd name="T11" fmla="*/ 263525 h 29"/>
              <a:gd name="T12" fmla="*/ 0 w 60"/>
              <a:gd name="T13" fmla="*/ 127219 h 29"/>
              <a:gd name="T14" fmla="*/ 0 w 60"/>
              <a:gd name="T15" fmla="*/ 127219 h 29"/>
              <a:gd name="T16" fmla="*/ 126312 w 60"/>
              <a:gd name="T17" fmla="*/ 0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"/>
              <a:gd name="T28" fmla="*/ 0 h 29"/>
              <a:gd name="T29" fmla="*/ 60 w 60"/>
              <a:gd name="T30" fmla="*/ 29 h 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" h="29">
                <a:moveTo>
                  <a:pt x="14" y="0"/>
                </a:moveTo>
                <a:lnTo>
                  <a:pt x="46" y="0"/>
                </a:lnTo>
                <a:cubicBezTo>
                  <a:pt x="54" y="0"/>
                  <a:pt x="60" y="7"/>
                  <a:pt x="60" y="14"/>
                </a:cubicBezTo>
                <a:cubicBezTo>
                  <a:pt x="60" y="22"/>
                  <a:pt x="54" y="29"/>
                  <a:pt x="46" y="29"/>
                </a:cubicBezTo>
                <a:lnTo>
                  <a:pt x="14" y="29"/>
                </a:lnTo>
                <a:cubicBezTo>
                  <a:pt x="6" y="29"/>
                  <a:pt x="0" y="22"/>
                  <a:pt x="0" y="14"/>
                </a:cubicBezTo>
                <a:cubicBezTo>
                  <a:pt x="0" y="7"/>
                  <a:pt x="6" y="0"/>
                  <a:pt x="14" y="0"/>
                </a:cubicBezTo>
                <a:close/>
              </a:path>
            </a:pathLst>
          </a:custGeom>
          <a:noFill/>
          <a:ln w="19050" cap="rnd">
            <a:solidFill>
              <a:srgbClr val="24211D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10251" name="Freeform 301"/>
          <p:cNvSpPr>
            <a:spLocks/>
          </p:cNvSpPr>
          <p:nvPr/>
        </p:nvSpPr>
        <p:spPr bwMode="auto">
          <a:xfrm>
            <a:off x="5222875" y="3306764"/>
            <a:ext cx="539750" cy="263525"/>
          </a:xfrm>
          <a:custGeom>
            <a:avLst/>
            <a:gdLst>
              <a:gd name="T0" fmla="*/ 125942 w 60"/>
              <a:gd name="T1" fmla="*/ 0 h 29"/>
              <a:gd name="T2" fmla="*/ 413808 w 60"/>
              <a:gd name="T3" fmla="*/ 0 h 29"/>
              <a:gd name="T4" fmla="*/ 539750 w 60"/>
              <a:gd name="T5" fmla="*/ 127219 h 29"/>
              <a:gd name="T6" fmla="*/ 539750 w 60"/>
              <a:gd name="T7" fmla="*/ 127219 h 29"/>
              <a:gd name="T8" fmla="*/ 413808 w 60"/>
              <a:gd name="T9" fmla="*/ 263525 h 29"/>
              <a:gd name="T10" fmla="*/ 125942 w 60"/>
              <a:gd name="T11" fmla="*/ 263525 h 29"/>
              <a:gd name="T12" fmla="*/ 0 w 60"/>
              <a:gd name="T13" fmla="*/ 127219 h 29"/>
              <a:gd name="T14" fmla="*/ 0 w 60"/>
              <a:gd name="T15" fmla="*/ 127219 h 29"/>
              <a:gd name="T16" fmla="*/ 125942 w 60"/>
              <a:gd name="T17" fmla="*/ 0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"/>
              <a:gd name="T28" fmla="*/ 0 h 29"/>
              <a:gd name="T29" fmla="*/ 60 w 60"/>
              <a:gd name="T30" fmla="*/ 29 h 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" h="29">
                <a:moveTo>
                  <a:pt x="14" y="0"/>
                </a:moveTo>
                <a:lnTo>
                  <a:pt x="46" y="0"/>
                </a:lnTo>
                <a:cubicBezTo>
                  <a:pt x="54" y="0"/>
                  <a:pt x="60" y="7"/>
                  <a:pt x="60" y="14"/>
                </a:cubicBezTo>
                <a:cubicBezTo>
                  <a:pt x="60" y="22"/>
                  <a:pt x="54" y="29"/>
                  <a:pt x="46" y="29"/>
                </a:cubicBezTo>
                <a:lnTo>
                  <a:pt x="14" y="29"/>
                </a:lnTo>
                <a:cubicBezTo>
                  <a:pt x="6" y="29"/>
                  <a:pt x="0" y="22"/>
                  <a:pt x="0" y="14"/>
                </a:cubicBezTo>
                <a:cubicBezTo>
                  <a:pt x="0" y="7"/>
                  <a:pt x="6" y="0"/>
                  <a:pt x="14" y="0"/>
                </a:cubicBezTo>
                <a:close/>
              </a:path>
            </a:pathLst>
          </a:custGeom>
          <a:noFill/>
          <a:ln w="19050" cap="rnd">
            <a:solidFill>
              <a:srgbClr val="24211D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10252" name="Freeform 301"/>
          <p:cNvSpPr>
            <a:spLocks/>
          </p:cNvSpPr>
          <p:nvPr/>
        </p:nvSpPr>
        <p:spPr bwMode="auto">
          <a:xfrm>
            <a:off x="6646863" y="6142039"/>
            <a:ext cx="539750" cy="261937"/>
          </a:xfrm>
          <a:custGeom>
            <a:avLst/>
            <a:gdLst>
              <a:gd name="T0" fmla="*/ 125942 w 60"/>
              <a:gd name="T1" fmla="*/ 0 h 29"/>
              <a:gd name="T2" fmla="*/ 413808 w 60"/>
              <a:gd name="T3" fmla="*/ 0 h 29"/>
              <a:gd name="T4" fmla="*/ 539750 w 60"/>
              <a:gd name="T5" fmla="*/ 126452 h 29"/>
              <a:gd name="T6" fmla="*/ 539750 w 60"/>
              <a:gd name="T7" fmla="*/ 126452 h 29"/>
              <a:gd name="T8" fmla="*/ 413808 w 60"/>
              <a:gd name="T9" fmla="*/ 261937 h 29"/>
              <a:gd name="T10" fmla="*/ 125942 w 60"/>
              <a:gd name="T11" fmla="*/ 261937 h 29"/>
              <a:gd name="T12" fmla="*/ 0 w 60"/>
              <a:gd name="T13" fmla="*/ 126452 h 29"/>
              <a:gd name="T14" fmla="*/ 0 w 60"/>
              <a:gd name="T15" fmla="*/ 126452 h 29"/>
              <a:gd name="T16" fmla="*/ 125942 w 60"/>
              <a:gd name="T17" fmla="*/ 0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"/>
              <a:gd name="T28" fmla="*/ 0 h 29"/>
              <a:gd name="T29" fmla="*/ 60 w 60"/>
              <a:gd name="T30" fmla="*/ 29 h 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" h="29">
                <a:moveTo>
                  <a:pt x="14" y="0"/>
                </a:moveTo>
                <a:lnTo>
                  <a:pt x="46" y="0"/>
                </a:lnTo>
                <a:cubicBezTo>
                  <a:pt x="54" y="0"/>
                  <a:pt x="60" y="7"/>
                  <a:pt x="60" y="14"/>
                </a:cubicBezTo>
                <a:cubicBezTo>
                  <a:pt x="60" y="22"/>
                  <a:pt x="54" y="29"/>
                  <a:pt x="46" y="29"/>
                </a:cubicBezTo>
                <a:lnTo>
                  <a:pt x="14" y="29"/>
                </a:lnTo>
                <a:cubicBezTo>
                  <a:pt x="6" y="29"/>
                  <a:pt x="0" y="22"/>
                  <a:pt x="0" y="14"/>
                </a:cubicBezTo>
                <a:cubicBezTo>
                  <a:pt x="0" y="7"/>
                  <a:pt x="6" y="0"/>
                  <a:pt x="14" y="0"/>
                </a:cubicBezTo>
                <a:close/>
              </a:path>
            </a:pathLst>
          </a:custGeom>
          <a:noFill/>
          <a:ln w="19050" cap="rnd">
            <a:solidFill>
              <a:srgbClr val="24211D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10253" name="Freeform 301"/>
          <p:cNvSpPr>
            <a:spLocks/>
          </p:cNvSpPr>
          <p:nvPr/>
        </p:nvSpPr>
        <p:spPr bwMode="auto">
          <a:xfrm>
            <a:off x="7466013" y="6138864"/>
            <a:ext cx="539750" cy="263525"/>
          </a:xfrm>
          <a:custGeom>
            <a:avLst/>
            <a:gdLst>
              <a:gd name="T0" fmla="*/ 125942 w 60"/>
              <a:gd name="T1" fmla="*/ 0 h 29"/>
              <a:gd name="T2" fmla="*/ 413808 w 60"/>
              <a:gd name="T3" fmla="*/ 0 h 29"/>
              <a:gd name="T4" fmla="*/ 539750 w 60"/>
              <a:gd name="T5" fmla="*/ 127219 h 29"/>
              <a:gd name="T6" fmla="*/ 539750 w 60"/>
              <a:gd name="T7" fmla="*/ 127219 h 29"/>
              <a:gd name="T8" fmla="*/ 413808 w 60"/>
              <a:gd name="T9" fmla="*/ 263525 h 29"/>
              <a:gd name="T10" fmla="*/ 125942 w 60"/>
              <a:gd name="T11" fmla="*/ 263525 h 29"/>
              <a:gd name="T12" fmla="*/ 0 w 60"/>
              <a:gd name="T13" fmla="*/ 127219 h 29"/>
              <a:gd name="T14" fmla="*/ 0 w 60"/>
              <a:gd name="T15" fmla="*/ 127219 h 29"/>
              <a:gd name="T16" fmla="*/ 125942 w 60"/>
              <a:gd name="T17" fmla="*/ 0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"/>
              <a:gd name="T28" fmla="*/ 0 h 29"/>
              <a:gd name="T29" fmla="*/ 60 w 60"/>
              <a:gd name="T30" fmla="*/ 29 h 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" h="29">
                <a:moveTo>
                  <a:pt x="14" y="0"/>
                </a:moveTo>
                <a:lnTo>
                  <a:pt x="46" y="0"/>
                </a:lnTo>
                <a:cubicBezTo>
                  <a:pt x="54" y="0"/>
                  <a:pt x="60" y="7"/>
                  <a:pt x="60" y="14"/>
                </a:cubicBezTo>
                <a:cubicBezTo>
                  <a:pt x="60" y="22"/>
                  <a:pt x="54" y="29"/>
                  <a:pt x="46" y="29"/>
                </a:cubicBezTo>
                <a:lnTo>
                  <a:pt x="14" y="29"/>
                </a:lnTo>
                <a:cubicBezTo>
                  <a:pt x="6" y="29"/>
                  <a:pt x="0" y="22"/>
                  <a:pt x="0" y="14"/>
                </a:cubicBezTo>
                <a:cubicBezTo>
                  <a:pt x="0" y="7"/>
                  <a:pt x="6" y="0"/>
                  <a:pt x="14" y="0"/>
                </a:cubicBezTo>
                <a:close/>
              </a:path>
            </a:pathLst>
          </a:custGeom>
          <a:noFill/>
          <a:ln w="19050" cap="rnd">
            <a:solidFill>
              <a:srgbClr val="24211D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10254" name="Freeform 301"/>
          <p:cNvSpPr>
            <a:spLocks/>
          </p:cNvSpPr>
          <p:nvPr/>
        </p:nvSpPr>
        <p:spPr bwMode="auto">
          <a:xfrm>
            <a:off x="7434263" y="3371851"/>
            <a:ext cx="539750" cy="263525"/>
          </a:xfrm>
          <a:custGeom>
            <a:avLst/>
            <a:gdLst>
              <a:gd name="T0" fmla="*/ 125942 w 60"/>
              <a:gd name="T1" fmla="*/ 0 h 29"/>
              <a:gd name="T2" fmla="*/ 413808 w 60"/>
              <a:gd name="T3" fmla="*/ 0 h 29"/>
              <a:gd name="T4" fmla="*/ 539750 w 60"/>
              <a:gd name="T5" fmla="*/ 127219 h 29"/>
              <a:gd name="T6" fmla="*/ 539750 w 60"/>
              <a:gd name="T7" fmla="*/ 127219 h 29"/>
              <a:gd name="T8" fmla="*/ 413808 w 60"/>
              <a:gd name="T9" fmla="*/ 263525 h 29"/>
              <a:gd name="T10" fmla="*/ 125942 w 60"/>
              <a:gd name="T11" fmla="*/ 263525 h 29"/>
              <a:gd name="T12" fmla="*/ 0 w 60"/>
              <a:gd name="T13" fmla="*/ 127219 h 29"/>
              <a:gd name="T14" fmla="*/ 0 w 60"/>
              <a:gd name="T15" fmla="*/ 127219 h 29"/>
              <a:gd name="T16" fmla="*/ 125942 w 60"/>
              <a:gd name="T17" fmla="*/ 0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"/>
              <a:gd name="T28" fmla="*/ 0 h 29"/>
              <a:gd name="T29" fmla="*/ 60 w 60"/>
              <a:gd name="T30" fmla="*/ 29 h 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" h="29">
                <a:moveTo>
                  <a:pt x="14" y="0"/>
                </a:moveTo>
                <a:lnTo>
                  <a:pt x="46" y="0"/>
                </a:lnTo>
                <a:cubicBezTo>
                  <a:pt x="54" y="0"/>
                  <a:pt x="60" y="7"/>
                  <a:pt x="60" y="14"/>
                </a:cubicBezTo>
                <a:cubicBezTo>
                  <a:pt x="60" y="22"/>
                  <a:pt x="54" y="29"/>
                  <a:pt x="46" y="29"/>
                </a:cubicBezTo>
                <a:lnTo>
                  <a:pt x="14" y="29"/>
                </a:lnTo>
                <a:cubicBezTo>
                  <a:pt x="6" y="29"/>
                  <a:pt x="0" y="22"/>
                  <a:pt x="0" y="14"/>
                </a:cubicBezTo>
                <a:cubicBezTo>
                  <a:pt x="0" y="7"/>
                  <a:pt x="6" y="0"/>
                  <a:pt x="14" y="0"/>
                </a:cubicBezTo>
                <a:close/>
              </a:path>
            </a:pathLst>
          </a:custGeom>
          <a:noFill/>
          <a:ln w="19050" cap="rnd">
            <a:solidFill>
              <a:srgbClr val="24211D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10255" name="Freeform 134"/>
          <p:cNvSpPr>
            <a:spLocks/>
          </p:cNvSpPr>
          <p:nvPr/>
        </p:nvSpPr>
        <p:spPr bwMode="auto">
          <a:xfrm>
            <a:off x="6396038" y="3382964"/>
            <a:ext cx="792162" cy="257175"/>
          </a:xfrm>
          <a:custGeom>
            <a:avLst/>
            <a:gdLst>
              <a:gd name="T0" fmla="*/ 320637 w 84"/>
              <a:gd name="T1" fmla="*/ 0 h 27"/>
              <a:gd name="T2" fmla="*/ 622413 w 84"/>
              <a:gd name="T3" fmla="*/ 0 h 27"/>
              <a:gd name="T4" fmla="*/ 594121 w 84"/>
              <a:gd name="T5" fmla="*/ 257175 h 27"/>
              <a:gd name="T6" fmla="*/ 150888 w 84"/>
              <a:gd name="T7" fmla="*/ 257175 h 27"/>
              <a:gd name="T8" fmla="*/ 103735 w 84"/>
              <a:gd name="T9" fmla="*/ 38100 h 27"/>
              <a:gd name="T10" fmla="*/ 320637 w 84"/>
              <a:gd name="T11" fmla="*/ 0 h 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4"/>
              <a:gd name="T19" fmla="*/ 0 h 27"/>
              <a:gd name="T20" fmla="*/ 84 w 84"/>
              <a:gd name="T21" fmla="*/ 27 h 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4" h="27">
                <a:moveTo>
                  <a:pt x="34" y="0"/>
                </a:moveTo>
                <a:lnTo>
                  <a:pt x="66" y="0"/>
                </a:lnTo>
                <a:cubicBezTo>
                  <a:pt x="84" y="1"/>
                  <a:pt x="83" y="27"/>
                  <a:pt x="63" y="27"/>
                </a:cubicBezTo>
                <a:lnTo>
                  <a:pt x="16" y="27"/>
                </a:lnTo>
                <a:cubicBezTo>
                  <a:pt x="2" y="27"/>
                  <a:pt x="0" y="6"/>
                  <a:pt x="11" y="4"/>
                </a:cubicBezTo>
                <a:cubicBezTo>
                  <a:pt x="18" y="2"/>
                  <a:pt x="22" y="1"/>
                  <a:pt x="34" y="0"/>
                </a:cubicBezTo>
                <a:close/>
              </a:path>
            </a:pathLst>
          </a:custGeom>
          <a:noFill/>
          <a:ln w="19050" cap="rnd">
            <a:solidFill>
              <a:srgbClr val="24211D"/>
            </a:solidFill>
            <a:prstDash val="sysDash"/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10256" name="Freeform 301"/>
          <p:cNvSpPr>
            <a:spLocks/>
          </p:cNvSpPr>
          <p:nvPr/>
        </p:nvSpPr>
        <p:spPr bwMode="auto">
          <a:xfrm>
            <a:off x="2092325" y="6105526"/>
            <a:ext cx="541338" cy="263525"/>
          </a:xfrm>
          <a:custGeom>
            <a:avLst/>
            <a:gdLst>
              <a:gd name="T0" fmla="*/ 126312 w 60"/>
              <a:gd name="T1" fmla="*/ 0 h 29"/>
              <a:gd name="T2" fmla="*/ 415026 w 60"/>
              <a:gd name="T3" fmla="*/ 0 h 29"/>
              <a:gd name="T4" fmla="*/ 541338 w 60"/>
              <a:gd name="T5" fmla="*/ 127219 h 29"/>
              <a:gd name="T6" fmla="*/ 541338 w 60"/>
              <a:gd name="T7" fmla="*/ 127219 h 29"/>
              <a:gd name="T8" fmla="*/ 415026 w 60"/>
              <a:gd name="T9" fmla="*/ 263525 h 29"/>
              <a:gd name="T10" fmla="*/ 126312 w 60"/>
              <a:gd name="T11" fmla="*/ 263525 h 29"/>
              <a:gd name="T12" fmla="*/ 0 w 60"/>
              <a:gd name="T13" fmla="*/ 127219 h 29"/>
              <a:gd name="T14" fmla="*/ 0 w 60"/>
              <a:gd name="T15" fmla="*/ 127219 h 29"/>
              <a:gd name="T16" fmla="*/ 126312 w 60"/>
              <a:gd name="T17" fmla="*/ 0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"/>
              <a:gd name="T28" fmla="*/ 0 h 29"/>
              <a:gd name="T29" fmla="*/ 60 w 60"/>
              <a:gd name="T30" fmla="*/ 29 h 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" h="29">
                <a:moveTo>
                  <a:pt x="14" y="0"/>
                </a:moveTo>
                <a:lnTo>
                  <a:pt x="46" y="0"/>
                </a:lnTo>
                <a:cubicBezTo>
                  <a:pt x="54" y="0"/>
                  <a:pt x="60" y="7"/>
                  <a:pt x="60" y="14"/>
                </a:cubicBezTo>
                <a:cubicBezTo>
                  <a:pt x="60" y="22"/>
                  <a:pt x="54" y="29"/>
                  <a:pt x="46" y="29"/>
                </a:cubicBezTo>
                <a:lnTo>
                  <a:pt x="14" y="29"/>
                </a:lnTo>
                <a:cubicBezTo>
                  <a:pt x="6" y="29"/>
                  <a:pt x="0" y="22"/>
                  <a:pt x="0" y="14"/>
                </a:cubicBezTo>
                <a:cubicBezTo>
                  <a:pt x="0" y="7"/>
                  <a:pt x="6" y="0"/>
                  <a:pt x="14" y="0"/>
                </a:cubicBezTo>
                <a:close/>
              </a:path>
            </a:pathLst>
          </a:custGeom>
          <a:noFill/>
          <a:ln w="19050" cap="rnd">
            <a:solidFill>
              <a:srgbClr val="24211D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10257" name="Freeform 301"/>
          <p:cNvSpPr>
            <a:spLocks/>
          </p:cNvSpPr>
          <p:nvPr/>
        </p:nvSpPr>
        <p:spPr bwMode="auto">
          <a:xfrm>
            <a:off x="2971801" y="6091239"/>
            <a:ext cx="561975" cy="280987"/>
          </a:xfrm>
          <a:custGeom>
            <a:avLst/>
            <a:gdLst>
              <a:gd name="T0" fmla="*/ 131128 w 60"/>
              <a:gd name="T1" fmla="*/ 0 h 29"/>
              <a:gd name="T2" fmla="*/ 430848 w 60"/>
              <a:gd name="T3" fmla="*/ 0 h 29"/>
              <a:gd name="T4" fmla="*/ 561975 w 60"/>
              <a:gd name="T5" fmla="*/ 135649 h 29"/>
              <a:gd name="T6" fmla="*/ 561975 w 60"/>
              <a:gd name="T7" fmla="*/ 135649 h 29"/>
              <a:gd name="T8" fmla="*/ 430848 w 60"/>
              <a:gd name="T9" fmla="*/ 280987 h 29"/>
              <a:gd name="T10" fmla="*/ 131128 w 60"/>
              <a:gd name="T11" fmla="*/ 280987 h 29"/>
              <a:gd name="T12" fmla="*/ 0 w 60"/>
              <a:gd name="T13" fmla="*/ 135649 h 29"/>
              <a:gd name="T14" fmla="*/ 0 w 60"/>
              <a:gd name="T15" fmla="*/ 135649 h 29"/>
              <a:gd name="T16" fmla="*/ 131128 w 60"/>
              <a:gd name="T17" fmla="*/ 0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"/>
              <a:gd name="T28" fmla="*/ 0 h 29"/>
              <a:gd name="T29" fmla="*/ 60 w 60"/>
              <a:gd name="T30" fmla="*/ 29 h 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" h="29">
                <a:moveTo>
                  <a:pt x="14" y="0"/>
                </a:moveTo>
                <a:lnTo>
                  <a:pt x="46" y="0"/>
                </a:lnTo>
                <a:cubicBezTo>
                  <a:pt x="54" y="0"/>
                  <a:pt x="60" y="7"/>
                  <a:pt x="60" y="14"/>
                </a:cubicBezTo>
                <a:cubicBezTo>
                  <a:pt x="60" y="22"/>
                  <a:pt x="54" y="29"/>
                  <a:pt x="46" y="29"/>
                </a:cubicBezTo>
                <a:lnTo>
                  <a:pt x="14" y="29"/>
                </a:lnTo>
                <a:cubicBezTo>
                  <a:pt x="6" y="29"/>
                  <a:pt x="0" y="22"/>
                  <a:pt x="0" y="14"/>
                </a:cubicBezTo>
                <a:cubicBezTo>
                  <a:pt x="0" y="7"/>
                  <a:pt x="6" y="0"/>
                  <a:pt x="14" y="0"/>
                </a:cubicBezTo>
                <a:close/>
              </a:path>
            </a:pathLst>
          </a:custGeom>
          <a:noFill/>
          <a:ln w="19050" cap="rnd">
            <a:solidFill>
              <a:srgbClr val="24211D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10258" name="Titel 117"/>
          <p:cNvSpPr>
            <a:spLocks noGrp="1"/>
          </p:cNvSpPr>
          <p:nvPr>
            <p:ph type="title"/>
          </p:nvPr>
        </p:nvSpPr>
        <p:spPr>
          <a:xfrm>
            <a:off x="1757363" y="1676400"/>
            <a:ext cx="7504112" cy="381000"/>
          </a:xfrm>
        </p:spPr>
        <p:txBody>
          <a:bodyPr/>
          <a:lstStyle/>
          <a:p>
            <a:pPr eaLnBrk="1" hangingPunct="1"/>
            <a:r>
              <a:rPr lang="de-DE" dirty="0">
                <a:latin typeface="Arial" charset="0"/>
                <a:cs typeface="Arial" charset="0"/>
              </a:rPr>
              <a:t>Forwarder</a:t>
            </a:r>
          </a:p>
        </p:txBody>
      </p:sp>
      <p:grpSp>
        <p:nvGrpSpPr>
          <p:cNvPr id="10259" name="Group 7"/>
          <p:cNvGrpSpPr>
            <a:grpSpLocks noChangeAspect="1"/>
          </p:cNvGrpSpPr>
          <p:nvPr/>
        </p:nvGrpSpPr>
        <p:grpSpPr bwMode="auto">
          <a:xfrm>
            <a:off x="1809751" y="4071939"/>
            <a:ext cx="1914525" cy="904875"/>
            <a:chOff x="636" y="2217"/>
            <a:chExt cx="1206" cy="570"/>
          </a:xfrm>
        </p:grpSpPr>
        <p:sp>
          <p:nvSpPr>
            <p:cNvPr id="10308" name="Oval 8"/>
            <p:cNvSpPr>
              <a:spLocks noChangeArrowheads="1"/>
            </p:cNvSpPr>
            <p:nvPr/>
          </p:nvSpPr>
          <p:spPr bwMode="auto">
            <a:xfrm>
              <a:off x="1278" y="2625"/>
              <a:ext cx="96" cy="96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09" name="Line 9"/>
            <p:cNvSpPr>
              <a:spLocks noChangeShapeType="1"/>
            </p:cNvSpPr>
            <p:nvPr/>
          </p:nvSpPr>
          <p:spPr bwMode="auto">
            <a:xfrm flipH="1">
              <a:off x="636" y="2625"/>
              <a:ext cx="708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10" name="Freeform 10"/>
            <p:cNvSpPr>
              <a:spLocks/>
            </p:cNvSpPr>
            <p:nvPr/>
          </p:nvSpPr>
          <p:spPr bwMode="auto">
            <a:xfrm>
              <a:off x="828" y="2373"/>
              <a:ext cx="24" cy="24"/>
            </a:xfrm>
            <a:custGeom>
              <a:avLst/>
              <a:gdLst>
                <a:gd name="T0" fmla="*/ 18 w 4"/>
                <a:gd name="T1" fmla="*/ 6 h 4"/>
                <a:gd name="T2" fmla="*/ 18 w 4"/>
                <a:gd name="T3" fmla="*/ 6 h 4"/>
                <a:gd name="T4" fmla="*/ 18 w 4"/>
                <a:gd name="T5" fmla="*/ 18 h 4"/>
                <a:gd name="T6" fmla="*/ 18 w 4"/>
                <a:gd name="T7" fmla="*/ 18 h 4"/>
                <a:gd name="T8" fmla="*/ 0 w 4"/>
                <a:gd name="T9" fmla="*/ 18 h 4"/>
                <a:gd name="T10" fmla="*/ 0 w 4"/>
                <a:gd name="T11" fmla="*/ 18 h 4"/>
                <a:gd name="T12" fmla="*/ 0 w 4"/>
                <a:gd name="T13" fmla="*/ 6 h 4"/>
                <a:gd name="T14" fmla="*/ 6 w 4"/>
                <a:gd name="T15" fmla="*/ 0 h 4"/>
                <a:gd name="T16" fmla="*/ 18 w 4"/>
                <a:gd name="T17" fmla="*/ 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3" y="1"/>
                  </a:moveTo>
                  <a:lnTo>
                    <a:pt x="3" y="1"/>
                  </a:lnTo>
                  <a:cubicBezTo>
                    <a:pt x="4" y="1"/>
                    <a:pt x="4" y="2"/>
                    <a:pt x="3" y="3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11" name="Line 11"/>
            <p:cNvSpPr>
              <a:spLocks noChangeShapeType="1"/>
            </p:cNvSpPr>
            <p:nvPr/>
          </p:nvSpPr>
          <p:spPr bwMode="auto">
            <a:xfrm>
              <a:off x="978" y="247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12" name="Line 12"/>
            <p:cNvSpPr>
              <a:spLocks noChangeShapeType="1"/>
            </p:cNvSpPr>
            <p:nvPr/>
          </p:nvSpPr>
          <p:spPr bwMode="auto">
            <a:xfrm>
              <a:off x="1104" y="247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13" name="Rectangle 13"/>
            <p:cNvSpPr>
              <a:spLocks noChangeArrowheads="1"/>
            </p:cNvSpPr>
            <p:nvPr/>
          </p:nvSpPr>
          <p:spPr bwMode="auto">
            <a:xfrm>
              <a:off x="840" y="2685"/>
              <a:ext cx="564" cy="4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14" name="Oval 14"/>
            <p:cNvSpPr>
              <a:spLocks noChangeArrowheads="1"/>
            </p:cNvSpPr>
            <p:nvPr/>
          </p:nvSpPr>
          <p:spPr bwMode="auto">
            <a:xfrm>
              <a:off x="900" y="264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15" name="Oval 15"/>
            <p:cNvSpPr>
              <a:spLocks noChangeArrowheads="1"/>
            </p:cNvSpPr>
            <p:nvPr/>
          </p:nvSpPr>
          <p:spPr bwMode="auto">
            <a:xfrm>
              <a:off x="1068" y="264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16" name="Line 16"/>
            <p:cNvSpPr>
              <a:spLocks noChangeShapeType="1"/>
            </p:cNvSpPr>
            <p:nvPr/>
          </p:nvSpPr>
          <p:spPr bwMode="auto">
            <a:xfrm>
              <a:off x="858" y="247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17" name="Line 17"/>
            <p:cNvSpPr>
              <a:spLocks noChangeShapeType="1"/>
            </p:cNvSpPr>
            <p:nvPr/>
          </p:nvSpPr>
          <p:spPr bwMode="auto">
            <a:xfrm>
              <a:off x="1254" y="247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18" name="Freeform 18"/>
            <p:cNvSpPr>
              <a:spLocks/>
            </p:cNvSpPr>
            <p:nvPr/>
          </p:nvSpPr>
          <p:spPr bwMode="auto">
            <a:xfrm>
              <a:off x="840" y="2217"/>
              <a:ext cx="558" cy="408"/>
            </a:xfrm>
            <a:custGeom>
              <a:avLst/>
              <a:gdLst>
                <a:gd name="T0" fmla="*/ 558 w 93"/>
                <a:gd name="T1" fmla="*/ 408 h 68"/>
                <a:gd name="T2" fmla="*/ 558 w 93"/>
                <a:gd name="T3" fmla="*/ 138 h 68"/>
                <a:gd name="T4" fmla="*/ 216 w 93"/>
                <a:gd name="T5" fmla="*/ 0 h 68"/>
                <a:gd name="T6" fmla="*/ 0 w 93"/>
                <a:gd name="T7" fmla="*/ 150 h 68"/>
                <a:gd name="T8" fmla="*/ 18 w 93"/>
                <a:gd name="T9" fmla="*/ 168 h 68"/>
                <a:gd name="T10" fmla="*/ 222 w 93"/>
                <a:gd name="T11" fmla="*/ 36 h 68"/>
                <a:gd name="T12" fmla="*/ 522 w 93"/>
                <a:gd name="T13" fmla="*/ 168 h 68"/>
                <a:gd name="T14" fmla="*/ 522 w 93"/>
                <a:gd name="T15" fmla="*/ 408 h 68"/>
                <a:gd name="T16" fmla="*/ 558 w 93"/>
                <a:gd name="T17" fmla="*/ 408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3"/>
                <a:gd name="T28" fmla="*/ 0 h 68"/>
                <a:gd name="T29" fmla="*/ 93 w 93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3" h="68">
                  <a:moveTo>
                    <a:pt x="93" y="68"/>
                  </a:moveTo>
                  <a:lnTo>
                    <a:pt x="93" y="23"/>
                  </a:lnTo>
                  <a:lnTo>
                    <a:pt x="36" y="0"/>
                  </a:lnTo>
                  <a:lnTo>
                    <a:pt x="0" y="25"/>
                  </a:lnTo>
                  <a:lnTo>
                    <a:pt x="3" y="28"/>
                  </a:lnTo>
                  <a:lnTo>
                    <a:pt x="37" y="6"/>
                  </a:lnTo>
                  <a:lnTo>
                    <a:pt x="87" y="28"/>
                  </a:lnTo>
                  <a:lnTo>
                    <a:pt x="87" y="68"/>
                  </a:lnTo>
                  <a:lnTo>
                    <a:pt x="93" y="68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19" name="Freeform 19"/>
            <p:cNvSpPr>
              <a:spLocks/>
            </p:cNvSpPr>
            <p:nvPr/>
          </p:nvSpPr>
          <p:spPr bwMode="auto">
            <a:xfrm>
              <a:off x="1326" y="2595"/>
              <a:ext cx="84" cy="84"/>
            </a:xfrm>
            <a:custGeom>
              <a:avLst/>
              <a:gdLst>
                <a:gd name="T0" fmla="*/ 30 w 14"/>
                <a:gd name="T1" fmla="*/ 0 h 14"/>
                <a:gd name="T2" fmla="*/ 0 w 14"/>
                <a:gd name="T3" fmla="*/ 84 h 14"/>
                <a:gd name="T4" fmla="*/ 0 w 14"/>
                <a:gd name="T5" fmla="*/ 84 h 14"/>
                <a:gd name="T6" fmla="*/ 78 w 14"/>
                <a:gd name="T7" fmla="*/ 84 h 14"/>
                <a:gd name="T8" fmla="*/ 84 w 14"/>
                <a:gd name="T9" fmla="*/ 0 h 14"/>
                <a:gd name="T10" fmla="*/ 30 w 14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14"/>
                <a:gd name="T20" fmla="*/ 14 w 14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14">
                  <a:moveTo>
                    <a:pt x="5" y="0"/>
                  </a:moveTo>
                  <a:lnTo>
                    <a:pt x="0" y="14"/>
                  </a:lnTo>
                  <a:lnTo>
                    <a:pt x="13" y="14"/>
                  </a:lnTo>
                  <a:lnTo>
                    <a:pt x="1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20" name="Freeform 20"/>
            <p:cNvSpPr>
              <a:spLocks/>
            </p:cNvSpPr>
            <p:nvPr/>
          </p:nvSpPr>
          <p:spPr bwMode="auto">
            <a:xfrm>
              <a:off x="750" y="2361"/>
              <a:ext cx="162" cy="144"/>
            </a:xfrm>
            <a:custGeom>
              <a:avLst/>
              <a:gdLst>
                <a:gd name="T0" fmla="*/ 36 w 27"/>
                <a:gd name="T1" fmla="*/ 144 h 24"/>
                <a:gd name="T2" fmla="*/ 126 w 27"/>
                <a:gd name="T3" fmla="*/ 144 h 24"/>
                <a:gd name="T4" fmla="*/ 0 60000 65536"/>
                <a:gd name="T5" fmla="*/ 0 60000 65536"/>
                <a:gd name="T6" fmla="*/ 0 w 27"/>
                <a:gd name="T7" fmla="*/ 0 h 24"/>
                <a:gd name="T8" fmla="*/ 27 w 27"/>
                <a:gd name="T9" fmla="*/ 24 h 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" h="24">
                  <a:moveTo>
                    <a:pt x="6" y="24"/>
                  </a:moveTo>
                  <a:cubicBezTo>
                    <a:pt x="0" y="0"/>
                    <a:pt x="27" y="0"/>
                    <a:pt x="21" y="24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21" name="Freeform 21"/>
            <p:cNvSpPr>
              <a:spLocks/>
            </p:cNvSpPr>
            <p:nvPr/>
          </p:nvSpPr>
          <p:spPr bwMode="auto">
            <a:xfrm>
              <a:off x="1452" y="2385"/>
              <a:ext cx="390" cy="342"/>
            </a:xfrm>
            <a:custGeom>
              <a:avLst/>
              <a:gdLst>
                <a:gd name="T0" fmla="*/ 180 w 65"/>
                <a:gd name="T1" fmla="*/ 342 h 57"/>
                <a:gd name="T2" fmla="*/ 390 w 65"/>
                <a:gd name="T3" fmla="*/ 294 h 57"/>
                <a:gd name="T4" fmla="*/ 378 w 65"/>
                <a:gd name="T5" fmla="*/ 198 h 57"/>
                <a:gd name="T6" fmla="*/ 258 w 65"/>
                <a:gd name="T7" fmla="*/ 180 h 57"/>
                <a:gd name="T8" fmla="*/ 240 w 65"/>
                <a:gd name="T9" fmla="*/ 24 h 57"/>
                <a:gd name="T10" fmla="*/ 246 w 65"/>
                <a:gd name="T11" fmla="*/ 0 h 57"/>
                <a:gd name="T12" fmla="*/ 108 w 65"/>
                <a:gd name="T13" fmla="*/ 0 h 57"/>
                <a:gd name="T14" fmla="*/ 54 w 65"/>
                <a:gd name="T15" fmla="*/ 180 h 57"/>
                <a:gd name="T16" fmla="*/ 0 w 65"/>
                <a:gd name="T17" fmla="*/ 216 h 57"/>
                <a:gd name="T18" fmla="*/ 0 w 65"/>
                <a:gd name="T19" fmla="*/ 342 h 57"/>
                <a:gd name="T20" fmla="*/ 90 w 65"/>
                <a:gd name="T21" fmla="*/ 342 h 57"/>
                <a:gd name="T22" fmla="*/ 180 w 65"/>
                <a:gd name="T23" fmla="*/ 342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"/>
                <a:gd name="T37" fmla="*/ 0 h 57"/>
                <a:gd name="T38" fmla="*/ 65 w 65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" h="57">
                  <a:moveTo>
                    <a:pt x="30" y="57"/>
                  </a:moveTo>
                  <a:lnTo>
                    <a:pt x="65" y="49"/>
                  </a:lnTo>
                  <a:lnTo>
                    <a:pt x="63" y="33"/>
                  </a:lnTo>
                  <a:lnTo>
                    <a:pt x="43" y="30"/>
                  </a:lnTo>
                  <a:lnTo>
                    <a:pt x="40" y="4"/>
                  </a:lnTo>
                  <a:lnTo>
                    <a:pt x="41" y="0"/>
                  </a:lnTo>
                  <a:cubicBezTo>
                    <a:pt x="33" y="0"/>
                    <a:pt x="25" y="0"/>
                    <a:pt x="18" y="0"/>
                  </a:cubicBezTo>
                  <a:cubicBezTo>
                    <a:pt x="11" y="7"/>
                    <a:pt x="7" y="19"/>
                    <a:pt x="9" y="30"/>
                  </a:cubicBezTo>
                  <a:cubicBezTo>
                    <a:pt x="5" y="31"/>
                    <a:pt x="2" y="33"/>
                    <a:pt x="0" y="36"/>
                  </a:cubicBezTo>
                  <a:lnTo>
                    <a:pt x="0" y="57"/>
                  </a:lnTo>
                  <a:lnTo>
                    <a:pt x="15" y="57"/>
                  </a:lnTo>
                  <a:lnTo>
                    <a:pt x="30" y="57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22" name="Oval 22"/>
            <p:cNvSpPr>
              <a:spLocks noChangeArrowheads="1"/>
            </p:cNvSpPr>
            <p:nvPr/>
          </p:nvSpPr>
          <p:spPr bwMode="auto">
            <a:xfrm>
              <a:off x="1494" y="2619"/>
              <a:ext cx="168" cy="16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23" name="Freeform 23"/>
            <p:cNvSpPr>
              <a:spLocks/>
            </p:cNvSpPr>
            <p:nvPr/>
          </p:nvSpPr>
          <p:spPr bwMode="auto">
            <a:xfrm>
              <a:off x="1536" y="2415"/>
              <a:ext cx="144" cy="144"/>
            </a:xfrm>
            <a:custGeom>
              <a:avLst/>
              <a:gdLst>
                <a:gd name="T0" fmla="*/ 132 w 24"/>
                <a:gd name="T1" fmla="*/ 0 h 24"/>
                <a:gd name="T2" fmla="*/ 144 w 24"/>
                <a:gd name="T3" fmla="*/ 144 h 24"/>
                <a:gd name="T4" fmla="*/ 6 w 24"/>
                <a:gd name="T5" fmla="*/ 144 h 24"/>
                <a:gd name="T6" fmla="*/ 36 w 24"/>
                <a:gd name="T7" fmla="*/ 0 h 24"/>
                <a:gd name="T8" fmla="*/ 13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4"/>
                <a:gd name="T17" fmla="*/ 24 w 24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4">
                  <a:moveTo>
                    <a:pt x="22" y="0"/>
                  </a:moveTo>
                  <a:lnTo>
                    <a:pt x="24" y="24"/>
                  </a:lnTo>
                  <a:lnTo>
                    <a:pt x="1" y="24"/>
                  </a:lnTo>
                  <a:cubicBezTo>
                    <a:pt x="0" y="16"/>
                    <a:pt x="1" y="7"/>
                    <a:pt x="6" y="0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sp>
        <p:nvSpPr>
          <p:cNvPr id="10260" name="Freeform 301"/>
          <p:cNvSpPr>
            <a:spLocks/>
          </p:cNvSpPr>
          <p:nvPr/>
        </p:nvSpPr>
        <p:spPr bwMode="auto">
          <a:xfrm>
            <a:off x="2203450" y="4735514"/>
            <a:ext cx="539750" cy="263525"/>
          </a:xfrm>
          <a:custGeom>
            <a:avLst/>
            <a:gdLst>
              <a:gd name="T0" fmla="*/ 125942 w 60"/>
              <a:gd name="T1" fmla="*/ 0 h 29"/>
              <a:gd name="T2" fmla="*/ 413808 w 60"/>
              <a:gd name="T3" fmla="*/ 0 h 29"/>
              <a:gd name="T4" fmla="*/ 539750 w 60"/>
              <a:gd name="T5" fmla="*/ 127219 h 29"/>
              <a:gd name="T6" fmla="*/ 539750 w 60"/>
              <a:gd name="T7" fmla="*/ 127219 h 29"/>
              <a:gd name="T8" fmla="*/ 413808 w 60"/>
              <a:gd name="T9" fmla="*/ 263525 h 29"/>
              <a:gd name="T10" fmla="*/ 125942 w 60"/>
              <a:gd name="T11" fmla="*/ 263525 h 29"/>
              <a:gd name="T12" fmla="*/ 0 w 60"/>
              <a:gd name="T13" fmla="*/ 127219 h 29"/>
              <a:gd name="T14" fmla="*/ 0 w 60"/>
              <a:gd name="T15" fmla="*/ 127219 h 29"/>
              <a:gd name="T16" fmla="*/ 125942 w 60"/>
              <a:gd name="T17" fmla="*/ 0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"/>
              <a:gd name="T28" fmla="*/ 0 h 29"/>
              <a:gd name="T29" fmla="*/ 60 w 60"/>
              <a:gd name="T30" fmla="*/ 29 h 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" h="29">
                <a:moveTo>
                  <a:pt x="14" y="0"/>
                </a:moveTo>
                <a:lnTo>
                  <a:pt x="46" y="0"/>
                </a:lnTo>
                <a:cubicBezTo>
                  <a:pt x="54" y="0"/>
                  <a:pt x="60" y="7"/>
                  <a:pt x="60" y="14"/>
                </a:cubicBezTo>
                <a:cubicBezTo>
                  <a:pt x="60" y="22"/>
                  <a:pt x="54" y="29"/>
                  <a:pt x="46" y="29"/>
                </a:cubicBezTo>
                <a:lnTo>
                  <a:pt x="14" y="29"/>
                </a:lnTo>
                <a:cubicBezTo>
                  <a:pt x="6" y="29"/>
                  <a:pt x="0" y="22"/>
                  <a:pt x="0" y="14"/>
                </a:cubicBezTo>
                <a:cubicBezTo>
                  <a:pt x="0" y="7"/>
                  <a:pt x="6" y="0"/>
                  <a:pt x="14" y="0"/>
                </a:cubicBezTo>
                <a:close/>
              </a:path>
            </a:pathLst>
          </a:custGeom>
          <a:noFill/>
          <a:ln w="19050" cap="rnd">
            <a:solidFill>
              <a:srgbClr val="24211D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10261" name="Oval 162"/>
          <p:cNvSpPr>
            <a:spLocks noChangeArrowheads="1"/>
          </p:cNvSpPr>
          <p:nvPr/>
        </p:nvSpPr>
        <p:spPr bwMode="auto">
          <a:xfrm>
            <a:off x="3155950" y="4691064"/>
            <a:ext cx="306388" cy="306387"/>
          </a:xfrm>
          <a:prstGeom prst="ellipse">
            <a:avLst/>
          </a:prstGeom>
          <a:noFill/>
          <a:ln w="19050" cap="rnd" cmpd="dbl">
            <a:solidFill>
              <a:srgbClr val="24211D"/>
            </a:solidFill>
            <a:prstDash val="sysDash"/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grpSp>
        <p:nvGrpSpPr>
          <p:cNvPr id="10262" name="Group 8"/>
          <p:cNvGrpSpPr>
            <a:grpSpLocks noChangeAspect="1"/>
          </p:cNvGrpSpPr>
          <p:nvPr/>
        </p:nvGrpSpPr>
        <p:grpSpPr bwMode="auto">
          <a:xfrm>
            <a:off x="3952875" y="4071939"/>
            <a:ext cx="1981200" cy="904875"/>
            <a:chOff x="2076" y="2217"/>
            <a:chExt cx="1248" cy="570"/>
          </a:xfrm>
        </p:grpSpPr>
        <p:sp>
          <p:nvSpPr>
            <p:cNvPr id="10291" name="Oval 9"/>
            <p:cNvSpPr>
              <a:spLocks noChangeArrowheads="1"/>
            </p:cNvSpPr>
            <p:nvPr/>
          </p:nvSpPr>
          <p:spPr bwMode="auto">
            <a:xfrm>
              <a:off x="2718" y="2625"/>
              <a:ext cx="102" cy="96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292" name="Line 10"/>
            <p:cNvSpPr>
              <a:spLocks noChangeShapeType="1"/>
            </p:cNvSpPr>
            <p:nvPr/>
          </p:nvSpPr>
          <p:spPr bwMode="auto">
            <a:xfrm flipH="1">
              <a:off x="2076" y="2625"/>
              <a:ext cx="714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293" name="Line 11"/>
            <p:cNvSpPr>
              <a:spLocks noChangeShapeType="1"/>
            </p:cNvSpPr>
            <p:nvPr/>
          </p:nvSpPr>
          <p:spPr bwMode="auto">
            <a:xfrm>
              <a:off x="2412" y="2469"/>
              <a:ext cx="1" cy="210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294" name="Line 12"/>
            <p:cNvSpPr>
              <a:spLocks noChangeShapeType="1"/>
            </p:cNvSpPr>
            <p:nvPr/>
          </p:nvSpPr>
          <p:spPr bwMode="auto">
            <a:xfrm>
              <a:off x="2532" y="247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295" name="Rectangle 13"/>
            <p:cNvSpPr>
              <a:spLocks noChangeArrowheads="1"/>
            </p:cNvSpPr>
            <p:nvPr/>
          </p:nvSpPr>
          <p:spPr bwMode="auto">
            <a:xfrm>
              <a:off x="2274" y="2685"/>
              <a:ext cx="564" cy="4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296" name="Oval 14"/>
            <p:cNvSpPr>
              <a:spLocks noChangeArrowheads="1"/>
            </p:cNvSpPr>
            <p:nvPr/>
          </p:nvSpPr>
          <p:spPr bwMode="auto">
            <a:xfrm>
              <a:off x="2334" y="2649"/>
              <a:ext cx="132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297" name="Oval 15"/>
            <p:cNvSpPr>
              <a:spLocks noChangeArrowheads="1"/>
            </p:cNvSpPr>
            <p:nvPr/>
          </p:nvSpPr>
          <p:spPr bwMode="auto">
            <a:xfrm>
              <a:off x="2502" y="264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298" name="Freeform 16"/>
            <p:cNvSpPr>
              <a:spLocks/>
            </p:cNvSpPr>
            <p:nvPr/>
          </p:nvSpPr>
          <p:spPr bwMode="auto">
            <a:xfrm>
              <a:off x="2880" y="2373"/>
              <a:ext cx="444" cy="348"/>
            </a:xfrm>
            <a:custGeom>
              <a:avLst/>
              <a:gdLst>
                <a:gd name="T0" fmla="*/ 204 w 74"/>
                <a:gd name="T1" fmla="*/ 348 h 58"/>
                <a:gd name="T2" fmla="*/ 444 w 74"/>
                <a:gd name="T3" fmla="*/ 300 h 58"/>
                <a:gd name="T4" fmla="*/ 432 w 74"/>
                <a:gd name="T5" fmla="*/ 198 h 58"/>
                <a:gd name="T6" fmla="*/ 294 w 74"/>
                <a:gd name="T7" fmla="*/ 180 h 58"/>
                <a:gd name="T8" fmla="*/ 276 w 74"/>
                <a:gd name="T9" fmla="*/ 24 h 58"/>
                <a:gd name="T10" fmla="*/ 282 w 74"/>
                <a:gd name="T11" fmla="*/ 0 h 58"/>
                <a:gd name="T12" fmla="*/ 120 w 74"/>
                <a:gd name="T13" fmla="*/ 0 h 58"/>
                <a:gd name="T14" fmla="*/ 60 w 74"/>
                <a:gd name="T15" fmla="*/ 180 h 58"/>
                <a:gd name="T16" fmla="*/ 0 w 74"/>
                <a:gd name="T17" fmla="*/ 216 h 58"/>
                <a:gd name="T18" fmla="*/ 0 w 74"/>
                <a:gd name="T19" fmla="*/ 348 h 58"/>
                <a:gd name="T20" fmla="*/ 102 w 74"/>
                <a:gd name="T21" fmla="*/ 348 h 58"/>
                <a:gd name="T22" fmla="*/ 204 w 74"/>
                <a:gd name="T23" fmla="*/ 348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"/>
                <a:gd name="T37" fmla="*/ 0 h 58"/>
                <a:gd name="T38" fmla="*/ 74 w 74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" h="58">
                  <a:moveTo>
                    <a:pt x="34" y="58"/>
                  </a:moveTo>
                  <a:lnTo>
                    <a:pt x="74" y="50"/>
                  </a:lnTo>
                  <a:lnTo>
                    <a:pt x="72" y="33"/>
                  </a:lnTo>
                  <a:lnTo>
                    <a:pt x="49" y="30"/>
                  </a:lnTo>
                  <a:lnTo>
                    <a:pt x="46" y="4"/>
                  </a:lnTo>
                  <a:lnTo>
                    <a:pt x="47" y="0"/>
                  </a:lnTo>
                  <a:cubicBezTo>
                    <a:pt x="38" y="0"/>
                    <a:pt x="29" y="0"/>
                    <a:pt x="20" y="0"/>
                  </a:cubicBezTo>
                  <a:cubicBezTo>
                    <a:pt x="12" y="7"/>
                    <a:pt x="8" y="19"/>
                    <a:pt x="10" y="30"/>
                  </a:cubicBezTo>
                  <a:cubicBezTo>
                    <a:pt x="6" y="31"/>
                    <a:pt x="3" y="33"/>
                    <a:pt x="0" y="36"/>
                  </a:cubicBezTo>
                  <a:lnTo>
                    <a:pt x="0" y="58"/>
                  </a:lnTo>
                  <a:lnTo>
                    <a:pt x="17" y="58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299" name="Line 17"/>
            <p:cNvSpPr>
              <a:spLocks noChangeShapeType="1"/>
            </p:cNvSpPr>
            <p:nvPr/>
          </p:nvSpPr>
          <p:spPr bwMode="auto">
            <a:xfrm>
              <a:off x="2286" y="247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00" name="Line 18"/>
            <p:cNvSpPr>
              <a:spLocks noChangeShapeType="1"/>
            </p:cNvSpPr>
            <p:nvPr/>
          </p:nvSpPr>
          <p:spPr bwMode="auto">
            <a:xfrm>
              <a:off x="2688" y="247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01" name="Freeform 19"/>
            <p:cNvSpPr>
              <a:spLocks/>
            </p:cNvSpPr>
            <p:nvPr/>
          </p:nvSpPr>
          <p:spPr bwMode="auto">
            <a:xfrm>
              <a:off x="2274" y="2217"/>
              <a:ext cx="558" cy="408"/>
            </a:xfrm>
            <a:custGeom>
              <a:avLst/>
              <a:gdLst>
                <a:gd name="T0" fmla="*/ 558 w 93"/>
                <a:gd name="T1" fmla="*/ 408 h 68"/>
                <a:gd name="T2" fmla="*/ 558 w 93"/>
                <a:gd name="T3" fmla="*/ 138 h 68"/>
                <a:gd name="T4" fmla="*/ 222 w 93"/>
                <a:gd name="T5" fmla="*/ 0 h 68"/>
                <a:gd name="T6" fmla="*/ 0 w 93"/>
                <a:gd name="T7" fmla="*/ 150 h 68"/>
                <a:gd name="T8" fmla="*/ 18 w 93"/>
                <a:gd name="T9" fmla="*/ 174 h 68"/>
                <a:gd name="T10" fmla="*/ 222 w 93"/>
                <a:gd name="T11" fmla="*/ 36 h 68"/>
                <a:gd name="T12" fmla="*/ 528 w 93"/>
                <a:gd name="T13" fmla="*/ 174 h 68"/>
                <a:gd name="T14" fmla="*/ 528 w 93"/>
                <a:gd name="T15" fmla="*/ 408 h 68"/>
                <a:gd name="T16" fmla="*/ 558 w 93"/>
                <a:gd name="T17" fmla="*/ 408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3"/>
                <a:gd name="T28" fmla="*/ 0 h 68"/>
                <a:gd name="T29" fmla="*/ 93 w 93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3" h="68">
                  <a:moveTo>
                    <a:pt x="93" y="68"/>
                  </a:moveTo>
                  <a:lnTo>
                    <a:pt x="93" y="23"/>
                  </a:lnTo>
                  <a:lnTo>
                    <a:pt x="37" y="0"/>
                  </a:lnTo>
                  <a:lnTo>
                    <a:pt x="0" y="25"/>
                  </a:lnTo>
                  <a:lnTo>
                    <a:pt x="3" y="29"/>
                  </a:lnTo>
                  <a:lnTo>
                    <a:pt x="37" y="6"/>
                  </a:lnTo>
                  <a:lnTo>
                    <a:pt x="88" y="29"/>
                  </a:lnTo>
                  <a:lnTo>
                    <a:pt x="88" y="68"/>
                  </a:lnTo>
                  <a:lnTo>
                    <a:pt x="93" y="68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02" name="Freeform 20"/>
            <p:cNvSpPr>
              <a:spLocks/>
            </p:cNvSpPr>
            <p:nvPr/>
          </p:nvSpPr>
          <p:spPr bwMode="auto">
            <a:xfrm>
              <a:off x="2760" y="2589"/>
              <a:ext cx="84" cy="90"/>
            </a:xfrm>
            <a:custGeom>
              <a:avLst/>
              <a:gdLst>
                <a:gd name="T0" fmla="*/ 30 w 14"/>
                <a:gd name="T1" fmla="*/ 0 h 15"/>
                <a:gd name="T2" fmla="*/ 0 w 14"/>
                <a:gd name="T3" fmla="*/ 90 h 15"/>
                <a:gd name="T4" fmla="*/ 0 w 14"/>
                <a:gd name="T5" fmla="*/ 90 h 15"/>
                <a:gd name="T6" fmla="*/ 78 w 14"/>
                <a:gd name="T7" fmla="*/ 90 h 15"/>
                <a:gd name="T8" fmla="*/ 84 w 14"/>
                <a:gd name="T9" fmla="*/ 0 h 15"/>
                <a:gd name="T10" fmla="*/ 30 w 14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15"/>
                <a:gd name="T20" fmla="*/ 14 w 14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15">
                  <a:moveTo>
                    <a:pt x="5" y="0"/>
                  </a:moveTo>
                  <a:lnTo>
                    <a:pt x="0" y="15"/>
                  </a:lnTo>
                  <a:lnTo>
                    <a:pt x="13" y="15"/>
                  </a:lnTo>
                  <a:lnTo>
                    <a:pt x="1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03" name="Oval 21"/>
            <p:cNvSpPr>
              <a:spLocks noChangeArrowheads="1"/>
            </p:cNvSpPr>
            <p:nvPr/>
          </p:nvSpPr>
          <p:spPr bwMode="auto">
            <a:xfrm>
              <a:off x="2904" y="264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04" name="Oval 22"/>
            <p:cNvSpPr>
              <a:spLocks noChangeArrowheads="1"/>
            </p:cNvSpPr>
            <p:nvPr/>
          </p:nvSpPr>
          <p:spPr bwMode="auto">
            <a:xfrm>
              <a:off x="3072" y="264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05" name="Freeform 23"/>
            <p:cNvSpPr>
              <a:spLocks/>
            </p:cNvSpPr>
            <p:nvPr/>
          </p:nvSpPr>
          <p:spPr bwMode="auto">
            <a:xfrm>
              <a:off x="2178" y="2361"/>
              <a:ext cx="162" cy="138"/>
            </a:xfrm>
            <a:custGeom>
              <a:avLst/>
              <a:gdLst>
                <a:gd name="T0" fmla="*/ 36 w 27"/>
                <a:gd name="T1" fmla="*/ 138 h 23"/>
                <a:gd name="T2" fmla="*/ 132 w 27"/>
                <a:gd name="T3" fmla="*/ 138 h 23"/>
                <a:gd name="T4" fmla="*/ 0 60000 65536"/>
                <a:gd name="T5" fmla="*/ 0 60000 65536"/>
                <a:gd name="T6" fmla="*/ 0 w 27"/>
                <a:gd name="T7" fmla="*/ 0 h 23"/>
                <a:gd name="T8" fmla="*/ 27 w 27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" h="23">
                  <a:moveTo>
                    <a:pt x="6" y="23"/>
                  </a:moveTo>
                  <a:cubicBezTo>
                    <a:pt x="0" y="0"/>
                    <a:pt x="27" y="1"/>
                    <a:pt x="22" y="23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06" name="Freeform 24"/>
            <p:cNvSpPr>
              <a:spLocks/>
            </p:cNvSpPr>
            <p:nvPr/>
          </p:nvSpPr>
          <p:spPr bwMode="auto">
            <a:xfrm>
              <a:off x="2964" y="2403"/>
              <a:ext cx="180" cy="144"/>
            </a:xfrm>
            <a:custGeom>
              <a:avLst/>
              <a:gdLst>
                <a:gd name="T0" fmla="*/ 162 w 30"/>
                <a:gd name="T1" fmla="*/ 0 h 24"/>
                <a:gd name="T2" fmla="*/ 180 w 30"/>
                <a:gd name="T3" fmla="*/ 144 h 24"/>
                <a:gd name="T4" fmla="*/ 12 w 30"/>
                <a:gd name="T5" fmla="*/ 144 h 24"/>
                <a:gd name="T6" fmla="*/ 42 w 30"/>
                <a:gd name="T7" fmla="*/ 0 h 24"/>
                <a:gd name="T8" fmla="*/ 162 w 30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4"/>
                <a:gd name="T17" fmla="*/ 30 w 3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4">
                  <a:moveTo>
                    <a:pt x="27" y="0"/>
                  </a:moveTo>
                  <a:lnTo>
                    <a:pt x="30" y="24"/>
                  </a:lnTo>
                  <a:lnTo>
                    <a:pt x="2" y="24"/>
                  </a:lnTo>
                  <a:cubicBezTo>
                    <a:pt x="0" y="16"/>
                    <a:pt x="2" y="7"/>
                    <a:pt x="7" y="0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307" name="Freeform 25"/>
            <p:cNvSpPr>
              <a:spLocks/>
            </p:cNvSpPr>
            <p:nvPr/>
          </p:nvSpPr>
          <p:spPr bwMode="auto">
            <a:xfrm>
              <a:off x="2262" y="2379"/>
              <a:ext cx="24" cy="24"/>
            </a:xfrm>
            <a:custGeom>
              <a:avLst/>
              <a:gdLst>
                <a:gd name="T0" fmla="*/ 18 w 4"/>
                <a:gd name="T1" fmla="*/ 0 h 4"/>
                <a:gd name="T2" fmla="*/ 18 w 4"/>
                <a:gd name="T3" fmla="*/ 0 h 4"/>
                <a:gd name="T4" fmla="*/ 18 w 4"/>
                <a:gd name="T5" fmla="*/ 12 h 4"/>
                <a:gd name="T6" fmla="*/ 12 w 4"/>
                <a:gd name="T7" fmla="*/ 18 h 4"/>
                <a:gd name="T8" fmla="*/ 0 w 4"/>
                <a:gd name="T9" fmla="*/ 18 h 4"/>
                <a:gd name="T10" fmla="*/ 0 w 4"/>
                <a:gd name="T11" fmla="*/ 18 h 4"/>
                <a:gd name="T12" fmla="*/ 0 w 4"/>
                <a:gd name="T13" fmla="*/ 6 h 4"/>
                <a:gd name="T14" fmla="*/ 6 w 4"/>
                <a:gd name="T15" fmla="*/ 0 h 4"/>
                <a:gd name="T16" fmla="*/ 18 w 4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3" y="2"/>
                  </a:cubicBezTo>
                  <a:lnTo>
                    <a:pt x="2" y="3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lnTo>
                    <a:pt x="1" y="0"/>
                  </a:ln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sp>
        <p:nvSpPr>
          <p:cNvPr id="10263" name="Freeform 301"/>
          <p:cNvSpPr>
            <a:spLocks/>
          </p:cNvSpPr>
          <p:nvPr/>
        </p:nvSpPr>
        <p:spPr bwMode="auto">
          <a:xfrm>
            <a:off x="4337050" y="4737100"/>
            <a:ext cx="539750" cy="261938"/>
          </a:xfrm>
          <a:custGeom>
            <a:avLst/>
            <a:gdLst>
              <a:gd name="T0" fmla="*/ 125942 w 60"/>
              <a:gd name="T1" fmla="*/ 0 h 29"/>
              <a:gd name="T2" fmla="*/ 413808 w 60"/>
              <a:gd name="T3" fmla="*/ 0 h 29"/>
              <a:gd name="T4" fmla="*/ 539750 w 60"/>
              <a:gd name="T5" fmla="*/ 126453 h 29"/>
              <a:gd name="T6" fmla="*/ 539750 w 60"/>
              <a:gd name="T7" fmla="*/ 126453 h 29"/>
              <a:gd name="T8" fmla="*/ 413808 w 60"/>
              <a:gd name="T9" fmla="*/ 261938 h 29"/>
              <a:gd name="T10" fmla="*/ 125942 w 60"/>
              <a:gd name="T11" fmla="*/ 261938 h 29"/>
              <a:gd name="T12" fmla="*/ 0 w 60"/>
              <a:gd name="T13" fmla="*/ 126453 h 29"/>
              <a:gd name="T14" fmla="*/ 0 w 60"/>
              <a:gd name="T15" fmla="*/ 126453 h 29"/>
              <a:gd name="T16" fmla="*/ 125942 w 60"/>
              <a:gd name="T17" fmla="*/ 0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"/>
              <a:gd name="T28" fmla="*/ 0 h 29"/>
              <a:gd name="T29" fmla="*/ 60 w 60"/>
              <a:gd name="T30" fmla="*/ 29 h 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" h="29">
                <a:moveTo>
                  <a:pt x="14" y="0"/>
                </a:moveTo>
                <a:lnTo>
                  <a:pt x="46" y="0"/>
                </a:lnTo>
                <a:cubicBezTo>
                  <a:pt x="54" y="0"/>
                  <a:pt x="60" y="7"/>
                  <a:pt x="60" y="14"/>
                </a:cubicBezTo>
                <a:cubicBezTo>
                  <a:pt x="60" y="22"/>
                  <a:pt x="54" y="29"/>
                  <a:pt x="46" y="29"/>
                </a:cubicBezTo>
                <a:lnTo>
                  <a:pt x="14" y="29"/>
                </a:lnTo>
                <a:cubicBezTo>
                  <a:pt x="6" y="29"/>
                  <a:pt x="0" y="22"/>
                  <a:pt x="0" y="14"/>
                </a:cubicBezTo>
                <a:cubicBezTo>
                  <a:pt x="0" y="7"/>
                  <a:pt x="6" y="0"/>
                  <a:pt x="14" y="0"/>
                </a:cubicBezTo>
                <a:close/>
              </a:path>
            </a:pathLst>
          </a:custGeom>
          <a:noFill/>
          <a:ln w="19050" cap="rnd">
            <a:solidFill>
              <a:srgbClr val="24211D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10264" name="Freeform 301"/>
          <p:cNvSpPr>
            <a:spLocks/>
          </p:cNvSpPr>
          <p:nvPr/>
        </p:nvSpPr>
        <p:spPr bwMode="auto">
          <a:xfrm>
            <a:off x="5241925" y="4733925"/>
            <a:ext cx="539750" cy="261938"/>
          </a:xfrm>
          <a:custGeom>
            <a:avLst/>
            <a:gdLst>
              <a:gd name="T0" fmla="*/ 125942 w 60"/>
              <a:gd name="T1" fmla="*/ 0 h 29"/>
              <a:gd name="T2" fmla="*/ 413808 w 60"/>
              <a:gd name="T3" fmla="*/ 0 h 29"/>
              <a:gd name="T4" fmla="*/ 539750 w 60"/>
              <a:gd name="T5" fmla="*/ 126453 h 29"/>
              <a:gd name="T6" fmla="*/ 539750 w 60"/>
              <a:gd name="T7" fmla="*/ 126453 h 29"/>
              <a:gd name="T8" fmla="*/ 413808 w 60"/>
              <a:gd name="T9" fmla="*/ 261938 h 29"/>
              <a:gd name="T10" fmla="*/ 125942 w 60"/>
              <a:gd name="T11" fmla="*/ 261938 h 29"/>
              <a:gd name="T12" fmla="*/ 0 w 60"/>
              <a:gd name="T13" fmla="*/ 126453 h 29"/>
              <a:gd name="T14" fmla="*/ 0 w 60"/>
              <a:gd name="T15" fmla="*/ 126453 h 29"/>
              <a:gd name="T16" fmla="*/ 125942 w 60"/>
              <a:gd name="T17" fmla="*/ 0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"/>
              <a:gd name="T28" fmla="*/ 0 h 29"/>
              <a:gd name="T29" fmla="*/ 60 w 60"/>
              <a:gd name="T30" fmla="*/ 29 h 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" h="29">
                <a:moveTo>
                  <a:pt x="14" y="0"/>
                </a:moveTo>
                <a:lnTo>
                  <a:pt x="46" y="0"/>
                </a:lnTo>
                <a:cubicBezTo>
                  <a:pt x="54" y="0"/>
                  <a:pt x="60" y="7"/>
                  <a:pt x="60" y="14"/>
                </a:cubicBezTo>
                <a:cubicBezTo>
                  <a:pt x="60" y="22"/>
                  <a:pt x="54" y="29"/>
                  <a:pt x="46" y="29"/>
                </a:cubicBezTo>
                <a:lnTo>
                  <a:pt x="14" y="29"/>
                </a:lnTo>
                <a:cubicBezTo>
                  <a:pt x="6" y="29"/>
                  <a:pt x="0" y="22"/>
                  <a:pt x="0" y="14"/>
                </a:cubicBezTo>
                <a:cubicBezTo>
                  <a:pt x="0" y="7"/>
                  <a:pt x="6" y="0"/>
                  <a:pt x="14" y="0"/>
                </a:cubicBezTo>
                <a:close/>
              </a:path>
            </a:pathLst>
          </a:custGeom>
          <a:noFill/>
          <a:ln w="19050" cap="rnd">
            <a:solidFill>
              <a:srgbClr val="24211D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grpSp>
        <p:nvGrpSpPr>
          <p:cNvPr id="10265" name="Group 8"/>
          <p:cNvGrpSpPr>
            <a:grpSpLocks noChangeAspect="1"/>
          </p:cNvGrpSpPr>
          <p:nvPr/>
        </p:nvGrpSpPr>
        <p:grpSpPr bwMode="auto">
          <a:xfrm>
            <a:off x="6096001" y="4071939"/>
            <a:ext cx="2752725" cy="904875"/>
            <a:chOff x="2982" y="2577"/>
            <a:chExt cx="1734" cy="570"/>
          </a:xfrm>
        </p:grpSpPr>
        <p:sp>
          <p:nvSpPr>
            <p:cNvPr id="10267" name="Rectangle 9"/>
            <p:cNvSpPr>
              <a:spLocks noChangeArrowheads="1"/>
            </p:cNvSpPr>
            <p:nvPr/>
          </p:nvSpPr>
          <p:spPr bwMode="auto">
            <a:xfrm>
              <a:off x="3714" y="3039"/>
              <a:ext cx="516" cy="4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268" name="Freeform 10"/>
            <p:cNvSpPr>
              <a:spLocks/>
            </p:cNvSpPr>
            <p:nvPr/>
          </p:nvSpPr>
          <p:spPr bwMode="auto">
            <a:xfrm>
              <a:off x="4272" y="2733"/>
              <a:ext cx="444" cy="348"/>
            </a:xfrm>
            <a:custGeom>
              <a:avLst/>
              <a:gdLst>
                <a:gd name="T0" fmla="*/ 204 w 74"/>
                <a:gd name="T1" fmla="*/ 348 h 58"/>
                <a:gd name="T2" fmla="*/ 444 w 74"/>
                <a:gd name="T3" fmla="*/ 300 h 58"/>
                <a:gd name="T4" fmla="*/ 432 w 74"/>
                <a:gd name="T5" fmla="*/ 198 h 58"/>
                <a:gd name="T6" fmla="*/ 294 w 74"/>
                <a:gd name="T7" fmla="*/ 180 h 58"/>
                <a:gd name="T8" fmla="*/ 276 w 74"/>
                <a:gd name="T9" fmla="*/ 24 h 58"/>
                <a:gd name="T10" fmla="*/ 282 w 74"/>
                <a:gd name="T11" fmla="*/ 0 h 58"/>
                <a:gd name="T12" fmla="*/ 120 w 74"/>
                <a:gd name="T13" fmla="*/ 0 h 58"/>
                <a:gd name="T14" fmla="*/ 66 w 74"/>
                <a:gd name="T15" fmla="*/ 180 h 58"/>
                <a:gd name="T16" fmla="*/ 0 w 74"/>
                <a:gd name="T17" fmla="*/ 216 h 58"/>
                <a:gd name="T18" fmla="*/ 0 w 74"/>
                <a:gd name="T19" fmla="*/ 348 h 58"/>
                <a:gd name="T20" fmla="*/ 102 w 74"/>
                <a:gd name="T21" fmla="*/ 348 h 58"/>
                <a:gd name="T22" fmla="*/ 204 w 74"/>
                <a:gd name="T23" fmla="*/ 348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"/>
                <a:gd name="T37" fmla="*/ 0 h 58"/>
                <a:gd name="T38" fmla="*/ 74 w 74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" h="58">
                  <a:moveTo>
                    <a:pt x="34" y="58"/>
                  </a:moveTo>
                  <a:lnTo>
                    <a:pt x="74" y="50"/>
                  </a:lnTo>
                  <a:lnTo>
                    <a:pt x="72" y="33"/>
                  </a:lnTo>
                  <a:lnTo>
                    <a:pt x="49" y="30"/>
                  </a:lnTo>
                  <a:lnTo>
                    <a:pt x="46" y="4"/>
                  </a:lnTo>
                  <a:lnTo>
                    <a:pt x="47" y="0"/>
                  </a:lnTo>
                  <a:cubicBezTo>
                    <a:pt x="38" y="0"/>
                    <a:pt x="29" y="0"/>
                    <a:pt x="20" y="0"/>
                  </a:cubicBezTo>
                  <a:cubicBezTo>
                    <a:pt x="13" y="7"/>
                    <a:pt x="9" y="19"/>
                    <a:pt x="11" y="30"/>
                  </a:cubicBezTo>
                  <a:cubicBezTo>
                    <a:pt x="6" y="31"/>
                    <a:pt x="3" y="33"/>
                    <a:pt x="0" y="36"/>
                  </a:cubicBezTo>
                  <a:lnTo>
                    <a:pt x="0" y="58"/>
                  </a:lnTo>
                  <a:lnTo>
                    <a:pt x="17" y="58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269" name="Oval 11"/>
            <p:cNvSpPr>
              <a:spLocks noChangeArrowheads="1"/>
            </p:cNvSpPr>
            <p:nvPr/>
          </p:nvSpPr>
          <p:spPr bwMode="auto">
            <a:xfrm>
              <a:off x="3750" y="300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270" name="Oval 12"/>
            <p:cNvSpPr>
              <a:spLocks noChangeArrowheads="1"/>
            </p:cNvSpPr>
            <p:nvPr/>
          </p:nvSpPr>
          <p:spPr bwMode="auto">
            <a:xfrm>
              <a:off x="3918" y="300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271" name="Line 13"/>
            <p:cNvSpPr>
              <a:spLocks noChangeShapeType="1"/>
            </p:cNvSpPr>
            <p:nvPr/>
          </p:nvSpPr>
          <p:spPr bwMode="auto">
            <a:xfrm>
              <a:off x="3654" y="2751"/>
              <a:ext cx="12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272" name="Line 14"/>
            <p:cNvSpPr>
              <a:spLocks noChangeShapeType="1"/>
            </p:cNvSpPr>
            <p:nvPr/>
          </p:nvSpPr>
          <p:spPr bwMode="auto">
            <a:xfrm>
              <a:off x="3156" y="2775"/>
              <a:ext cx="6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273" name="Line 15"/>
            <p:cNvSpPr>
              <a:spLocks noChangeShapeType="1"/>
            </p:cNvSpPr>
            <p:nvPr/>
          </p:nvSpPr>
          <p:spPr bwMode="auto">
            <a:xfrm>
              <a:off x="3774" y="2751"/>
              <a:ext cx="6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274" name="Line 16"/>
            <p:cNvSpPr>
              <a:spLocks noChangeShapeType="1"/>
            </p:cNvSpPr>
            <p:nvPr/>
          </p:nvSpPr>
          <p:spPr bwMode="auto">
            <a:xfrm>
              <a:off x="3270" y="2775"/>
              <a:ext cx="12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275" name="Freeform 17"/>
            <p:cNvSpPr>
              <a:spLocks/>
            </p:cNvSpPr>
            <p:nvPr/>
          </p:nvSpPr>
          <p:spPr bwMode="auto">
            <a:xfrm>
              <a:off x="4032" y="2727"/>
              <a:ext cx="30" cy="258"/>
            </a:xfrm>
            <a:custGeom>
              <a:avLst/>
              <a:gdLst>
                <a:gd name="T0" fmla="*/ 12 w 5"/>
                <a:gd name="T1" fmla="*/ 258 h 43"/>
                <a:gd name="T2" fmla="*/ 0 w 5"/>
                <a:gd name="T3" fmla="*/ 0 h 43"/>
                <a:gd name="T4" fmla="*/ 24 w 5"/>
                <a:gd name="T5" fmla="*/ 0 h 43"/>
                <a:gd name="T6" fmla="*/ 30 w 5"/>
                <a:gd name="T7" fmla="*/ 258 h 43"/>
                <a:gd name="T8" fmla="*/ 12 w 5"/>
                <a:gd name="T9" fmla="*/ 258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3"/>
                <a:gd name="T17" fmla="*/ 5 w 5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3">
                  <a:moveTo>
                    <a:pt x="2" y="4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5" y="43"/>
                  </a:lnTo>
                  <a:lnTo>
                    <a:pt x="2" y="4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276" name="Freeform 18"/>
            <p:cNvSpPr>
              <a:spLocks/>
            </p:cNvSpPr>
            <p:nvPr/>
          </p:nvSpPr>
          <p:spPr bwMode="auto">
            <a:xfrm>
              <a:off x="2982" y="2949"/>
              <a:ext cx="1086" cy="84"/>
            </a:xfrm>
            <a:custGeom>
              <a:avLst/>
              <a:gdLst>
                <a:gd name="T0" fmla="*/ 0 w 181"/>
                <a:gd name="T1" fmla="*/ 42 h 14"/>
                <a:gd name="T2" fmla="*/ 1080 w 181"/>
                <a:gd name="T3" fmla="*/ 0 h 14"/>
                <a:gd name="T4" fmla="*/ 1086 w 181"/>
                <a:gd name="T5" fmla="*/ 42 h 14"/>
                <a:gd name="T6" fmla="*/ 0 w 181"/>
                <a:gd name="T7" fmla="*/ 84 h 14"/>
                <a:gd name="T8" fmla="*/ 0 w 181"/>
                <a:gd name="T9" fmla="*/ 42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1"/>
                <a:gd name="T16" fmla="*/ 0 h 14"/>
                <a:gd name="T17" fmla="*/ 181 w 18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1" h="14">
                  <a:moveTo>
                    <a:pt x="0" y="7"/>
                  </a:moveTo>
                  <a:lnTo>
                    <a:pt x="180" y="0"/>
                  </a:lnTo>
                  <a:lnTo>
                    <a:pt x="181" y="7"/>
                  </a:lnTo>
                  <a:lnTo>
                    <a:pt x="0" y="1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277" name="Line 19"/>
            <p:cNvSpPr>
              <a:spLocks noChangeShapeType="1"/>
            </p:cNvSpPr>
            <p:nvPr/>
          </p:nvSpPr>
          <p:spPr bwMode="auto">
            <a:xfrm>
              <a:off x="3540" y="2757"/>
              <a:ext cx="6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278" name="Line 20"/>
            <p:cNvSpPr>
              <a:spLocks noChangeShapeType="1"/>
            </p:cNvSpPr>
            <p:nvPr/>
          </p:nvSpPr>
          <p:spPr bwMode="auto">
            <a:xfrm>
              <a:off x="3036" y="2781"/>
              <a:ext cx="12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279" name="Line 21"/>
            <p:cNvSpPr>
              <a:spLocks noChangeShapeType="1"/>
            </p:cNvSpPr>
            <p:nvPr/>
          </p:nvSpPr>
          <p:spPr bwMode="auto">
            <a:xfrm>
              <a:off x="3918" y="2745"/>
              <a:ext cx="6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280" name="Line 22"/>
            <p:cNvSpPr>
              <a:spLocks noChangeShapeType="1"/>
            </p:cNvSpPr>
            <p:nvPr/>
          </p:nvSpPr>
          <p:spPr bwMode="auto">
            <a:xfrm>
              <a:off x="3420" y="2763"/>
              <a:ext cx="6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281" name="Oval 24"/>
            <p:cNvSpPr>
              <a:spLocks noChangeArrowheads="1"/>
            </p:cNvSpPr>
            <p:nvPr/>
          </p:nvSpPr>
          <p:spPr bwMode="auto">
            <a:xfrm>
              <a:off x="4296" y="300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282" name="Oval 25"/>
            <p:cNvSpPr>
              <a:spLocks noChangeArrowheads="1"/>
            </p:cNvSpPr>
            <p:nvPr/>
          </p:nvSpPr>
          <p:spPr bwMode="auto">
            <a:xfrm>
              <a:off x="4464" y="300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283" name="Oval 26"/>
            <p:cNvSpPr>
              <a:spLocks noChangeArrowheads="1"/>
            </p:cNvSpPr>
            <p:nvPr/>
          </p:nvSpPr>
          <p:spPr bwMode="auto">
            <a:xfrm>
              <a:off x="3222" y="3039"/>
              <a:ext cx="108" cy="10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284" name="Oval 27"/>
            <p:cNvSpPr>
              <a:spLocks noChangeArrowheads="1"/>
            </p:cNvSpPr>
            <p:nvPr/>
          </p:nvSpPr>
          <p:spPr bwMode="auto">
            <a:xfrm>
              <a:off x="3348" y="3039"/>
              <a:ext cx="102" cy="10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285" name="Oval 28"/>
            <p:cNvSpPr>
              <a:spLocks noChangeArrowheads="1"/>
            </p:cNvSpPr>
            <p:nvPr/>
          </p:nvSpPr>
          <p:spPr bwMode="auto">
            <a:xfrm>
              <a:off x="3096" y="3039"/>
              <a:ext cx="108" cy="10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286" name="Freeform 29"/>
            <p:cNvSpPr>
              <a:spLocks/>
            </p:cNvSpPr>
            <p:nvPr/>
          </p:nvSpPr>
          <p:spPr bwMode="auto">
            <a:xfrm>
              <a:off x="3666" y="2577"/>
              <a:ext cx="558" cy="408"/>
            </a:xfrm>
            <a:custGeom>
              <a:avLst/>
              <a:gdLst>
                <a:gd name="T0" fmla="*/ 558 w 93"/>
                <a:gd name="T1" fmla="*/ 408 h 68"/>
                <a:gd name="T2" fmla="*/ 558 w 93"/>
                <a:gd name="T3" fmla="*/ 138 h 68"/>
                <a:gd name="T4" fmla="*/ 222 w 93"/>
                <a:gd name="T5" fmla="*/ 0 h 68"/>
                <a:gd name="T6" fmla="*/ 0 w 93"/>
                <a:gd name="T7" fmla="*/ 150 h 68"/>
                <a:gd name="T8" fmla="*/ 18 w 93"/>
                <a:gd name="T9" fmla="*/ 174 h 68"/>
                <a:gd name="T10" fmla="*/ 222 w 93"/>
                <a:gd name="T11" fmla="*/ 36 h 68"/>
                <a:gd name="T12" fmla="*/ 528 w 93"/>
                <a:gd name="T13" fmla="*/ 174 h 68"/>
                <a:gd name="T14" fmla="*/ 528 w 93"/>
                <a:gd name="T15" fmla="*/ 408 h 68"/>
                <a:gd name="T16" fmla="*/ 558 w 93"/>
                <a:gd name="T17" fmla="*/ 408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3"/>
                <a:gd name="T28" fmla="*/ 0 h 68"/>
                <a:gd name="T29" fmla="*/ 93 w 93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3" h="68">
                  <a:moveTo>
                    <a:pt x="93" y="68"/>
                  </a:moveTo>
                  <a:lnTo>
                    <a:pt x="93" y="23"/>
                  </a:lnTo>
                  <a:lnTo>
                    <a:pt x="37" y="0"/>
                  </a:lnTo>
                  <a:lnTo>
                    <a:pt x="0" y="25"/>
                  </a:lnTo>
                  <a:lnTo>
                    <a:pt x="3" y="29"/>
                  </a:lnTo>
                  <a:lnTo>
                    <a:pt x="37" y="6"/>
                  </a:lnTo>
                  <a:lnTo>
                    <a:pt x="88" y="29"/>
                  </a:lnTo>
                  <a:lnTo>
                    <a:pt x="88" y="68"/>
                  </a:lnTo>
                  <a:lnTo>
                    <a:pt x="93" y="68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287" name="Freeform 30"/>
            <p:cNvSpPr>
              <a:spLocks/>
            </p:cNvSpPr>
            <p:nvPr/>
          </p:nvSpPr>
          <p:spPr bwMode="auto">
            <a:xfrm>
              <a:off x="3570" y="2721"/>
              <a:ext cx="162" cy="138"/>
            </a:xfrm>
            <a:custGeom>
              <a:avLst/>
              <a:gdLst>
                <a:gd name="T0" fmla="*/ 36 w 27"/>
                <a:gd name="T1" fmla="*/ 138 h 23"/>
                <a:gd name="T2" fmla="*/ 132 w 27"/>
                <a:gd name="T3" fmla="*/ 138 h 23"/>
                <a:gd name="T4" fmla="*/ 0 60000 65536"/>
                <a:gd name="T5" fmla="*/ 0 60000 65536"/>
                <a:gd name="T6" fmla="*/ 0 w 27"/>
                <a:gd name="T7" fmla="*/ 0 h 23"/>
                <a:gd name="T8" fmla="*/ 27 w 27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" h="23">
                  <a:moveTo>
                    <a:pt x="6" y="23"/>
                  </a:moveTo>
                  <a:cubicBezTo>
                    <a:pt x="0" y="0"/>
                    <a:pt x="27" y="1"/>
                    <a:pt x="22" y="23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288" name="Freeform 31"/>
            <p:cNvSpPr>
              <a:spLocks/>
            </p:cNvSpPr>
            <p:nvPr/>
          </p:nvSpPr>
          <p:spPr bwMode="auto">
            <a:xfrm>
              <a:off x="4356" y="2763"/>
              <a:ext cx="180" cy="144"/>
            </a:xfrm>
            <a:custGeom>
              <a:avLst/>
              <a:gdLst>
                <a:gd name="T0" fmla="*/ 162 w 30"/>
                <a:gd name="T1" fmla="*/ 0 h 24"/>
                <a:gd name="T2" fmla="*/ 180 w 30"/>
                <a:gd name="T3" fmla="*/ 144 h 24"/>
                <a:gd name="T4" fmla="*/ 12 w 30"/>
                <a:gd name="T5" fmla="*/ 144 h 24"/>
                <a:gd name="T6" fmla="*/ 42 w 30"/>
                <a:gd name="T7" fmla="*/ 0 h 24"/>
                <a:gd name="T8" fmla="*/ 162 w 30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4"/>
                <a:gd name="T17" fmla="*/ 30 w 3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4">
                  <a:moveTo>
                    <a:pt x="27" y="0"/>
                  </a:moveTo>
                  <a:lnTo>
                    <a:pt x="30" y="24"/>
                  </a:lnTo>
                  <a:lnTo>
                    <a:pt x="2" y="24"/>
                  </a:lnTo>
                  <a:cubicBezTo>
                    <a:pt x="0" y="16"/>
                    <a:pt x="2" y="7"/>
                    <a:pt x="7" y="0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289" name="Freeform 32"/>
            <p:cNvSpPr>
              <a:spLocks/>
            </p:cNvSpPr>
            <p:nvPr/>
          </p:nvSpPr>
          <p:spPr bwMode="auto">
            <a:xfrm>
              <a:off x="3654" y="2739"/>
              <a:ext cx="24" cy="24"/>
            </a:xfrm>
            <a:custGeom>
              <a:avLst/>
              <a:gdLst>
                <a:gd name="T0" fmla="*/ 18 w 4"/>
                <a:gd name="T1" fmla="*/ 0 h 4"/>
                <a:gd name="T2" fmla="*/ 18 w 4"/>
                <a:gd name="T3" fmla="*/ 0 h 4"/>
                <a:gd name="T4" fmla="*/ 18 w 4"/>
                <a:gd name="T5" fmla="*/ 12 h 4"/>
                <a:gd name="T6" fmla="*/ 18 w 4"/>
                <a:gd name="T7" fmla="*/ 18 h 4"/>
                <a:gd name="T8" fmla="*/ 6 w 4"/>
                <a:gd name="T9" fmla="*/ 18 h 4"/>
                <a:gd name="T10" fmla="*/ 6 w 4"/>
                <a:gd name="T11" fmla="*/ 18 h 4"/>
                <a:gd name="T12" fmla="*/ 6 w 4"/>
                <a:gd name="T13" fmla="*/ 6 h 4"/>
                <a:gd name="T14" fmla="*/ 6 w 4"/>
                <a:gd name="T15" fmla="*/ 0 h 4"/>
                <a:gd name="T16" fmla="*/ 18 w 4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3" y="2"/>
                  </a:cubicBezTo>
                  <a:lnTo>
                    <a:pt x="3" y="3"/>
                  </a:ln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lnTo>
                    <a:pt x="1" y="0"/>
                  </a:ln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290" name="Freeform 23"/>
            <p:cNvSpPr>
              <a:spLocks/>
            </p:cNvSpPr>
            <p:nvPr/>
          </p:nvSpPr>
          <p:spPr bwMode="auto">
            <a:xfrm>
              <a:off x="4152" y="2949"/>
              <a:ext cx="84" cy="90"/>
            </a:xfrm>
            <a:custGeom>
              <a:avLst/>
              <a:gdLst>
                <a:gd name="T0" fmla="*/ 30 w 14"/>
                <a:gd name="T1" fmla="*/ 0 h 15"/>
                <a:gd name="T2" fmla="*/ 0 w 14"/>
                <a:gd name="T3" fmla="*/ 90 h 15"/>
                <a:gd name="T4" fmla="*/ 0 w 14"/>
                <a:gd name="T5" fmla="*/ 90 h 15"/>
                <a:gd name="T6" fmla="*/ 78 w 14"/>
                <a:gd name="T7" fmla="*/ 90 h 15"/>
                <a:gd name="T8" fmla="*/ 84 w 14"/>
                <a:gd name="T9" fmla="*/ 0 h 15"/>
                <a:gd name="T10" fmla="*/ 30 w 14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15"/>
                <a:gd name="T20" fmla="*/ 14 w 14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15">
                  <a:moveTo>
                    <a:pt x="5" y="0"/>
                  </a:moveTo>
                  <a:lnTo>
                    <a:pt x="0" y="15"/>
                  </a:lnTo>
                  <a:lnTo>
                    <a:pt x="13" y="15"/>
                  </a:lnTo>
                  <a:lnTo>
                    <a:pt x="1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sp>
        <p:nvSpPr>
          <p:cNvPr id="10266" name="AutoShape 44"/>
          <p:cNvSpPr>
            <a:spLocks noChangeAspect="1" noChangeArrowheads="1"/>
          </p:cNvSpPr>
          <p:nvPr/>
        </p:nvSpPr>
        <p:spPr bwMode="auto">
          <a:xfrm>
            <a:off x="5303838" y="1844676"/>
            <a:ext cx="1287462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9"/>
          <p:cNvGrpSpPr>
            <a:grpSpLocks noChangeAspect="1"/>
          </p:cNvGrpSpPr>
          <p:nvPr/>
        </p:nvGrpSpPr>
        <p:grpSpPr bwMode="auto">
          <a:xfrm>
            <a:off x="8524875" y="4286251"/>
            <a:ext cx="1676400" cy="714375"/>
            <a:chOff x="2659" y="1935"/>
            <a:chExt cx="1056" cy="450"/>
          </a:xfrm>
        </p:grpSpPr>
        <p:sp>
          <p:nvSpPr>
            <p:cNvPr id="11372" name="Freeform 10"/>
            <p:cNvSpPr>
              <a:spLocks/>
            </p:cNvSpPr>
            <p:nvPr/>
          </p:nvSpPr>
          <p:spPr bwMode="auto">
            <a:xfrm>
              <a:off x="3025" y="1935"/>
              <a:ext cx="600" cy="252"/>
            </a:xfrm>
            <a:custGeom>
              <a:avLst/>
              <a:gdLst>
                <a:gd name="T0" fmla="*/ 276 w 100"/>
                <a:gd name="T1" fmla="*/ 0 h 42"/>
                <a:gd name="T2" fmla="*/ 72 w 100"/>
                <a:gd name="T3" fmla="*/ 24 h 42"/>
                <a:gd name="T4" fmla="*/ 48 w 100"/>
                <a:gd name="T5" fmla="*/ 48 h 42"/>
                <a:gd name="T6" fmla="*/ 0 w 100"/>
                <a:gd name="T7" fmla="*/ 198 h 42"/>
                <a:gd name="T8" fmla="*/ 72 w 100"/>
                <a:gd name="T9" fmla="*/ 252 h 42"/>
                <a:gd name="T10" fmla="*/ 126 w 100"/>
                <a:gd name="T11" fmla="*/ 102 h 42"/>
                <a:gd name="T12" fmla="*/ 276 w 100"/>
                <a:gd name="T13" fmla="*/ 48 h 42"/>
                <a:gd name="T14" fmla="*/ 426 w 100"/>
                <a:gd name="T15" fmla="*/ 48 h 42"/>
                <a:gd name="T16" fmla="*/ 576 w 100"/>
                <a:gd name="T17" fmla="*/ 150 h 42"/>
                <a:gd name="T18" fmla="*/ 600 w 100"/>
                <a:gd name="T19" fmla="*/ 150 h 42"/>
                <a:gd name="T20" fmla="*/ 450 w 100"/>
                <a:gd name="T21" fmla="*/ 24 h 42"/>
                <a:gd name="T22" fmla="*/ 276 w 100"/>
                <a:gd name="T23" fmla="*/ 0 h 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0"/>
                <a:gd name="T37" fmla="*/ 0 h 42"/>
                <a:gd name="T38" fmla="*/ 100 w 100"/>
                <a:gd name="T39" fmla="*/ 42 h 4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0" h="42">
                  <a:moveTo>
                    <a:pt x="46" y="0"/>
                  </a:moveTo>
                  <a:lnTo>
                    <a:pt x="12" y="4"/>
                  </a:lnTo>
                  <a:lnTo>
                    <a:pt x="8" y="8"/>
                  </a:lnTo>
                  <a:lnTo>
                    <a:pt x="0" y="33"/>
                  </a:lnTo>
                  <a:lnTo>
                    <a:pt x="12" y="42"/>
                  </a:lnTo>
                  <a:lnTo>
                    <a:pt x="21" y="17"/>
                  </a:lnTo>
                  <a:lnTo>
                    <a:pt x="46" y="8"/>
                  </a:lnTo>
                  <a:lnTo>
                    <a:pt x="71" y="8"/>
                  </a:lnTo>
                  <a:lnTo>
                    <a:pt x="96" y="25"/>
                  </a:lnTo>
                  <a:lnTo>
                    <a:pt x="100" y="25"/>
                  </a:lnTo>
                  <a:lnTo>
                    <a:pt x="75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73" name="Freeform 11"/>
            <p:cNvSpPr>
              <a:spLocks/>
            </p:cNvSpPr>
            <p:nvPr/>
          </p:nvSpPr>
          <p:spPr bwMode="auto">
            <a:xfrm>
              <a:off x="2941" y="2037"/>
              <a:ext cx="168" cy="210"/>
            </a:xfrm>
            <a:custGeom>
              <a:avLst/>
              <a:gdLst>
                <a:gd name="T0" fmla="*/ 0 w 28"/>
                <a:gd name="T1" fmla="*/ 0 h 35"/>
                <a:gd name="T2" fmla="*/ 0 w 28"/>
                <a:gd name="T3" fmla="*/ 210 h 35"/>
                <a:gd name="T4" fmla="*/ 150 w 28"/>
                <a:gd name="T5" fmla="*/ 210 h 35"/>
                <a:gd name="T6" fmla="*/ 168 w 28"/>
                <a:gd name="T7" fmla="*/ 198 h 35"/>
                <a:gd name="T8" fmla="*/ 168 w 28"/>
                <a:gd name="T9" fmla="*/ 138 h 35"/>
                <a:gd name="T10" fmla="*/ 66 w 28"/>
                <a:gd name="T11" fmla="*/ 0 h 35"/>
                <a:gd name="T12" fmla="*/ 0 w 28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5"/>
                <a:gd name="T23" fmla="*/ 28 w 2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5">
                  <a:moveTo>
                    <a:pt x="0" y="0"/>
                  </a:moveTo>
                  <a:lnTo>
                    <a:pt x="0" y="35"/>
                  </a:lnTo>
                  <a:lnTo>
                    <a:pt x="25" y="35"/>
                  </a:lnTo>
                  <a:cubicBezTo>
                    <a:pt x="26" y="35"/>
                    <a:pt x="28" y="35"/>
                    <a:pt x="28" y="33"/>
                  </a:cubicBezTo>
                  <a:lnTo>
                    <a:pt x="28" y="23"/>
                  </a:lnTo>
                  <a:cubicBezTo>
                    <a:pt x="27" y="16"/>
                    <a:pt x="21" y="4"/>
                    <a:pt x="1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74" name="Freeform 12"/>
            <p:cNvSpPr>
              <a:spLocks/>
            </p:cNvSpPr>
            <p:nvPr/>
          </p:nvSpPr>
          <p:spPr bwMode="auto">
            <a:xfrm>
              <a:off x="2731" y="2283"/>
              <a:ext cx="414" cy="102"/>
            </a:xfrm>
            <a:custGeom>
              <a:avLst/>
              <a:gdLst>
                <a:gd name="T0" fmla="*/ 342 w 69"/>
                <a:gd name="T1" fmla="*/ 0 h 17"/>
                <a:gd name="T2" fmla="*/ 66 w 69"/>
                <a:gd name="T3" fmla="*/ 0 h 17"/>
                <a:gd name="T4" fmla="*/ 0 w 69"/>
                <a:gd name="T5" fmla="*/ 48 h 17"/>
                <a:gd name="T6" fmla="*/ 0 w 69"/>
                <a:gd name="T7" fmla="*/ 48 h 17"/>
                <a:gd name="T8" fmla="*/ 66 w 69"/>
                <a:gd name="T9" fmla="*/ 102 h 17"/>
                <a:gd name="T10" fmla="*/ 342 w 69"/>
                <a:gd name="T11" fmla="*/ 102 h 17"/>
                <a:gd name="T12" fmla="*/ 414 w 69"/>
                <a:gd name="T13" fmla="*/ 48 h 17"/>
                <a:gd name="T14" fmla="*/ 414 w 69"/>
                <a:gd name="T15" fmla="*/ 48 h 17"/>
                <a:gd name="T16" fmla="*/ 342 w 69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17"/>
                <a:gd name="T29" fmla="*/ 69 w 69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17">
                  <a:moveTo>
                    <a:pt x="57" y="0"/>
                  </a:moveTo>
                  <a:lnTo>
                    <a:pt x="11" y="0"/>
                  </a:lnTo>
                  <a:cubicBezTo>
                    <a:pt x="5" y="0"/>
                    <a:pt x="0" y="4"/>
                    <a:pt x="0" y="8"/>
                  </a:cubicBezTo>
                  <a:cubicBezTo>
                    <a:pt x="0" y="13"/>
                    <a:pt x="5" y="17"/>
                    <a:pt x="11" y="17"/>
                  </a:cubicBezTo>
                  <a:lnTo>
                    <a:pt x="57" y="17"/>
                  </a:lnTo>
                  <a:cubicBezTo>
                    <a:pt x="63" y="17"/>
                    <a:pt x="69" y="13"/>
                    <a:pt x="69" y="8"/>
                  </a:cubicBezTo>
                  <a:cubicBezTo>
                    <a:pt x="69" y="4"/>
                    <a:pt x="63" y="0"/>
                    <a:pt x="57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75" name="Freeform 13"/>
            <p:cNvSpPr>
              <a:spLocks/>
            </p:cNvSpPr>
            <p:nvPr/>
          </p:nvSpPr>
          <p:spPr bwMode="auto">
            <a:xfrm>
              <a:off x="2731" y="2283"/>
              <a:ext cx="414" cy="102"/>
            </a:xfrm>
            <a:custGeom>
              <a:avLst/>
              <a:gdLst>
                <a:gd name="T0" fmla="*/ 342 w 69"/>
                <a:gd name="T1" fmla="*/ 0 h 17"/>
                <a:gd name="T2" fmla="*/ 66 w 69"/>
                <a:gd name="T3" fmla="*/ 0 h 17"/>
                <a:gd name="T4" fmla="*/ 0 w 69"/>
                <a:gd name="T5" fmla="*/ 48 h 17"/>
                <a:gd name="T6" fmla="*/ 0 w 69"/>
                <a:gd name="T7" fmla="*/ 48 h 17"/>
                <a:gd name="T8" fmla="*/ 66 w 69"/>
                <a:gd name="T9" fmla="*/ 102 h 17"/>
                <a:gd name="T10" fmla="*/ 342 w 69"/>
                <a:gd name="T11" fmla="*/ 102 h 17"/>
                <a:gd name="T12" fmla="*/ 414 w 69"/>
                <a:gd name="T13" fmla="*/ 48 h 17"/>
                <a:gd name="T14" fmla="*/ 414 w 69"/>
                <a:gd name="T15" fmla="*/ 48 h 17"/>
                <a:gd name="T16" fmla="*/ 342 w 69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17"/>
                <a:gd name="T29" fmla="*/ 69 w 69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17">
                  <a:moveTo>
                    <a:pt x="57" y="0"/>
                  </a:moveTo>
                  <a:lnTo>
                    <a:pt x="11" y="0"/>
                  </a:lnTo>
                  <a:cubicBezTo>
                    <a:pt x="5" y="0"/>
                    <a:pt x="0" y="4"/>
                    <a:pt x="0" y="8"/>
                  </a:cubicBezTo>
                  <a:cubicBezTo>
                    <a:pt x="0" y="13"/>
                    <a:pt x="5" y="17"/>
                    <a:pt x="11" y="17"/>
                  </a:cubicBezTo>
                  <a:lnTo>
                    <a:pt x="57" y="17"/>
                  </a:lnTo>
                  <a:cubicBezTo>
                    <a:pt x="63" y="17"/>
                    <a:pt x="69" y="13"/>
                    <a:pt x="69" y="8"/>
                  </a:cubicBezTo>
                  <a:cubicBezTo>
                    <a:pt x="69" y="4"/>
                    <a:pt x="63" y="0"/>
                    <a:pt x="57" y="0"/>
                  </a:cubicBezTo>
                  <a:close/>
                </a:path>
              </a:pathLst>
            </a:custGeom>
            <a:noFill/>
            <a:ln w="1905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76" name="Rectangle 14"/>
            <p:cNvSpPr>
              <a:spLocks noChangeArrowheads="1"/>
            </p:cNvSpPr>
            <p:nvPr/>
          </p:nvSpPr>
          <p:spPr bwMode="auto">
            <a:xfrm>
              <a:off x="2869" y="2247"/>
              <a:ext cx="138" cy="36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77" name="Freeform 15"/>
            <p:cNvSpPr>
              <a:spLocks/>
            </p:cNvSpPr>
            <p:nvPr/>
          </p:nvSpPr>
          <p:spPr bwMode="auto">
            <a:xfrm>
              <a:off x="2659" y="2145"/>
              <a:ext cx="276" cy="102"/>
            </a:xfrm>
            <a:custGeom>
              <a:avLst/>
              <a:gdLst>
                <a:gd name="T0" fmla="*/ 258 w 46"/>
                <a:gd name="T1" fmla="*/ 0 h 17"/>
                <a:gd name="T2" fmla="*/ 12 w 46"/>
                <a:gd name="T3" fmla="*/ 0 h 17"/>
                <a:gd name="T4" fmla="*/ 0 w 46"/>
                <a:gd name="T5" fmla="*/ 18 h 17"/>
                <a:gd name="T6" fmla="*/ 0 w 46"/>
                <a:gd name="T7" fmla="*/ 84 h 17"/>
                <a:gd name="T8" fmla="*/ 12 w 46"/>
                <a:gd name="T9" fmla="*/ 102 h 17"/>
                <a:gd name="T10" fmla="*/ 258 w 46"/>
                <a:gd name="T11" fmla="*/ 102 h 17"/>
                <a:gd name="T12" fmla="*/ 276 w 46"/>
                <a:gd name="T13" fmla="*/ 84 h 17"/>
                <a:gd name="T14" fmla="*/ 276 w 46"/>
                <a:gd name="T15" fmla="*/ 18 h 17"/>
                <a:gd name="T16" fmla="*/ 258 w 46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17"/>
                <a:gd name="T29" fmla="*/ 46 w 46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17">
                  <a:moveTo>
                    <a:pt x="43" y="0"/>
                  </a:moveTo>
                  <a:lnTo>
                    <a:pt x="2" y="0"/>
                  </a:lnTo>
                  <a:cubicBezTo>
                    <a:pt x="1" y="0"/>
                    <a:pt x="0" y="1"/>
                    <a:pt x="0" y="3"/>
                  </a:cubicBezTo>
                  <a:lnTo>
                    <a:pt x="0" y="14"/>
                  </a:lnTo>
                  <a:cubicBezTo>
                    <a:pt x="0" y="16"/>
                    <a:pt x="1" y="17"/>
                    <a:pt x="2" y="17"/>
                  </a:cubicBezTo>
                  <a:lnTo>
                    <a:pt x="43" y="17"/>
                  </a:lnTo>
                  <a:cubicBezTo>
                    <a:pt x="45" y="17"/>
                    <a:pt x="46" y="16"/>
                    <a:pt x="46" y="14"/>
                  </a:cubicBezTo>
                  <a:lnTo>
                    <a:pt x="46" y="3"/>
                  </a:lnTo>
                  <a:cubicBezTo>
                    <a:pt x="46" y="1"/>
                    <a:pt x="45" y="0"/>
                    <a:pt x="43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78" name="Freeform 16"/>
            <p:cNvSpPr>
              <a:spLocks/>
            </p:cNvSpPr>
            <p:nvPr/>
          </p:nvSpPr>
          <p:spPr bwMode="auto">
            <a:xfrm>
              <a:off x="3301" y="1983"/>
              <a:ext cx="324" cy="102"/>
            </a:xfrm>
            <a:custGeom>
              <a:avLst/>
              <a:gdLst>
                <a:gd name="T0" fmla="*/ 0 w 54"/>
                <a:gd name="T1" fmla="*/ 0 h 17"/>
                <a:gd name="T2" fmla="*/ 150 w 54"/>
                <a:gd name="T3" fmla="*/ 0 h 17"/>
                <a:gd name="T4" fmla="*/ 300 w 54"/>
                <a:gd name="T5" fmla="*/ 102 h 17"/>
                <a:gd name="T6" fmla="*/ 324 w 54"/>
                <a:gd name="T7" fmla="*/ 102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17"/>
                <a:gd name="T14" fmla="*/ 54 w 54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17">
                  <a:moveTo>
                    <a:pt x="0" y="0"/>
                  </a:moveTo>
                  <a:lnTo>
                    <a:pt x="25" y="0"/>
                  </a:lnTo>
                  <a:lnTo>
                    <a:pt x="50" y="17"/>
                  </a:lnTo>
                  <a:lnTo>
                    <a:pt x="54" y="17"/>
                  </a:ln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79" name="Line 17"/>
            <p:cNvSpPr>
              <a:spLocks noChangeShapeType="1"/>
            </p:cNvSpPr>
            <p:nvPr/>
          </p:nvSpPr>
          <p:spPr bwMode="auto">
            <a:xfrm flipH="1" flipV="1">
              <a:off x="3475" y="1959"/>
              <a:ext cx="150" cy="12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80" name="Line 18"/>
            <p:cNvSpPr>
              <a:spLocks noChangeShapeType="1"/>
            </p:cNvSpPr>
            <p:nvPr/>
          </p:nvSpPr>
          <p:spPr bwMode="auto">
            <a:xfrm flipH="1" flipV="1">
              <a:off x="3301" y="1935"/>
              <a:ext cx="174" cy="2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81" name="Freeform 24"/>
            <p:cNvSpPr>
              <a:spLocks/>
            </p:cNvSpPr>
            <p:nvPr/>
          </p:nvSpPr>
          <p:spPr bwMode="auto">
            <a:xfrm>
              <a:off x="3535" y="2049"/>
              <a:ext cx="162" cy="144"/>
            </a:xfrm>
            <a:custGeom>
              <a:avLst/>
              <a:gdLst>
                <a:gd name="T0" fmla="*/ 36 w 27"/>
                <a:gd name="T1" fmla="*/ 144 h 24"/>
                <a:gd name="T2" fmla="*/ 132 w 27"/>
                <a:gd name="T3" fmla="*/ 144 h 24"/>
                <a:gd name="T4" fmla="*/ 0 60000 65536"/>
                <a:gd name="T5" fmla="*/ 0 60000 65536"/>
                <a:gd name="T6" fmla="*/ 0 w 27"/>
                <a:gd name="T7" fmla="*/ 0 h 24"/>
                <a:gd name="T8" fmla="*/ 27 w 27"/>
                <a:gd name="T9" fmla="*/ 24 h 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" h="24">
                  <a:moveTo>
                    <a:pt x="6" y="24"/>
                  </a:moveTo>
                  <a:cubicBezTo>
                    <a:pt x="0" y="0"/>
                    <a:pt x="27" y="0"/>
                    <a:pt x="22" y="24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82" name="Oval 25"/>
            <p:cNvSpPr>
              <a:spLocks noChangeArrowheads="1"/>
            </p:cNvSpPr>
            <p:nvPr/>
          </p:nvSpPr>
          <p:spPr bwMode="auto">
            <a:xfrm>
              <a:off x="3091" y="1977"/>
              <a:ext cx="120" cy="120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83" name="Line 26"/>
            <p:cNvSpPr>
              <a:spLocks noChangeShapeType="1"/>
            </p:cNvSpPr>
            <p:nvPr/>
          </p:nvSpPr>
          <p:spPr bwMode="auto">
            <a:xfrm flipV="1">
              <a:off x="3151" y="1941"/>
              <a:ext cx="318" cy="3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84" name="Line 27"/>
            <p:cNvSpPr>
              <a:spLocks noChangeShapeType="1"/>
            </p:cNvSpPr>
            <p:nvPr/>
          </p:nvSpPr>
          <p:spPr bwMode="auto">
            <a:xfrm>
              <a:off x="3481" y="1941"/>
              <a:ext cx="234" cy="6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85" name="Freeform 28"/>
            <p:cNvSpPr>
              <a:spLocks/>
            </p:cNvSpPr>
            <p:nvPr/>
          </p:nvSpPr>
          <p:spPr bwMode="auto">
            <a:xfrm>
              <a:off x="2959" y="2067"/>
              <a:ext cx="126" cy="126"/>
            </a:xfrm>
            <a:custGeom>
              <a:avLst/>
              <a:gdLst>
                <a:gd name="T0" fmla="*/ 0 w 21"/>
                <a:gd name="T1" fmla="*/ 0 h 21"/>
                <a:gd name="T2" fmla="*/ 0 w 21"/>
                <a:gd name="T3" fmla="*/ 126 h 21"/>
                <a:gd name="T4" fmla="*/ 126 w 21"/>
                <a:gd name="T5" fmla="*/ 126 h 21"/>
                <a:gd name="T6" fmla="*/ 126 w 21"/>
                <a:gd name="T7" fmla="*/ 96 h 21"/>
                <a:gd name="T8" fmla="*/ 54 w 21"/>
                <a:gd name="T9" fmla="*/ 0 h 21"/>
                <a:gd name="T10" fmla="*/ 0 w 21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21"/>
                <a:gd name="T20" fmla="*/ 21 w 21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21">
                  <a:moveTo>
                    <a:pt x="0" y="0"/>
                  </a:moveTo>
                  <a:lnTo>
                    <a:pt x="0" y="21"/>
                  </a:lnTo>
                  <a:lnTo>
                    <a:pt x="21" y="21"/>
                  </a:lnTo>
                  <a:lnTo>
                    <a:pt x="21" y="16"/>
                  </a:lnTo>
                  <a:cubicBezTo>
                    <a:pt x="20" y="10"/>
                    <a:pt x="14" y="2"/>
                    <a:pt x="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86" name="Oval 31"/>
            <p:cNvSpPr>
              <a:spLocks noChangeArrowheads="1"/>
            </p:cNvSpPr>
            <p:nvPr/>
          </p:nvSpPr>
          <p:spPr bwMode="auto">
            <a:xfrm>
              <a:off x="3445" y="1941"/>
              <a:ext cx="48" cy="4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11267" name="Group 35"/>
          <p:cNvGrpSpPr>
            <a:grpSpLocks noChangeAspect="1"/>
          </p:cNvGrpSpPr>
          <p:nvPr/>
        </p:nvGrpSpPr>
        <p:grpSpPr bwMode="auto">
          <a:xfrm>
            <a:off x="1881188" y="5643564"/>
            <a:ext cx="2686050" cy="714375"/>
            <a:chOff x="552" y="1992"/>
            <a:chExt cx="1692" cy="450"/>
          </a:xfrm>
        </p:grpSpPr>
        <p:sp>
          <p:nvSpPr>
            <p:cNvPr id="11350" name="Freeform 36"/>
            <p:cNvSpPr>
              <a:spLocks/>
            </p:cNvSpPr>
            <p:nvPr/>
          </p:nvSpPr>
          <p:spPr bwMode="auto">
            <a:xfrm>
              <a:off x="1554" y="1992"/>
              <a:ext cx="600" cy="252"/>
            </a:xfrm>
            <a:custGeom>
              <a:avLst/>
              <a:gdLst>
                <a:gd name="T0" fmla="*/ 276 w 100"/>
                <a:gd name="T1" fmla="*/ 0 h 42"/>
                <a:gd name="T2" fmla="*/ 72 w 100"/>
                <a:gd name="T3" fmla="*/ 24 h 42"/>
                <a:gd name="T4" fmla="*/ 48 w 100"/>
                <a:gd name="T5" fmla="*/ 48 h 42"/>
                <a:gd name="T6" fmla="*/ 0 w 100"/>
                <a:gd name="T7" fmla="*/ 198 h 42"/>
                <a:gd name="T8" fmla="*/ 72 w 100"/>
                <a:gd name="T9" fmla="*/ 252 h 42"/>
                <a:gd name="T10" fmla="*/ 126 w 100"/>
                <a:gd name="T11" fmla="*/ 102 h 42"/>
                <a:gd name="T12" fmla="*/ 276 w 100"/>
                <a:gd name="T13" fmla="*/ 48 h 42"/>
                <a:gd name="T14" fmla="*/ 426 w 100"/>
                <a:gd name="T15" fmla="*/ 48 h 42"/>
                <a:gd name="T16" fmla="*/ 576 w 100"/>
                <a:gd name="T17" fmla="*/ 150 h 42"/>
                <a:gd name="T18" fmla="*/ 600 w 100"/>
                <a:gd name="T19" fmla="*/ 150 h 42"/>
                <a:gd name="T20" fmla="*/ 450 w 100"/>
                <a:gd name="T21" fmla="*/ 24 h 42"/>
                <a:gd name="T22" fmla="*/ 276 w 100"/>
                <a:gd name="T23" fmla="*/ 0 h 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0"/>
                <a:gd name="T37" fmla="*/ 0 h 42"/>
                <a:gd name="T38" fmla="*/ 100 w 100"/>
                <a:gd name="T39" fmla="*/ 42 h 4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0" h="42">
                  <a:moveTo>
                    <a:pt x="46" y="0"/>
                  </a:moveTo>
                  <a:lnTo>
                    <a:pt x="12" y="4"/>
                  </a:lnTo>
                  <a:lnTo>
                    <a:pt x="8" y="8"/>
                  </a:lnTo>
                  <a:lnTo>
                    <a:pt x="0" y="33"/>
                  </a:lnTo>
                  <a:lnTo>
                    <a:pt x="12" y="42"/>
                  </a:lnTo>
                  <a:lnTo>
                    <a:pt x="21" y="17"/>
                  </a:lnTo>
                  <a:lnTo>
                    <a:pt x="46" y="8"/>
                  </a:lnTo>
                  <a:lnTo>
                    <a:pt x="71" y="8"/>
                  </a:lnTo>
                  <a:lnTo>
                    <a:pt x="96" y="25"/>
                  </a:lnTo>
                  <a:lnTo>
                    <a:pt x="100" y="25"/>
                  </a:lnTo>
                  <a:lnTo>
                    <a:pt x="75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51" name="Freeform 37"/>
            <p:cNvSpPr>
              <a:spLocks/>
            </p:cNvSpPr>
            <p:nvPr/>
          </p:nvSpPr>
          <p:spPr bwMode="auto">
            <a:xfrm>
              <a:off x="1470" y="2094"/>
              <a:ext cx="168" cy="210"/>
            </a:xfrm>
            <a:custGeom>
              <a:avLst/>
              <a:gdLst>
                <a:gd name="T0" fmla="*/ 0 w 28"/>
                <a:gd name="T1" fmla="*/ 0 h 35"/>
                <a:gd name="T2" fmla="*/ 0 w 28"/>
                <a:gd name="T3" fmla="*/ 210 h 35"/>
                <a:gd name="T4" fmla="*/ 150 w 28"/>
                <a:gd name="T5" fmla="*/ 210 h 35"/>
                <a:gd name="T6" fmla="*/ 168 w 28"/>
                <a:gd name="T7" fmla="*/ 198 h 35"/>
                <a:gd name="T8" fmla="*/ 168 w 28"/>
                <a:gd name="T9" fmla="*/ 138 h 35"/>
                <a:gd name="T10" fmla="*/ 66 w 28"/>
                <a:gd name="T11" fmla="*/ 0 h 35"/>
                <a:gd name="T12" fmla="*/ 0 w 28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5"/>
                <a:gd name="T23" fmla="*/ 28 w 28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5">
                  <a:moveTo>
                    <a:pt x="0" y="0"/>
                  </a:moveTo>
                  <a:lnTo>
                    <a:pt x="0" y="35"/>
                  </a:lnTo>
                  <a:lnTo>
                    <a:pt x="25" y="35"/>
                  </a:lnTo>
                  <a:cubicBezTo>
                    <a:pt x="26" y="35"/>
                    <a:pt x="28" y="35"/>
                    <a:pt x="28" y="33"/>
                  </a:cubicBezTo>
                  <a:lnTo>
                    <a:pt x="28" y="23"/>
                  </a:lnTo>
                  <a:cubicBezTo>
                    <a:pt x="27" y="16"/>
                    <a:pt x="21" y="4"/>
                    <a:pt x="1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52" name="Freeform 38"/>
            <p:cNvSpPr>
              <a:spLocks/>
            </p:cNvSpPr>
            <p:nvPr/>
          </p:nvSpPr>
          <p:spPr bwMode="auto">
            <a:xfrm>
              <a:off x="1260" y="2340"/>
              <a:ext cx="414" cy="102"/>
            </a:xfrm>
            <a:custGeom>
              <a:avLst/>
              <a:gdLst>
                <a:gd name="T0" fmla="*/ 342 w 69"/>
                <a:gd name="T1" fmla="*/ 0 h 17"/>
                <a:gd name="T2" fmla="*/ 66 w 69"/>
                <a:gd name="T3" fmla="*/ 0 h 17"/>
                <a:gd name="T4" fmla="*/ 0 w 69"/>
                <a:gd name="T5" fmla="*/ 48 h 17"/>
                <a:gd name="T6" fmla="*/ 0 w 69"/>
                <a:gd name="T7" fmla="*/ 48 h 17"/>
                <a:gd name="T8" fmla="*/ 66 w 69"/>
                <a:gd name="T9" fmla="*/ 102 h 17"/>
                <a:gd name="T10" fmla="*/ 342 w 69"/>
                <a:gd name="T11" fmla="*/ 102 h 17"/>
                <a:gd name="T12" fmla="*/ 414 w 69"/>
                <a:gd name="T13" fmla="*/ 48 h 17"/>
                <a:gd name="T14" fmla="*/ 414 w 69"/>
                <a:gd name="T15" fmla="*/ 48 h 17"/>
                <a:gd name="T16" fmla="*/ 342 w 69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17"/>
                <a:gd name="T29" fmla="*/ 69 w 69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17">
                  <a:moveTo>
                    <a:pt x="57" y="0"/>
                  </a:moveTo>
                  <a:lnTo>
                    <a:pt x="11" y="0"/>
                  </a:lnTo>
                  <a:cubicBezTo>
                    <a:pt x="5" y="0"/>
                    <a:pt x="0" y="4"/>
                    <a:pt x="0" y="8"/>
                  </a:cubicBezTo>
                  <a:cubicBezTo>
                    <a:pt x="0" y="13"/>
                    <a:pt x="5" y="17"/>
                    <a:pt x="11" y="17"/>
                  </a:cubicBezTo>
                  <a:lnTo>
                    <a:pt x="57" y="17"/>
                  </a:lnTo>
                  <a:cubicBezTo>
                    <a:pt x="63" y="17"/>
                    <a:pt x="69" y="13"/>
                    <a:pt x="69" y="8"/>
                  </a:cubicBezTo>
                  <a:cubicBezTo>
                    <a:pt x="69" y="4"/>
                    <a:pt x="63" y="0"/>
                    <a:pt x="57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53" name="Freeform 39"/>
            <p:cNvSpPr>
              <a:spLocks/>
            </p:cNvSpPr>
            <p:nvPr/>
          </p:nvSpPr>
          <p:spPr bwMode="auto">
            <a:xfrm>
              <a:off x="1260" y="2340"/>
              <a:ext cx="414" cy="102"/>
            </a:xfrm>
            <a:custGeom>
              <a:avLst/>
              <a:gdLst>
                <a:gd name="T0" fmla="*/ 342 w 69"/>
                <a:gd name="T1" fmla="*/ 0 h 17"/>
                <a:gd name="T2" fmla="*/ 66 w 69"/>
                <a:gd name="T3" fmla="*/ 0 h 17"/>
                <a:gd name="T4" fmla="*/ 0 w 69"/>
                <a:gd name="T5" fmla="*/ 48 h 17"/>
                <a:gd name="T6" fmla="*/ 0 w 69"/>
                <a:gd name="T7" fmla="*/ 48 h 17"/>
                <a:gd name="T8" fmla="*/ 66 w 69"/>
                <a:gd name="T9" fmla="*/ 102 h 17"/>
                <a:gd name="T10" fmla="*/ 342 w 69"/>
                <a:gd name="T11" fmla="*/ 102 h 17"/>
                <a:gd name="T12" fmla="*/ 414 w 69"/>
                <a:gd name="T13" fmla="*/ 48 h 17"/>
                <a:gd name="T14" fmla="*/ 414 w 69"/>
                <a:gd name="T15" fmla="*/ 48 h 17"/>
                <a:gd name="T16" fmla="*/ 342 w 69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17"/>
                <a:gd name="T29" fmla="*/ 69 w 69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17">
                  <a:moveTo>
                    <a:pt x="57" y="0"/>
                  </a:moveTo>
                  <a:lnTo>
                    <a:pt x="11" y="0"/>
                  </a:lnTo>
                  <a:cubicBezTo>
                    <a:pt x="5" y="0"/>
                    <a:pt x="0" y="4"/>
                    <a:pt x="0" y="8"/>
                  </a:cubicBezTo>
                  <a:cubicBezTo>
                    <a:pt x="0" y="13"/>
                    <a:pt x="5" y="17"/>
                    <a:pt x="11" y="17"/>
                  </a:cubicBezTo>
                  <a:lnTo>
                    <a:pt x="57" y="17"/>
                  </a:lnTo>
                  <a:cubicBezTo>
                    <a:pt x="63" y="17"/>
                    <a:pt x="69" y="13"/>
                    <a:pt x="69" y="8"/>
                  </a:cubicBezTo>
                  <a:cubicBezTo>
                    <a:pt x="69" y="4"/>
                    <a:pt x="63" y="0"/>
                    <a:pt x="57" y="0"/>
                  </a:cubicBezTo>
                  <a:close/>
                </a:path>
              </a:pathLst>
            </a:custGeom>
            <a:noFill/>
            <a:ln w="1905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54" name="Rectangle 40"/>
            <p:cNvSpPr>
              <a:spLocks noChangeArrowheads="1"/>
            </p:cNvSpPr>
            <p:nvPr/>
          </p:nvSpPr>
          <p:spPr bwMode="auto">
            <a:xfrm>
              <a:off x="1398" y="2304"/>
              <a:ext cx="138" cy="36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55" name="Freeform 41"/>
            <p:cNvSpPr>
              <a:spLocks/>
            </p:cNvSpPr>
            <p:nvPr/>
          </p:nvSpPr>
          <p:spPr bwMode="auto">
            <a:xfrm>
              <a:off x="1188" y="2202"/>
              <a:ext cx="276" cy="102"/>
            </a:xfrm>
            <a:custGeom>
              <a:avLst/>
              <a:gdLst>
                <a:gd name="T0" fmla="*/ 258 w 46"/>
                <a:gd name="T1" fmla="*/ 0 h 17"/>
                <a:gd name="T2" fmla="*/ 12 w 46"/>
                <a:gd name="T3" fmla="*/ 0 h 17"/>
                <a:gd name="T4" fmla="*/ 0 w 46"/>
                <a:gd name="T5" fmla="*/ 18 h 17"/>
                <a:gd name="T6" fmla="*/ 0 w 46"/>
                <a:gd name="T7" fmla="*/ 84 h 17"/>
                <a:gd name="T8" fmla="*/ 12 w 46"/>
                <a:gd name="T9" fmla="*/ 102 h 17"/>
                <a:gd name="T10" fmla="*/ 258 w 46"/>
                <a:gd name="T11" fmla="*/ 102 h 17"/>
                <a:gd name="T12" fmla="*/ 276 w 46"/>
                <a:gd name="T13" fmla="*/ 84 h 17"/>
                <a:gd name="T14" fmla="*/ 276 w 46"/>
                <a:gd name="T15" fmla="*/ 18 h 17"/>
                <a:gd name="T16" fmla="*/ 258 w 46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17"/>
                <a:gd name="T29" fmla="*/ 46 w 46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17">
                  <a:moveTo>
                    <a:pt x="43" y="0"/>
                  </a:moveTo>
                  <a:lnTo>
                    <a:pt x="2" y="0"/>
                  </a:lnTo>
                  <a:cubicBezTo>
                    <a:pt x="1" y="0"/>
                    <a:pt x="0" y="1"/>
                    <a:pt x="0" y="3"/>
                  </a:cubicBezTo>
                  <a:lnTo>
                    <a:pt x="0" y="14"/>
                  </a:lnTo>
                  <a:cubicBezTo>
                    <a:pt x="0" y="16"/>
                    <a:pt x="1" y="17"/>
                    <a:pt x="2" y="17"/>
                  </a:cubicBezTo>
                  <a:lnTo>
                    <a:pt x="43" y="17"/>
                  </a:lnTo>
                  <a:cubicBezTo>
                    <a:pt x="45" y="17"/>
                    <a:pt x="46" y="16"/>
                    <a:pt x="46" y="14"/>
                  </a:cubicBezTo>
                  <a:lnTo>
                    <a:pt x="46" y="3"/>
                  </a:lnTo>
                  <a:cubicBezTo>
                    <a:pt x="46" y="1"/>
                    <a:pt x="45" y="0"/>
                    <a:pt x="43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56" name="Freeform 42"/>
            <p:cNvSpPr>
              <a:spLocks/>
            </p:cNvSpPr>
            <p:nvPr/>
          </p:nvSpPr>
          <p:spPr bwMode="auto">
            <a:xfrm>
              <a:off x="1830" y="2040"/>
              <a:ext cx="324" cy="102"/>
            </a:xfrm>
            <a:custGeom>
              <a:avLst/>
              <a:gdLst>
                <a:gd name="T0" fmla="*/ 0 w 54"/>
                <a:gd name="T1" fmla="*/ 0 h 17"/>
                <a:gd name="T2" fmla="*/ 150 w 54"/>
                <a:gd name="T3" fmla="*/ 0 h 17"/>
                <a:gd name="T4" fmla="*/ 300 w 54"/>
                <a:gd name="T5" fmla="*/ 102 h 17"/>
                <a:gd name="T6" fmla="*/ 324 w 54"/>
                <a:gd name="T7" fmla="*/ 102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17"/>
                <a:gd name="T14" fmla="*/ 54 w 54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17">
                  <a:moveTo>
                    <a:pt x="0" y="0"/>
                  </a:moveTo>
                  <a:lnTo>
                    <a:pt x="25" y="0"/>
                  </a:lnTo>
                  <a:lnTo>
                    <a:pt x="50" y="17"/>
                  </a:lnTo>
                  <a:lnTo>
                    <a:pt x="54" y="17"/>
                  </a:ln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57" name="Line 43"/>
            <p:cNvSpPr>
              <a:spLocks noChangeShapeType="1"/>
            </p:cNvSpPr>
            <p:nvPr/>
          </p:nvSpPr>
          <p:spPr bwMode="auto">
            <a:xfrm flipH="1" flipV="1">
              <a:off x="2004" y="2016"/>
              <a:ext cx="150" cy="12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58" name="Line 44"/>
            <p:cNvSpPr>
              <a:spLocks noChangeShapeType="1"/>
            </p:cNvSpPr>
            <p:nvPr/>
          </p:nvSpPr>
          <p:spPr bwMode="auto">
            <a:xfrm flipH="1" flipV="1">
              <a:off x="1830" y="1992"/>
              <a:ext cx="174" cy="2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59" name="Rectangle 45"/>
            <p:cNvSpPr>
              <a:spLocks noChangeArrowheads="1"/>
            </p:cNvSpPr>
            <p:nvPr/>
          </p:nvSpPr>
          <p:spPr bwMode="auto">
            <a:xfrm>
              <a:off x="552" y="2322"/>
              <a:ext cx="528" cy="30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60" name="Line 46"/>
            <p:cNvSpPr>
              <a:spLocks noChangeShapeType="1"/>
            </p:cNvSpPr>
            <p:nvPr/>
          </p:nvSpPr>
          <p:spPr bwMode="auto">
            <a:xfrm>
              <a:off x="582" y="2142"/>
              <a:ext cx="1" cy="17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61" name="Freeform 47"/>
            <p:cNvSpPr>
              <a:spLocks/>
            </p:cNvSpPr>
            <p:nvPr/>
          </p:nvSpPr>
          <p:spPr bwMode="auto">
            <a:xfrm>
              <a:off x="606" y="2340"/>
              <a:ext cx="318" cy="102"/>
            </a:xfrm>
            <a:custGeom>
              <a:avLst/>
              <a:gdLst>
                <a:gd name="T0" fmla="*/ 264 w 53"/>
                <a:gd name="T1" fmla="*/ 0 h 17"/>
                <a:gd name="T2" fmla="*/ 54 w 53"/>
                <a:gd name="T3" fmla="*/ 0 h 17"/>
                <a:gd name="T4" fmla="*/ 0 w 53"/>
                <a:gd name="T5" fmla="*/ 48 h 17"/>
                <a:gd name="T6" fmla="*/ 0 w 53"/>
                <a:gd name="T7" fmla="*/ 48 h 17"/>
                <a:gd name="T8" fmla="*/ 54 w 53"/>
                <a:gd name="T9" fmla="*/ 102 h 17"/>
                <a:gd name="T10" fmla="*/ 264 w 53"/>
                <a:gd name="T11" fmla="*/ 102 h 17"/>
                <a:gd name="T12" fmla="*/ 318 w 53"/>
                <a:gd name="T13" fmla="*/ 48 h 17"/>
                <a:gd name="T14" fmla="*/ 318 w 53"/>
                <a:gd name="T15" fmla="*/ 48 h 17"/>
                <a:gd name="T16" fmla="*/ 264 w 53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17"/>
                <a:gd name="T29" fmla="*/ 53 w 53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17">
                  <a:moveTo>
                    <a:pt x="44" y="0"/>
                  </a:moveTo>
                  <a:lnTo>
                    <a:pt x="9" y="0"/>
                  </a:ln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lnTo>
                    <a:pt x="44" y="17"/>
                  </a:lnTo>
                  <a:cubicBezTo>
                    <a:pt x="49" y="17"/>
                    <a:pt x="53" y="13"/>
                    <a:pt x="53" y="8"/>
                  </a:cubicBezTo>
                  <a:cubicBezTo>
                    <a:pt x="53" y="4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62" name="Freeform 48"/>
            <p:cNvSpPr>
              <a:spLocks/>
            </p:cNvSpPr>
            <p:nvPr/>
          </p:nvSpPr>
          <p:spPr bwMode="auto">
            <a:xfrm>
              <a:off x="606" y="2340"/>
              <a:ext cx="318" cy="102"/>
            </a:xfrm>
            <a:custGeom>
              <a:avLst/>
              <a:gdLst>
                <a:gd name="T0" fmla="*/ 264 w 53"/>
                <a:gd name="T1" fmla="*/ 0 h 17"/>
                <a:gd name="T2" fmla="*/ 54 w 53"/>
                <a:gd name="T3" fmla="*/ 0 h 17"/>
                <a:gd name="T4" fmla="*/ 0 w 53"/>
                <a:gd name="T5" fmla="*/ 48 h 17"/>
                <a:gd name="T6" fmla="*/ 0 w 53"/>
                <a:gd name="T7" fmla="*/ 48 h 17"/>
                <a:gd name="T8" fmla="*/ 54 w 53"/>
                <a:gd name="T9" fmla="*/ 102 h 17"/>
                <a:gd name="T10" fmla="*/ 264 w 53"/>
                <a:gd name="T11" fmla="*/ 102 h 17"/>
                <a:gd name="T12" fmla="*/ 318 w 53"/>
                <a:gd name="T13" fmla="*/ 48 h 17"/>
                <a:gd name="T14" fmla="*/ 318 w 53"/>
                <a:gd name="T15" fmla="*/ 48 h 17"/>
                <a:gd name="T16" fmla="*/ 264 w 53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17"/>
                <a:gd name="T29" fmla="*/ 53 w 53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17">
                  <a:moveTo>
                    <a:pt x="44" y="0"/>
                  </a:moveTo>
                  <a:lnTo>
                    <a:pt x="9" y="0"/>
                  </a:ln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lnTo>
                    <a:pt x="44" y="17"/>
                  </a:lnTo>
                  <a:cubicBezTo>
                    <a:pt x="49" y="17"/>
                    <a:pt x="53" y="13"/>
                    <a:pt x="53" y="8"/>
                  </a:cubicBezTo>
                  <a:cubicBezTo>
                    <a:pt x="53" y="4"/>
                    <a:pt x="49" y="0"/>
                    <a:pt x="44" y="0"/>
                  </a:cubicBezTo>
                  <a:close/>
                </a:path>
              </a:pathLst>
            </a:custGeom>
            <a:noFill/>
            <a:ln w="1905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63" name="Line 49"/>
            <p:cNvSpPr>
              <a:spLocks noChangeShapeType="1"/>
            </p:cNvSpPr>
            <p:nvPr/>
          </p:nvSpPr>
          <p:spPr bwMode="auto">
            <a:xfrm>
              <a:off x="930" y="2142"/>
              <a:ext cx="1" cy="17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64" name="Line 50"/>
            <p:cNvSpPr>
              <a:spLocks noChangeShapeType="1"/>
            </p:cNvSpPr>
            <p:nvPr/>
          </p:nvSpPr>
          <p:spPr bwMode="auto">
            <a:xfrm>
              <a:off x="1080" y="2142"/>
              <a:ext cx="1" cy="17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65" name="Line 51"/>
            <p:cNvSpPr>
              <a:spLocks noChangeShapeType="1"/>
            </p:cNvSpPr>
            <p:nvPr/>
          </p:nvSpPr>
          <p:spPr bwMode="auto">
            <a:xfrm>
              <a:off x="756" y="2142"/>
              <a:ext cx="1" cy="17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66" name="Freeform 52"/>
            <p:cNvSpPr>
              <a:spLocks/>
            </p:cNvSpPr>
            <p:nvPr/>
          </p:nvSpPr>
          <p:spPr bwMode="auto">
            <a:xfrm>
              <a:off x="2064" y="2106"/>
              <a:ext cx="162" cy="144"/>
            </a:xfrm>
            <a:custGeom>
              <a:avLst/>
              <a:gdLst>
                <a:gd name="T0" fmla="*/ 36 w 27"/>
                <a:gd name="T1" fmla="*/ 144 h 24"/>
                <a:gd name="T2" fmla="*/ 132 w 27"/>
                <a:gd name="T3" fmla="*/ 144 h 24"/>
                <a:gd name="T4" fmla="*/ 0 60000 65536"/>
                <a:gd name="T5" fmla="*/ 0 60000 65536"/>
                <a:gd name="T6" fmla="*/ 0 w 27"/>
                <a:gd name="T7" fmla="*/ 0 h 24"/>
                <a:gd name="T8" fmla="*/ 27 w 27"/>
                <a:gd name="T9" fmla="*/ 24 h 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" h="24">
                  <a:moveTo>
                    <a:pt x="6" y="24"/>
                  </a:moveTo>
                  <a:cubicBezTo>
                    <a:pt x="0" y="0"/>
                    <a:pt x="27" y="0"/>
                    <a:pt x="22" y="24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67" name="Oval 53"/>
            <p:cNvSpPr>
              <a:spLocks noChangeArrowheads="1"/>
            </p:cNvSpPr>
            <p:nvPr/>
          </p:nvSpPr>
          <p:spPr bwMode="auto">
            <a:xfrm>
              <a:off x="1620" y="2034"/>
              <a:ext cx="120" cy="120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68" name="Line 54"/>
            <p:cNvSpPr>
              <a:spLocks noChangeShapeType="1"/>
            </p:cNvSpPr>
            <p:nvPr/>
          </p:nvSpPr>
          <p:spPr bwMode="auto">
            <a:xfrm flipV="1">
              <a:off x="1680" y="1998"/>
              <a:ext cx="318" cy="3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69" name="Line 55"/>
            <p:cNvSpPr>
              <a:spLocks noChangeShapeType="1"/>
            </p:cNvSpPr>
            <p:nvPr/>
          </p:nvSpPr>
          <p:spPr bwMode="auto">
            <a:xfrm>
              <a:off x="2010" y="1998"/>
              <a:ext cx="234" cy="6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70" name="Freeform 56"/>
            <p:cNvSpPr>
              <a:spLocks/>
            </p:cNvSpPr>
            <p:nvPr/>
          </p:nvSpPr>
          <p:spPr bwMode="auto">
            <a:xfrm>
              <a:off x="1488" y="2124"/>
              <a:ext cx="126" cy="126"/>
            </a:xfrm>
            <a:custGeom>
              <a:avLst/>
              <a:gdLst>
                <a:gd name="T0" fmla="*/ 0 w 21"/>
                <a:gd name="T1" fmla="*/ 0 h 21"/>
                <a:gd name="T2" fmla="*/ 0 w 21"/>
                <a:gd name="T3" fmla="*/ 126 h 21"/>
                <a:gd name="T4" fmla="*/ 126 w 21"/>
                <a:gd name="T5" fmla="*/ 126 h 21"/>
                <a:gd name="T6" fmla="*/ 126 w 21"/>
                <a:gd name="T7" fmla="*/ 96 h 21"/>
                <a:gd name="T8" fmla="*/ 54 w 21"/>
                <a:gd name="T9" fmla="*/ 0 h 21"/>
                <a:gd name="T10" fmla="*/ 0 w 21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21"/>
                <a:gd name="T20" fmla="*/ 21 w 21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21">
                  <a:moveTo>
                    <a:pt x="0" y="0"/>
                  </a:moveTo>
                  <a:lnTo>
                    <a:pt x="0" y="21"/>
                  </a:lnTo>
                  <a:lnTo>
                    <a:pt x="21" y="21"/>
                  </a:lnTo>
                  <a:lnTo>
                    <a:pt x="21" y="16"/>
                  </a:lnTo>
                  <a:cubicBezTo>
                    <a:pt x="20" y="10"/>
                    <a:pt x="14" y="2"/>
                    <a:pt x="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71" name="Oval 57"/>
            <p:cNvSpPr>
              <a:spLocks noChangeArrowheads="1"/>
            </p:cNvSpPr>
            <p:nvPr/>
          </p:nvSpPr>
          <p:spPr bwMode="auto">
            <a:xfrm>
              <a:off x="1974" y="1998"/>
              <a:ext cx="48" cy="4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11268" name="Group 60"/>
          <p:cNvGrpSpPr>
            <a:grpSpLocks noChangeAspect="1"/>
          </p:cNvGrpSpPr>
          <p:nvPr/>
        </p:nvGrpSpPr>
        <p:grpSpPr bwMode="auto">
          <a:xfrm>
            <a:off x="6381751" y="4286250"/>
            <a:ext cx="1685925" cy="723900"/>
            <a:chOff x="2829" y="1182"/>
            <a:chExt cx="1062" cy="456"/>
          </a:xfrm>
        </p:grpSpPr>
        <p:sp>
          <p:nvSpPr>
            <p:cNvPr id="11334" name="Freeform 61"/>
            <p:cNvSpPr>
              <a:spLocks/>
            </p:cNvSpPr>
            <p:nvPr/>
          </p:nvSpPr>
          <p:spPr bwMode="auto">
            <a:xfrm>
              <a:off x="3201" y="1182"/>
              <a:ext cx="600" cy="252"/>
            </a:xfrm>
            <a:custGeom>
              <a:avLst/>
              <a:gdLst>
                <a:gd name="T0" fmla="*/ 276 w 100"/>
                <a:gd name="T1" fmla="*/ 0 h 42"/>
                <a:gd name="T2" fmla="*/ 72 w 100"/>
                <a:gd name="T3" fmla="*/ 24 h 42"/>
                <a:gd name="T4" fmla="*/ 48 w 100"/>
                <a:gd name="T5" fmla="*/ 48 h 42"/>
                <a:gd name="T6" fmla="*/ 0 w 100"/>
                <a:gd name="T7" fmla="*/ 198 h 42"/>
                <a:gd name="T8" fmla="*/ 72 w 100"/>
                <a:gd name="T9" fmla="*/ 252 h 42"/>
                <a:gd name="T10" fmla="*/ 126 w 100"/>
                <a:gd name="T11" fmla="*/ 102 h 42"/>
                <a:gd name="T12" fmla="*/ 276 w 100"/>
                <a:gd name="T13" fmla="*/ 48 h 42"/>
                <a:gd name="T14" fmla="*/ 426 w 100"/>
                <a:gd name="T15" fmla="*/ 48 h 42"/>
                <a:gd name="T16" fmla="*/ 576 w 100"/>
                <a:gd name="T17" fmla="*/ 150 h 42"/>
                <a:gd name="T18" fmla="*/ 600 w 100"/>
                <a:gd name="T19" fmla="*/ 150 h 42"/>
                <a:gd name="T20" fmla="*/ 450 w 100"/>
                <a:gd name="T21" fmla="*/ 24 h 42"/>
                <a:gd name="T22" fmla="*/ 276 w 100"/>
                <a:gd name="T23" fmla="*/ 0 h 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0"/>
                <a:gd name="T37" fmla="*/ 0 h 42"/>
                <a:gd name="T38" fmla="*/ 100 w 100"/>
                <a:gd name="T39" fmla="*/ 42 h 4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0" h="42">
                  <a:moveTo>
                    <a:pt x="46" y="0"/>
                  </a:moveTo>
                  <a:lnTo>
                    <a:pt x="12" y="4"/>
                  </a:lnTo>
                  <a:lnTo>
                    <a:pt x="8" y="8"/>
                  </a:lnTo>
                  <a:lnTo>
                    <a:pt x="0" y="33"/>
                  </a:lnTo>
                  <a:lnTo>
                    <a:pt x="12" y="42"/>
                  </a:lnTo>
                  <a:lnTo>
                    <a:pt x="21" y="17"/>
                  </a:lnTo>
                  <a:lnTo>
                    <a:pt x="46" y="8"/>
                  </a:lnTo>
                  <a:lnTo>
                    <a:pt x="71" y="8"/>
                  </a:lnTo>
                  <a:lnTo>
                    <a:pt x="96" y="25"/>
                  </a:lnTo>
                  <a:lnTo>
                    <a:pt x="100" y="25"/>
                  </a:lnTo>
                  <a:lnTo>
                    <a:pt x="75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35" name="Freeform 62"/>
            <p:cNvSpPr>
              <a:spLocks/>
            </p:cNvSpPr>
            <p:nvPr/>
          </p:nvSpPr>
          <p:spPr bwMode="auto">
            <a:xfrm>
              <a:off x="3111" y="1290"/>
              <a:ext cx="174" cy="204"/>
            </a:xfrm>
            <a:custGeom>
              <a:avLst/>
              <a:gdLst>
                <a:gd name="T0" fmla="*/ 0 w 29"/>
                <a:gd name="T1" fmla="*/ 0 h 34"/>
                <a:gd name="T2" fmla="*/ 0 w 29"/>
                <a:gd name="T3" fmla="*/ 204 h 34"/>
                <a:gd name="T4" fmla="*/ 156 w 29"/>
                <a:gd name="T5" fmla="*/ 204 h 34"/>
                <a:gd name="T6" fmla="*/ 174 w 29"/>
                <a:gd name="T7" fmla="*/ 198 h 34"/>
                <a:gd name="T8" fmla="*/ 174 w 29"/>
                <a:gd name="T9" fmla="*/ 132 h 34"/>
                <a:gd name="T10" fmla="*/ 72 w 29"/>
                <a:gd name="T11" fmla="*/ 0 h 34"/>
                <a:gd name="T12" fmla="*/ 0 w 29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34"/>
                <a:gd name="T23" fmla="*/ 29 w 29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34">
                  <a:moveTo>
                    <a:pt x="0" y="0"/>
                  </a:moveTo>
                  <a:lnTo>
                    <a:pt x="0" y="34"/>
                  </a:lnTo>
                  <a:lnTo>
                    <a:pt x="26" y="34"/>
                  </a:lnTo>
                  <a:cubicBezTo>
                    <a:pt x="27" y="34"/>
                    <a:pt x="28" y="34"/>
                    <a:pt x="29" y="33"/>
                  </a:cubicBezTo>
                  <a:lnTo>
                    <a:pt x="29" y="22"/>
                  </a:lnTo>
                  <a:cubicBezTo>
                    <a:pt x="28" y="15"/>
                    <a:pt x="22" y="4"/>
                    <a:pt x="1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36" name="Rectangle 63"/>
            <p:cNvSpPr>
              <a:spLocks noChangeArrowheads="1"/>
            </p:cNvSpPr>
            <p:nvPr/>
          </p:nvSpPr>
          <p:spPr bwMode="auto">
            <a:xfrm>
              <a:off x="2967" y="1524"/>
              <a:ext cx="294" cy="7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37" name="Oval 64"/>
            <p:cNvSpPr>
              <a:spLocks noChangeArrowheads="1"/>
            </p:cNvSpPr>
            <p:nvPr/>
          </p:nvSpPr>
          <p:spPr bwMode="auto">
            <a:xfrm>
              <a:off x="2913" y="1518"/>
              <a:ext cx="114" cy="120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38" name="Oval 65"/>
            <p:cNvSpPr>
              <a:spLocks noChangeArrowheads="1"/>
            </p:cNvSpPr>
            <p:nvPr/>
          </p:nvSpPr>
          <p:spPr bwMode="auto">
            <a:xfrm>
              <a:off x="3183" y="1524"/>
              <a:ext cx="120" cy="11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39" name="Rectangle 66"/>
            <p:cNvSpPr>
              <a:spLocks noChangeArrowheads="1"/>
            </p:cNvSpPr>
            <p:nvPr/>
          </p:nvSpPr>
          <p:spPr bwMode="auto">
            <a:xfrm>
              <a:off x="3039" y="1494"/>
              <a:ext cx="144" cy="36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40" name="Freeform 67"/>
            <p:cNvSpPr>
              <a:spLocks/>
            </p:cNvSpPr>
            <p:nvPr/>
          </p:nvSpPr>
          <p:spPr bwMode="auto">
            <a:xfrm>
              <a:off x="2829" y="1392"/>
              <a:ext cx="282" cy="102"/>
            </a:xfrm>
            <a:custGeom>
              <a:avLst/>
              <a:gdLst>
                <a:gd name="T0" fmla="*/ 264 w 47"/>
                <a:gd name="T1" fmla="*/ 0 h 17"/>
                <a:gd name="T2" fmla="*/ 18 w 47"/>
                <a:gd name="T3" fmla="*/ 0 h 17"/>
                <a:gd name="T4" fmla="*/ 0 w 47"/>
                <a:gd name="T5" fmla="*/ 18 h 17"/>
                <a:gd name="T6" fmla="*/ 0 w 47"/>
                <a:gd name="T7" fmla="*/ 84 h 17"/>
                <a:gd name="T8" fmla="*/ 18 w 47"/>
                <a:gd name="T9" fmla="*/ 102 h 17"/>
                <a:gd name="T10" fmla="*/ 264 w 47"/>
                <a:gd name="T11" fmla="*/ 102 h 17"/>
                <a:gd name="T12" fmla="*/ 282 w 47"/>
                <a:gd name="T13" fmla="*/ 84 h 17"/>
                <a:gd name="T14" fmla="*/ 282 w 47"/>
                <a:gd name="T15" fmla="*/ 18 h 17"/>
                <a:gd name="T16" fmla="*/ 264 w 4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7"/>
                <a:gd name="T29" fmla="*/ 47 w 4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7">
                  <a:moveTo>
                    <a:pt x="44" y="0"/>
                  </a:moveTo>
                  <a:lnTo>
                    <a:pt x="3" y="0"/>
                  </a:lnTo>
                  <a:cubicBezTo>
                    <a:pt x="2" y="0"/>
                    <a:pt x="0" y="1"/>
                    <a:pt x="0" y="3"/>
                  </a:cubicBezTo>
                  <a:lnTo>
                    <a:pt x="0" y="14"/>
                  </a:lnTo>
                  <a:cubicBezTo>
                    <a:pt x="0" y="16"/>
                    <a:pt x="2" y="17"/>
                    <a:pt x="3" y="17"/>
                  </a:cubicBezTo>
                  <a:lnTo>
                    <a:pt x="44" y="17"/>
                  </a:lnTo>
                  <a:cubicBezTo>
                    <a:pt x="46" y="17"/>
                    <a:pt x="47" y="16"/>
                    <a:pt x="47" y="14"/>
                  </a:cubicBezTo>
                  <a:lnTo>
                    <a:pt x="47" y="3"/>
                  </a:lnTo>
                  <a:cubicBezTo>
                    <a:pt x="47" y="1"/>
                    <a:pt x="46" y="0"/>
                    <a:pt x="44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41" name="Freeform 68"/>
            <p:cNvSpPr>
              <a:spLocks/>
            </p:cNvSpPr>
            <p:nvPr/>
          </p:nvSpPr>
          <p:spPr bwMode="auto">
            <a:xfrm>
              <a:off x="3477" y="1230"/>
              <a:ext cx="324" cy="102"/>
            </a:xfrm>
            <a:custGeom>
              <a:avLst/>
              <a:gdLst>
                <a:gd name="T0" fmla="*/ 0 w 54"/>
                <a:gd name="T1" fmla="*/ 0 h 17"/>
                <a:gd name="T2" fmla="*/ 150 w 54"/>
                <a:gd name="T3" fmla="*/ 0 h 17"/>
                <a:gd name="T4" fmla="*/ 300 w 54"/>
                <a:gd name="T5" fmla="*/ 102 h 17"/>
                <a:gd name="T6" fmla="*/ 324 w 54"/>
                <a:gd name="T7" fmla="*/ 102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17"/>
                <a:gd name="T14" fmla="*/ 54 w 54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17">
                  <a:moveTo>
                    <a:pt x="0" y="0"/>
                  </a:moveTo>
                  <a:lnTo>
                    <a:pt x="25" y="0"/>
                  </a:lnTo>
                  <a:lnTo>
                    <a:pt x="50" y="17"/>
                  </a:lnTo>
                  <a:lnTo>
                    <a:pt x="54" y="17"/>
                  </a:ln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42" name="Line 69"/>
            <p:cNvSpPr>
              <a:spLocks noChangeShapeType="1"/>
            </p:cNvSpPr>
            <p:nvPr/>
          </p:nvSpPr>
          <p:spPr bwMode="auto">
            <a:xfrm flipH="1" flipV="1">
              <a:off x="3651" y="1206"/>
              <a:ext cx="150" cy="12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43" name="Line 70"/>
            <p:cNvSpPr>
              <a:spLocks noChangeShapeType="1"/>
            </p:cNvSpPr>
            <p:nvPr/>
          </p:nvSpPr>
          <p:spPr bwMode="auto">
            <a:xfrm flipH="1" flipV="1">
              <a:off x="3477" y="1182"/>
              <a:ext cx="174" cy="2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44" name="Freeform 76"/>
            <p:cNvSpPr>
              <a:spLocks/>
            </p:cNvSpPr>
            <p:nvPr/>
          </p:nvSpPr>
          <p:spPr bwMode="auto">
            <a:xfrm>
              <a:off x="3711" y="1296"/>
              <a:ext cx="162" cy="144"/>
            </a:xfrm>
            <a:custGeom>
              <a:avLst/>
              <a:gdLst>
                <a:gd name="T0" fmla="*/ 36 w 27"/>
                <a:gd name="T1" fmla="*/ 144 h 24"/>
                <a:gd name="T2" fmla="*/ 132 w 27"/>
                <a:gd name="T3" fmla="*/ 144 h 24"/>
                <a:gd name="T4" fmla="*/ 0 60000 65536"/>
                <a:gd name="T5" fmla="*/ 0 60000 65536"/>
                <a:gd name="T6" fmla="*/ 0 w 27"/>
                <a:gd name="T7" fmla="*/ 0 h 24"/>
                <a:gd name="T8" fmla="*/ 27 w 27"/>
                <a:gd name="T9" fmla="*/ 24 h 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" h="24">
                  <a:moveTo>
                    <a:pt x="6" y="24"/>
                  </a:moveTo>
                  <a:cubicBezTo>
                    <a:pt x="0" y="0"/>
                    <a:pt x="27" y="0"/>
                    <a:pt x="22" y="24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45" name="Oval 77"/>
            <p:cNvSpPr>
              <a:spLocks noChangeArrowheads="1"/>
            </p:cNvSpPr>
            <p:nvPr/>
          </p:nvSpPr>
          <p:spPr bwMode="auto">
            <a:xfrm>
              <a:off x="3267" y="1236"/>
              <a:ext cx="114" cy="11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46" name="Line 78"/>
            <p:cNvSpPr>
              <a:spLocks noChangeShapeType="1"/>
            </p:cNvSpPr>
            <p:nvPr/>
          </p:nvSpPr>
          <p:spPr bwMode="auto">
            <a:xfrm flipV="1">
              <a:off x="3327" y="1194"/>
              <a:ext cx="318" cy="42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47" name="Line 79"/>
            <p:cNvSpPr>
              <a:spLocks noChangeShapeType="1"/>
            </p:cNvSpPr>
            <p:nvPr/>
          </p:nvSpPr>
          <p:spPr bwMode="auto">
            <a:xfrm>
              <a:off x="3657" y="1194"/>
              <a:ext cx="234" cy="72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48" name="Freeform 80"/>
            <p:cNvSpPr>
              <a:spLocks/>
            </p:cNvSpPr>
            <p:nvPr/>
          </p:nvSpPr>
          <p:spPr bwMode="auto">
            <a:xfrm>
              <a:off x="3135" y="1314"/>
              <a:ext cx="126" cy="126"/>
            </a:xfrm>
            <a:custGeom>
              <a:avLst/>
              <a:gdLst>
                <a:gd name="T0" fmla="*/ 0 w 21"/>
                <a:gd name="T1" fmla="*/ 0 h 21"/>
                <a:gd name="T2" fmla="*/ 0 w 21"/>
                <a:gd name="T3" fmla="*/ 126 h 21"/>
                <a:gd name="T4" fmla="*/ 126 w 21"/>
                <a:gd name="T5" fmla="*/ 126 h 21"/>
                <a:gd name="T6" fmla="*/ 126 w 21"/>
                <a:gd name="T7" fmla="*/ 96 h 21"/>
                <a:gd name="T8" fmla="*/ 48 w 21"/>
                <a:gd name="T9" fmla="*/ 0 h 21"/>
                <a:gd name="T10" fmla="*/ 0 w 21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21"/>
                <a:gd name="T20" fmla="*/ 21 w 21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21">
                  <a:moveTo>
                    <a:pt x="0" y="0"/>
                  </a:moveTo>
                  <a:lnTo>
                    <a:pt x="0" y="21"/>
                  </a:lnTo>
                  <a:lnTo>
                    <a:pt x="21" y="21"/>
                  </a:lnTo>
                  <a:lnTo>
                    <a:pt x="21" y="16"/>
                  </a:lnTo>
                  <a:cubicBezTo>
                    <a:pt x="20" y="10"/>
                    <a:pt x="14" y="2"/>
                    <a:pt x="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49" name="Oval 83"/>
            <p:cNvSpPr>
              <a:spLocks noChangeArrowheads="1"/>
            </p:cNvSpPr>
            <p:nvPr/>
          </p:nvSpPr>
          <p:spPr bwMode="auto">
            <a:xfrm>
              <a:off x="3621" y="1194"/>
              <a:ext cx="48" cy="5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11269" name="Group 86"/>
          <p:cNvGrpSpPr>
            <a:grpSpLocks noChangeAspect="1"/>
          </p:cNvGrpSpPr>
          <p:nvPr/>
        </p:nvGrpSpPr>
        <p:grpSpPr bwMode="auto">
          <a:xfrm>
            <a:off x="2166939" y="2714626"/>
            <a:ext cx="1057275" cy="904875"/>
            <a:chOff x="477" y="1092"/>
            <a:chExt cx="666" cy="570"/>
          </a:xfrm>
        </p:grpSpPr>
        <p:sp>
          <p:nvSpPr>
            <p:cNvPr id="11323" name="Freeform 87"/>
            <p:cNvSpPr>
              <a:spLocks/>
            </p:cNvSpPr>
            <p:nvPr/>
          </p:nvSpPr>
          <p:spPr bwMode="auto">
            <a:xfrm>
              <a:off x="555" y="1248"/>
              <a:ext cx="24" cy="24"/>
            </a:xfrm>
            <a:custGeom>
              <a:avLst/>
              <a:gdLst>
                <a:gd name="T0" fmla="*/ 24 w 4"/>
                <a:gd name="T1" fmla="*/ 6 h 4"/>
                <a:gd name="T2" fmla="*/ 24 w 4"/>
                <a:gd name="T3" fmla="*/ 6 h 4"/>
                <a:gd name="T4" fmla="*/ 24 w 4"/>
                <a:gd name="T5" fmla="*/ 18 h 4"/>
                <a:gd name="T6" fmla="*/ 18 w 4"/>
                <a:gd name="T7" fmla="*/ 18 h 4"/>
                <a:gd name="T8" fmla="*/ 6 w 4"/>
                <a:gd name="T9" fmla="*/ 18 h 4"/>
                <a:gd name="T10" fmla="*/ 6 w 4"/>
                <a:gd name="T11" fmla="*/ 18 h 4"/>
                <a:gd name="T12" fmla="*/ 6 w 4"/>
                <a:gd name="T13" fmla="*/ 6 h 4"/>
                <a:gd name="T14" fmla="*/ 12 w 4"/>
                <a:gd name="T15" fmla="*/ 6 h 4"/>
                <a:gd name="T16" fmla="*/ 24 w 4"/>
                <a:gd name="T17" fmla="*/ 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4" y="2"/>
                    <a:pt x="4" y="3"/>
                  </a:cubicBezTo>
                  <a:lnTo>
                    <a:pt x="3" y="3"/>
                  </a:ln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lnTo>
                    <a:pt x="2" y="1"/>
                  </a:ln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24" name="Line 88"/>
            <p:cNvSpPr>
              <a:spLocks noChangeShapeType="1"/>
            </p:cNvSpPr>
            <p:nvPr/>
          </p:nvSpPr>
          <p:spPr bwMode="auto">
            <a:xfrm>
              <a:off x="711" y="1350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25" name="Line 89"/>
            <p:cNvSpPr>
              <a:spLocks noChangeShapeType="1"/>
            </p:cNvSpPr>
            <p:nvPr/>
          </p:nvSpPr>
          <p:spPr bwMode="auto">
            <a:xfrm>
              <a:off x="831" y="1350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26" name="Rectangle 90"/>
            <p:cNvSpPr>
              <a:spLocks noChangeArrowheads="1"/>
            </p:cNvSpPr>
            <p:nvPr/>
          </p:nvSpPr>
          <p:spPr bwMode="auto">
            <a:xfrm>
              <a:off x="573" y="1560"/>
              <a:ext cx="558" cy="4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27" name="Oval 91"/>
            <p:cNvSpPr>
              <a:spLocks noChangeArrowheads="1"/>
            </p:cNvSpPr>
            <p:nvPr/>
          </p:nvSpPr>
          <p:spPr bwMode="auto">
            <a:xfrm>
              <a:off x="627" y="1530"/>
              <a:ext cx="138" cy="132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28" name="Oval 92"/>
            <p:cNvSpPr>
              <a:spLocks noChangeArrowheads="1"/>
            </p:cNvSpPr>
            <p:nvPr/>
          </p:nvSpPr>
          <p:spPr bwMode="auto">
            <a:xfrm>
              <a:off x="801" y="1530"/>
              <a:ext cx="132" cy="132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29" name="Line 93"/>
            <p:cNvSpPr>
              <a:spLocks noChangeShapeType="1"/>
            </p:cNvSpPr>
            <p:nvPr/>
          </p:nvSpPr>
          <p:spPr bwMode="auto">
            <a:xfrm>
              <a:off x="585" y="1350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30" name="Line 94"/>
            <p:cNvSpPr>
              <a:spLocks noChangeShapeType="1"/>
            </p:cNvSpPr>
            <p:nvPr/>
          </p:nvSpPr>
          <p:spPr bwMode="auto">
            <a:xfrm>
              <a:off x="987" y="1350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31" name="Freeform 95"/>
            <p:cNvSpPr>
              <a:spLocks/>
            </p:cNvSpPr>
            <p:nvPr/>
          </p:nvSpPr>
          <p:spPr bwMode="auto">
            <a:xfrm>
              <a:off x="567" y="1092"/>
              <a:ext cx="558" cy="408"/>
            </a:xfrm>
            <a:custGeom>
              <a:avLst/>
              <a:gdLst>
                <a:gd name="T0" fmla="*/ 558 w 93"/>
                <a:gd name="T1" fmla="*/ 408 h 68"/>
                <a:gd name="T2" fmla="*/ 558 w 93"/>
                <a:gd name="T3" fmla="*/ 138 h 68"/>
                <a:gd name="T4" fmla="*/ 222 w 93"/>
                <a:gd name="T5" fmla="*/ 0 h 68"/>
                <a:gd name="T6" fmla="*/ 0 w 93"/>
                <a:gd name="T7" fmla="*/ 150 h 68"/>
                <a:gd name="T8" fmla="*/ 18 w 93"/>
                <a:gd name="T9" fmla="*/ 168 h 68"/>
                <a:gd name="T10" fmla="*/ 222 w 93"/>
                <a:gd name="T11" fmla="*/ 36 h 68"/>
                <a:gd name="T12" fmla="*/ 528 w 93"/>
                <a:gd name="T13" fmla="*/ 168 h 68"/>
                <a:gd name="T14" fmla="*/ 528 w 93"/>
                <a:gd name="T15" fmla="*/ 408 h 68"/>
                <a:gd name="T16" fmla="*/ 558 w 93"/>
                <a:gd name="T17" fmla="*/ 408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3"/>
                <a:gd name="T28" fmla="*/ 0 h 68"/>
                <a:gd name="T29" fmla="*/ 93 w 93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3" h="68">
                  <a:moveTo>
                    <a:pt x="93" y="68"/>
                  </a:moveTo>
                  <a:lnTo>
                    <a:pt x="93" y="23"/>
                  </a:lnTo>
                  <a:lnTo>
                    <a:pt x="37" y="0"/>
                  </a:lnTo>
                  <a:lnTo>
                    <a:pt x="0" y="25"/>
                  </a:lnTo>
                  <a:lnTo>
                    <a:pt x="3" y="28"/>
                  </a:lnTo>
                  <a:lnTo>
                    <a:pt x="37" y="6"/>
                  </a:lnTo>
                  <a:lnTo>
                    <a:pt x="88" y="28"/>
                  </a:lnTo>
                  <a:lnTo>
                    <a:pt x="88" y="68"/>
                  </a:lnTo>
                  <a:lnTo>
                    <a:pt x="93" y="68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32" name="Freeform 96"/>
            <p:cNvSpPr>
              <a:spLocks/>
            </p:cNvSpPr>
            <p:nvPr/>
          </p:nvSpPr>
          <p:spPr bwMode="auto">
            <a:xfrm>
              <a:off x="1053" y="1470"/>
              <a:ext cx="90" cy="90"/>
            </a:xfrm>
            <a:custGeom>
              <a:avLst/>
              <a:gdLst>
                <a:gd name="T0" fmla="*/ 30 w 15"/>
                <a:gd name="T1" fmla="*/ 0 h 15"/>
                <a:gd name="T2" fmla="*/ 0 w 15"/>
                <a:gd name="T3" fmla="*/ 90 h 15"/>
                <a:gd name="T4" fmla="*/ 0 w 15"/>
                <a:gd name="T5" fmla="*/ 90 h 15"/>
                <a:gd name="T6" fmla="*/ 78 w 15"/>
                <a:gd name="T7" fmla="*/ 90 h 15"/>
                <a:gd name="T8" fmla="*/ 90 w 15"/>
                <a:gd name="T9" fmla="*/ 0 h 15"/>
                <a:gd name="T10" fmla="*/ 30 w 15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5"/>
                <a:gd name="T20" fmla="*/ 15 w 15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5">
                  <a:moveTo>
                    <a:pt x="5" y="0"/>
                  </a:moveTo>
                  <a:lnTo>
                    <a:pt x="0" y="15"/>
                  </a:lnTo>
                  <a:lnTo>
                    <a:pt x="13" y="15"/>
                  </a:lnTo>
                  <a:lnTo>
                    <a:pt x="1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33" name="Freeform 97"/>
            <p:cNvSpPr>
              <a:spLocks/>
            </p:cNvSpPr>
            <p:nvPr/>
          </p:nvSpPr>
          <p:spPr bwMode="auto">
            <a:xfrm>
              <a:off x="477" y="1236"/>
              <a:ext cx="162" cy="144"/>
            </a:xfrm>
            <a:custGeom>
              <a:avLst/>
              <a:gdLst>
                <a:gd name="T0" fmla="*/ 36 w 27"/>
                <a:gd name="T1" fmla="*/ 144 h 24"/>
                <a:gd name="T2" fmla="*/ 132 w 27"/>
                <a:gd name="T3" fmla="*/ 144 h 24"/>
                <a:gd name="T4" fmla="*/ 0 60000 65536"/>
                <a:gd name="T5" fmla="*/ 0 60000 65536"/>
                <a:gd name="T6" fmla="*/ 0 w 27"/>
                <a:gd name="T7" fmla="*/ 0 h 24"/>
                <a:gd name="T8" fmla="*/ 27 w 27"/>
                <a:gd name="T9" fmla="*/ 24 h 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" h="24">
                  <a:moveTo>
                    <a:pt x="6" y="24"/>
                  </a:moveTo>
                  <a:cubicBezTo>
                    <a:pt x="0" y="0"/>
                    <a:pt x="27" y="0"/>
                    <a:pt x="22" y="24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11270" name="Group 60"/>
          <p:cNvGrpSpPr>
            <a:grpSpLocks noChangeAspect="1"/>
          </p:cNvGrpSpPr>
          <p:nvPr/>
        </p:nvGrpSpPr>
        <p:grpSpPr bwMode="auto">
          <a:xfrm>
            <a:off x="4381500" y="3143250"/>
            <a:ext cx="838200" cy="476250"/>
            <a:chOff x="2217" y="1332"/>
            <a:chExt cx="528" cy="300"/>
          </a:xfrm>
        </p:grpSpPr>
        <p:sp>
          <p:nvSpPr>
            <p:cNvPr id="11316" name="Rectangle 71"/>
            <p:cNvSpPr>
              <a:spLocks noChangeArrowheads="1"/>
            </p:cNvSpPr>
            <p:nvPr/>
          </p:nvSpPr>
          <p:spPr bwMode="auto">
            <a:xfrm>
              <a:off x="2217" y="1506"/>
              <a:ext cx="528" cy="36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17" name="Line 72"/>
            <p:cNvSpPr>
              <a:spLocks noChangeShapeType="1"/>
            </p:cNvSpPr>
            <p:nvPr/>
          </p:nvSpPr>
          <p:spPr bwMode="auto">
            <a:xfrm>
              <a:off x="2241" y="1332"/>
              <a:ext cx="1" cy="17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18" name="Line 73"/>
            <p:cNvSpPr>
              <a:spLocks noChangeShapeType="1"/>
            </p:cNvSpPr>
            <p:nvPr/>
          </p:nvSpPr>
          <p:spPr bwMode="auto">
            <a:xfrm>
              <a:off x="2595" y="1332"/>
              <a:ext cx="1" cy="17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19" name="Line 74"/>
            <p:cNvSpPr>
              <a:spLocks noChangeShapeType="1"/>
            </p:cNvSpPr>
            <p:nvPr/>
          </p:nvSpPr>
          <p:spPr bwMode="auto">
            <a:xfrm>
              <a:off x="2744" y="1332"/>
              <a:ext cx="1" cy="17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20" name="Line 75"/>
            <p:cNvSpPr>
              <a:spLocks noChangeShapeType="1"/>
            </p:cNvSpPr>
            <p:nvPr/>
          </p:nvSpPr>
          <p:spPr bwMode="auto">
            <a:xfrm>
              <a:off x="2415" y="1332"/>
              <a:ext cx="1" cy="17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21" name="Oval 81"/>
            <p:cNvSpPr>
              <a:spLocks noChangeArrowheads="1"/>
            </p:cNvSpPr>
            <p:nvPr/>
          </p:nvSpPr>
          <p:spPr bwMode="auto">
            <a:xfrm>
              <a:off x="2247" y="1500"/>
              <a:ext cx="138" cy="132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22" name="Oval 82"/>
            <p:cNvSpPr>
              <a:spLocks noChangeArrowheads="1"/>
            </p:cNvSpPr>
            <p:nvPr/>
          </p:nvSpPr>
          <p:spPr bwMode="auto">
            <a:xfrm>
              <a:off x="2415" y="1500"/>
              <a:ext cx="138" cy="132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sp>
        <p:nvSpPr>
          <p:cNvPr id="11271" name="Freeform 301"/>
          <p:cNvSpPr>
            <a:spLocks/>
          </p:cNvSpPr>
          <p:nvPr/>
        </p:nvSpPr>
        <p:spPr bwMode="auto">
          <a:xfrm>
            <a:off x="2381250" y="3382964"/>
            <a:ext cx="539750" cy="263525"/>
          </a:xfrm>
          <a:custGeom>
            <a:avLst/>
            <a:gdLst>
              <a:gd name="T0" fmla="*/ 125942 w 60"/>
              <a:gd name="T1" fmla="*/ 0 h 29"/>
              <a:gd name="T2" fmla="*/ 413808 w 60"/>
              <a:gd name="T3" fmla="*/ 0 h 29"/>
              <a:gd name="T4" fmla="*/ 539750 w 60"/>
              <a:gd name="T5" fmla="*/ 127219 h 29"/>
              <a:gd name="T6" fmla="*/ 539750 w 60"/>
              <a:gd name="T7" fmla="*/ 127219 h 29"/>
              <a:gd name="T8" fmla="*/ 413808 w 60"/>
              <a:gd name="T9" fmla="*/ 263525 h 29"/>
              <a:gd name="T10" fmla="*/ 125942 w 60"/>
              <a:gd name="T11" fmla="*/ 263525 h 29"/>
              <a:gd name="T12" fmla="*/ 0 w 60"/>
              <a:gd name="T13" fmla="*/ 127219 h 29"/>
              <a:gd name="T14" fmla="*/ 0 w 60"/>
              <a:gd name="T15" fmla="*/ 127219 h 29"/>
              <a:gd name="T16" fmla="*/ 125942 w 60"/>
              <a:gd name="T17" fmla="*/ 0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"/>
              <a:gd name="T28" fmla="*/ 0 h 29"/>
              <a:gd name="T29" fmla="*/ 60 w 60"/>
              <a:gd name="T30" fmla="*/ 29 h 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" h="29">
                <a:moveTo>
                  <a:pt x="14" y="0"/>
                </a:moveTo>
                <a:lnTo>
                  <a:pt x="46" y="0"/>
                </a:lnTo>
                <a:cubicBezTo>
                  <a:pt x="54" y="0"/>
                  <a:pt x="60" y="7"/>
                  <a:pt x="60" y="14"/>
                </a:cubicBezTo>
                <a:cubicBezTo>
                  <a:pt x="60" y="22"/>
                  <a:pt x="54" y="29"/>
                  <a:pt x="46" y="29"/>
                </a:cubicBezTo>
                <a:lnTo>
                  <a:pt x="14" y="29"/>
                </a:lnTo>
                <a:cubicBezTo>
                  <a:pt x="6" y="29"/>
                  <a:pt x="0" y="22"/>
                  <a:pt x="0" y="14"/>
                </a:cubicBezTo>
                <a:cubicBezTo>
                  <a:pt x="0" y="7"/>
                  <a:pt x="6" y="0"/>
                  <a:pt x="14" y="0"/>
                </a:cubicBezTo>
                <a:close/>
              </a:path>
            </a:pathLst>
          </a:custGeom>
          <a:noFill/>
          <a:ln w="19050" cap="rnd">
            <a:solidFill>
              <a:srgbClr val="24211D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11272" name="Freeform 301"/>
          <p:cNvSpPr>
            <a:spLocks/>
          </p:cNvSpPr>
          <p:nvPr/>
        </p:nvSpPr>
        <p:spPr bwMode="auto">
          <a:xfrm>
            <a:off x="4400550" y="3379789"/>
            <a:ext cx="539750" cy="263525"/>
          </a:xfrm>
          <a:custGeom>
            <a:avLst/>
            <a:gdLst>
              <a:gd name="T0" fmla="*/ 125942 w 60"/>
              <a:gd name="T1" fmla="*/ 0 h 29"/>
              <a:gd name="T2" fmla="*/ 413808 w 60"/>
              <a:gd name="T3" fmla="*/ 0 h 29"/>
              <a:gd name="T4" fmla="*/ 539750 w 60"/>
              <a:gd name="T5" fmla="*/ 127219 h 29"/>
              <a:gd name="T6" fmla="*/ 539750 w 60"/>
              <a:gd name="T7" fmla="*/ 127219 h 29"/>
              <a:gd name="T8" fmla="*/ 413808 w 60"/>
              <a:gd name="T9" fmla="*/ 263525 h 29"/>
              <a:gd name="T10" fmla="*/ 125942 w 60"/>
              <a:gd name="T11" fmla="*/ 263525 h 29"/>
              <a:gd name="T12" fmla="*/ 0 w 60"/>
              <a:gd name="T13" fmla="*/ 127219 h 29"/>
              <a:gd name="T14" fmla="*/ 0 w 60"/>
              <a:gd name="T15" fmla="*/ 127219 h 29"/>
              <a:gd name="T16" fmla="*/ 125942 w 60"/>
              <a:gd name="T17" fmla="*/ 0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"/>
              <a:gd name="T28" fmla="*/ 0 h 29"/>
              <a:gd name="T29" fmla="*/ 60 w 60"/>
              <a:gd name="T30" fmla="*/ 29 h 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" h="29">
                <a:moveTo>
                  <a:pt x="14" y="0"/>
                </a:moveTo>
                <a:lnTo>
                  <a:pt x="46" y="0"/>
                </a:lnTo>
                <a:cubicBezTo>
                  <a:pt x="54" y="0"/>
                  <a:pt x="60" y="7"/>
                  <a:pt x="60" y="14"/>
                </a:cubicBezTo>
                <a:cubicBezTo>
                  <a:pt x="60" y="22"/>
                  <a:pt x="54" y="29"/>
                  <a:pt x="46" y="29"/>
                </a:cubicBezTo>
                <a:lnTo>
                  <a:pt x="14" y="29"/>
                </a:lnTo>
                <a:cubicBezTo>
                  <a:pt x="6" y="29"/>
                  <a:pt x="0" y="22"/>
                  <a:pt x="0" y="14"/>
                </a:cubicBezTo>
                <a:cubicBezTo>
                  <a:pt x="0" y="7"/>
                  <a:pt x="6" y="0"/>
                  <a:pt x="14" y="0"/>
                </a:cubicBezTo>
                <a:close/>
              </a:path>
            </a:pathLst>
          </a:custGeom>
          <a:noFill/>
          <a:ln w="19050" cap="rnd">
            <a:solidFill>
              <a:srgbClr val="24211D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11273" name="Titel 96"/>
          <p:cNvSpPr>
            <a:spLocks noGrp="1"/>
          </p:cNvSpPr>
          <p:nvPr>
            <p:ph type="title"/>
          </p:nvPr>
        </p:nvSpPr>
        <p:spPr>
          <a:xfrm>
            <a:off x="1757363" y="1676400"/>
            <a:ext cx="7504112" cy="381000"/>
          </a:xfrm>
        </p:spPr>
        <p:txBody>
          <a:bodyPr/>
          <a:lstStyle/>
          <a:p>
            <a:pPr eaLnBrk="1" hangingPunct="1"/>
            <a:r>
              <a:rPr lang="de-DE" dirty="0" err="1">
                <a:latin typeface="Arial" charset="0"/>
                <a:cs typeface="Arial" charset="0"/>
              </a:rPr>
              <a:t>Trailor</a:t>
            </a:r>
            <a:endParaRPr lang="de-DE" dirty="0">
              <a:latin typeface="Arial" charset="0"/>
              <a:cs typeface="Arial" charset="0"/>
            </a:endParaRPr>
          </a:p>
        </p:txBody>
      </p:sp>
      <p:grpSp>
        <p:nvGrpSpPr>
          <p:cNvPr id="11274" name="Group 113"/>
          <p:cNvGrpSpPr>
            <a:grpSpLocks noChangeAspect="1"/>
          </p:cNvGrpSpPr>
          <p:nvPr/>
        </p:nvGrpSpPr>
        <p:grpSpPr bwMode="auto">
          <a:xfrm>
            <a:off x="2238376" y="4286250"/>
            <a:ext cx="942975" cy="647700"/>
            <a:chOff x="501" y="1092"/>
            <a:chExt cx="594" cy="408"/>
          </a:xfrm>
        </p:grpSpPr>
        <p:sp>
          <p:nvSpPr>
            <p:cNvPr id="11307" name="Oval 114"/>
            <p:cNvSpPr>
              <a:spLocks noChangeArrowheads="1"/>
            </p:cNvSpPr>
            <p:nvPr/>
          </p:nvSpPr>
          <p:spPr bwMode="auto">
            <a:xfrm>
              <a:off x="597" y="1248"/>
              <a:ext cx="132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08" name="Freeform 115"/>
            <p:cNvSpPr>
              <a:spLocks/>
            </p:cNvSpPr>
            <p:nvPr/>
          </p:nvSpPr>
          <p:spPr bwMode="auto">
            <a:xfrm>
              <a:off x="693" y="1254"/>
              <a:ext cx="396" cy="144"/>
            </a:xfrm>
            <a:custGeom>
              <a:avLst/>
              <a:gdLst>
                <a:gd name="T0" fmla="*/ 0 w 66"/>
                <a:gd name="T1" fmla="*/ 0 h 24"/>
                <a:gd name="T2" fmla="*/ 348 w 66"/>
                <a:gd name="T3" fmla="*/ 0 h 24"/>
                <a:gd name="T4" fmla="*/ 396 w 66"/>
                <a:gd name="T5" fmla="*/ 144 h 24"/>
                <a:gd name="T6" fmla="*/ 0 w 66"/>
                <a:gd name="T7" fmla="*/ 144 h 24"/>
                <a:gd name="T8" fmla="*/ 0 w 66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24"/>
                <a:gd name="T17" fmla="*/ 66 w 6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24">
                  <a:moveTo>
                    <a:pt x="0" y="0"/>
                  </a:moveTo>
                  <a:lnTo>
                    <a:pt x="58" y="0"/>
                  </a:lnTo>
                  <a:lnTo>
                    <a:pt x="66" y="24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09" name="Freeform 116"/>
            <p:cNvSpPr>
              <a:spLocks/>
            </p:cNvSpPr>
            <p:nvPr/>
          </p:nvSpPr>
          <p:spPr bwMode="auto">
            <a:xfrm>
              <a:off x="627" y="1092"/>
              <a:ext cx="240" cy="306"/>
            </a:xfrm>
            <a:custGeom>
              <a:avLst/>
              <a:gdLst>
                <a:gd name="T0" fmla="*/ 30 w 40"/>
                <a:gd name="T1" fmla="*/ 0 h 51"/>
                <a:gd name="T2" fmla="*/ 0 w 40"/>
                <a:gd name="T3" fmla="*/ 138 h 51"/>
                <a:gd name="T4" fmla="*/ 36 w 40"/>
                <a:gd name="T5" fmla="*/ 198 h 51"/>
                <a:gd name="T6" fmla="*/ 66 w 40"/>
                <a:gd name="T7" fmla="*/ 306 h 51"/>
                <a:gd name="T8" fmla="*/ 210 w 40"/>
                <a:gd name="T9" fmla="*/ 306 h 51"/>
                <a:gd name="T10" fmla="*/ 240 w 40"/>
                <a:gd name="T11" fmla="*/ 162 h 51"/>
                <a:gd name="T12" fmla="*/ 144 w 40"/>
                <a:gd name="T13" fmla="*/ 0 h 51"/>
                <a:gd name="T14" fmla="*/ 30 w 40"/>
                <a:gd name="T15" fmla="*/ 0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51"/>
                <a:gd name="T26" fmla="*/ 40 w 40"/>
                <a:gd name="T27" fmla="*/ 51 h 5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51">
                  <a:moveTo>
                    <a:pt x="5" y="0"/>
                  </a:moveTo>
                  <a:lnTo>
                    <a:pt x="0" y="23"/>
                  </a:lnTo>
                  <a:lnTo>
                    <a:pt x="6" y="33"/>
                  </a:lnTo>
                  <a:lnTo>
                    <a:pt x="11" y="51"/>
                  </a:lnTo>
                  <a:lnTo>
                    <a:pt x="35" y="51"/>
                  </a:lnTo>
                  <a:lnTo>
                    <a:pt x="40" y="27"/>
                  </a:lnTo>
                  <a:cubicBezTo>
                    <a:pt x="38" y="17"/>
                    <a:pt x="32" y="2"/>
                    <a:pt x="24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10" name="Line 117"/>
            <p:cNvSpPr>
              <a:spLocks noChangeShapeType="1"/>
            </p:cNvSpPr>
            <p:nvPr/>
          </p:nvSpPr>
          <p:spPr bwMode="auto">
            <a:xfrm flipH="1">
              <a:off x="501" y="1416"/>
              <a:ext cx="96" cy="30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11" name="Line 118"/>
            <p:cNvSpPr>
              <a:spLocks noChangeShapeType="1"/>
            </p:cNvSpPr>
            <p:nvPr/>
          </p:nvSpPr>
          <p:spPr bwMode="auto">
            <a:xfrm>
              <a:off x="597" y="1236"/>
              <a:ext cx="1" cy="180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12" name="Freeform 119"/>
            <p:cNvSpPr>
              <a:spLocks/>
            </p:cNvSpPr>
            <p:nvPr/>
          </p:nvSpPr>
          <p:spPr bwMode="auto">
            <a:xfrm>
              <a:off x="651" y="1116"/>
              <a:ext cx="180" cy="138"/>
            </a:xfrm>
            <a:custGeom>
              <a:avLst/>
              <a:gdLst>
                <a:gd name="T0" fmla="*/ 24 w 30"/>
                <a:gd name="T1" fmla="*/ 0 h 23"/>
                <a:gd name="T2" fmla="*/ 0 w 30"/>
                <a:gd name="T3" fmla="*/ 102 h 23"/>
                <a:gd name="T4" fmla="*/ 48 w 30"/>
                <a:gd name="T5" fmla="*/ 138 h 23"/>
                <a:gd name="T6" fmla="*/ 144 w 30"/>
                <a:gd name="T7" fmla="*/ 138 h 23"/>
                <a:gd name="T8" fmla="*/ 180 w 30"/>
                <a:gd name="T9" fmla="*/ 138 h 23"/>
                <a:gd name="T10" fmla="*/ 114 w 30"/>
                <a:gd name="T11" fmla="*/ 0 h 23"/>
                <a:gd name="T12" fmla="*/ 24 w 30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23"/>
                <a:gd name="T23" fmla="*/ 30 w 30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23">
                  <a:moveTo>
                    <a:pt x="4" y="0"/>
                  </a:moveTo>
                  <a:lnTo>
                    <a:pt x="0" y="17"/>
                  </a:lnTo>
                  <a:lnTo>
                    <a:pt x="8" y="23"/>
                  </a:lnTo>
                  <a:lnTo>
                    <a:pt x="24" y="23"/>
                  </a:lnTo>
                  <a:lnTo>
                    <a:pt x="30" y="23"/>
                  </a:lnTo>
                  <a:cubicBezTo>
                    <a:pt x="27" y="13"/>
                    <a:pt x="23" y="2"/>
                    <a:pt x="19" y="0"/>
                  </a:cubicBezTo>
                  <a:lnTo>
                    <a:pt x="4" y="0"/>
                  </a:lnTo>
                  <a:close/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13" name="Oval 120"/>
            <p:cNvSpPr>
              <a:spLocks noChangeArrowheads="1"/>
            </p:cNvSpPr>
            <p:nvPr/>
          </p:nvSpPr>
          <p:spPr bwMode="auto">
            <a:xfrm>
              <a:off x="915" y="1326"/>
              <a:ext cx="180" cy="17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14" name="Line 121"/>
            <p:cNvSpPr>
              <a:spLocks noChangeShapeType="1"/>
            </p:cNvSpPr>
            <p:nvPr/>
          </p:nvSpPr>
          <p:spPr bwMode="auto">
            <a:xfrm flipH="1">
              <a:off x="513" y="1260"/>
              <a:ext cx="114" cy="3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15" name="Oval 122"/>
            <p:cNvSpPr>
              <a:spLocks noChangeArrowheads="1"/>
            </p:cNvSpPr>
            <p:nvPr/>
          </p:nvSpPr>
          <p:spPr bwMode="auto">
            <a:xfrm>
              <a:off x="573" y="1284"/>
              <a:ext cx="210" cy="216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11275" name="Group 125"/>
          <p:cNvGrpSpPr>
            <a:grpSpLocks noChangeAspect="1"/>
          </p:cNvGrpSpPr>
          <p:nvPr/>
        </p:nvGrpSpPr>
        <p:grpSpPr bwMode="auto">
          <a:xfrm>
            <a:off x="4167188" y="4143375"/>
            <a:ext cx="1295400" cy="800100"/>
            <a:chOff x="1377" y="1008"/>
            <a:chExt cx="816" cy="504"/>
          </a:xfrm>
        </p:grpSpPr>
        <p:sp>
          <p:nvSpPr>
            <p:cNvPr id="11295" name="Freeform 126"/>
            <p:cNvSpPr>
              <a:spLocks/>
            </p:cNvSpPr>
            <p:nvPr/>
          </p:nvSpPr>
          <p:spPr bwMode="auto">
            <a:xfrm>
              <a:off x="1455" y="1224"/>
              <a:ext cx="36" cy="36"/>
            </a:xfrm>
            <a:custGeom>
              <a:avLst/>
              <a:gdLst>
                <a:gd name="T0" fmla="*/ 18 w 6"/>
                <a:gd name="T1" fmla="*/ 0 h 6"/>
                <a:gd name="T2" fmla="*/ 36 w 6"/>
                <a:gd name="T3" fmla="*/ 12 h 6"/>
                <a:gd name="T4" fmla="*/ 24 w 6"/>
                <a:gd name="T5" fmla="*/ 36 h 6"/>
                <a:gd name="T6" fmla="*/ 0 w 6"/>
                <a:gd name="T7" fmla="*/ 30 h 6"/>
                <a:gd name="T8" fmla="*/ 18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3" y="0"/>
                  </a:moveTo>
                  <a:lnTo>
                    <a:pt x="6" y="2"/>
                  </a:lnTo>
                  <a:lnTo>
                    <a:pt x="4" y="6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296" name="Freeform 127"/>
            <p:cNvSpPr>
              <a:spLocks/>
            </p:cNvSpPr>
            <p:nvPr/>
          </p:nvSpPr>
          <p:spPr bwMode="auto">
            <a:xfrm>
              <a:off x="1455" y="1008"/>
              <a:ext cx="306" cy="306"/>
            </a:xfrm>
            <a:custGeom>
              <a:avLst/>
              <a:gdLst>
                <a:gd name="T0" fmla="*/ 306 w 51"/>
                <a:gd name="T1" fmla="*/ 288 h 51"/>
                <a:gd name="T2" fmla="*/ 126 w 51"/>
                <a:gd name="T3" fmla="*/ 0 h 51"/>
                <a:gd name="T4" fmla="*/ 0 w 51"/>
                <a:gd name="T5" fmla="*/ 228 h 51"/>
                <a:gd name="T6" fmla="*/ 36 w 51"/>
                <a:gd name="T7" fmla="*/ 246 h 51"/>
                <a:gd name="T8" fmla="*/ 126 w 51"/>
                <a:gd name="T9" fmla="*/ 84 h 51"/>
                <a:gd name="T10" fmla="*/ 270 w 51"/>
                <a:gd name="T11" fmla="*/ 306 h 51"/>
                <a:gd name="T12" fmla="*/ 306 w 51"/>
                <a:gd name="T13" fmla="*/ 288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51"/>
                <a:gd name="T23" fmla="*/ 51 w 51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51">
                  <a:moveTo>
                    <a:pt x="51" y="48"/>
                  </a:moveTo>
                  <a:lnTo>
                    <a:pt x="21" y="0"/>
                  </a:lnTo>
                  <a:lnTo>
                    <a:pt x="0" y="38"/>
                  </a:lnTo>
                  <a:lnTo>
                    <a:pt x="6" y="41"/>
                  </a:lnTo>
                  <a:lnTo>
                    <a:pt x="21" y="14"/>
                  </a:lnTo>
                  <a:lnTo>
                    <a:pt x="45" y="51"/>
                  </a:lnTo>
                  <a:lnTo>
                    <a:pt x="51" y="48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297" name="Freeform 128"/>
            <p:cNvSpPr>
              <a:spLocks/>
            </p:cNvSpPr>
            <p:nvPr/>
          </p:nvSpPr>
          <p:spPr bwMode="auto">
            <a:xfrm>
              <a:off x="1377" y="1224"/>
              <a:ext cx="156" cy="144"/>
            </a:xfrm>
            <a:custGeom>
              <a:avLst/>
              <a:gdLst>
                <a:gd name="T0" fmla="*/ 36 w 26"/>
                <a:gd name="T1" fmla="*/ 144 h 24"/>
                <a:gd name="T2" fmla="*/ 132 w 26"/>
                <a:gd name="T3" fmla="*/ 144 h 24"/>
                <a:gd name="T4" fmla="*/ 0 60000 65536"/>
                <a:gd name="T5" fmla="*/ 0 60000 65536"/>
                <a:gd name="T6" fmla="*/ 0 w 26"/>
                <a:gd name="T7" fmla="*/ 0 h 24"/>
                <a:gd name="T8" fmla="*/ 26 w 26"/>
                <a:gd name="T9" fmla="*/ 24 h 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24">
                  <a:moveTo>
                    <a:pt x="6" y="24"/>
                  </a:moveTo>
                  <a:cubicBezTo>
                    <a:pt x="0" y="1"/>
                    <a:pt x="26" y="0"/>
                    <a:pt x="22" y="24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298" name="Oval 129"/>
            <p:cNvSpPr>
              <a:spLocks noChangeArrowheads="1"/>
            </p:cNvSpPr>
            <p:nvPr/>
          </p:nvSpPr>
          <p:spPr bwMode="auto">
            <a:xfrm>
              <a:off x="1701" y="1260"/>
              <a:ext cx="132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299" name="Freeform 130"/>
            <p:cNvSpPr>
              <a:spLocks/>
            </p:cNvSpPr>
            <p:nvPr/>
          </p:nvSpPr>
          <p:spPr bwMode="auto">
            <a:xfrm>
              <a:off x="1797" y="1266"/>
              <a:ext cx="390" cy="144"/>
            </a:xfrm>
            <a:custGeom>
              <a:avLst/>
              <a:gdLst>
                <a:gd name="T0" fmla="*/ 0 w 65"/>
                <a:gd name="T1" fmla="*/ 0 h 24"/>
                <a:gd name="T2" fmla="*/ 342 w 65"/>
                <a:gd name="T3" fmla="*/ 0 h 24"/>
                <a:gd name="T4" fmla="*/ 390 w 65"/>
                <a:gd name="T5" fmla="*/ 144 h 24"/>
                <a:gd name="T6" fmla="*/ 0 w 65"/>
                <a:gd name="T7" fmla="*/ 144 h 24"/>
                <a:gd name="T8" fmla="*/ 0 w 6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24"/>
                <a:gd name="T17" fmla="*/ 65 w 6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24">
                  <a:moveTo>
                    <a:pt x="0" y="0"/>
                  </a:moveTo>
                  <a:lnTo>
                    <a:pt x="57" y="0"/>
                  </a:lnTo>
                  <a:lnTo>
                    <a:pt x="65" y="24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00" name="Freeform 131"/>
            <p:cNvSpPr>
              <a:spLocks/>
            </p:cNvSpPr>
            <p:nvPr/>
          </p:nvSpPr>
          <p:spPr bwMode="auto">
            <a:xfrm>
              <a:off x="1731" y="1110"/>
              <a:ext cx="240" cy="300"/>
            </a:xfrm>
            <a:custGeom>
              <a:avLst/>
              <a:gdLst>
                <a:gd name="T0" fmla="*/ 30 w 40"/>
                <a:gd name="T1" fmla="*/ 0 h 50"/>
                <a:gd name="T2" fmla="*/ 0 w 40"/>
                <a:gd name="T3" fmla="*/ 132 h 50"/>
                <a:gd name="T4" fmla="*/ 42 w 40"/>
                <a:gd name="T5" fmla="*/ 192 h 50"/>
                <a:gd name="T6" fmla="*/ 66 w 40"/>
                <a:gd name="T7" fmla="*/ 300 h 50"/>
                <a:gd name="T8" fmla="*/ 210 w 40"/>
                <a:gd name="T9" fmla="*/ 300 h 50"/>
                <a:gd name="T10" fmla="*/ 240 w 40"/>
                <a:gd name="T11" fmla="*/ 156 h 50"/>
                <a:gd name="T12" fmla="*/ 144 w 40"/>
                <a:gd name="T13" fmla="*/ 0 h 50"/>
                <a:gd name="T14" fmla="*/ 30 w 40"/>
                <a:gd name="T15" fmla="*/ 0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50"/>
                <a:gd name="T26" fmla="*/ 40 w 40"/>
                <a:gd name="T27" fmla="*/ 50 h 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50">
                  <a:moveTo>
                    <a:pt x="5" y="0"/>
                  </a:moveTo>
                  <a:lnTo>
                    <a:pt x="0" y="22"/>
                  </a:lnTo>
                  <a:lnTo>
                    <a:pt x="7" y="32"/>
                  </a:lnTo>
                  <a:lnTo>
                    <a:pt x="11" y="50"/>
                  </a:lnTo>
                  <a:lnTo>
                    <a:pt x="35" y="50"/>
                  </a:lnTo>
                  <a:lnTo>
                    <a:pt x="40" y="26"/>
                  </a:lnTo>
                  <a:cubicBezTo>
                    <a:pt x="37" y="16"/>
                    <a:pt x="31" y="2"/>
                    <a:pt x="24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01" name="Line 132"/>
            <p:cNvSpPr>
              <a:spLocks noChangeShapeType="1"/>
            </p:cNvSpPr>
            <p:nvPr/>
          </p:nvSpPr>
          <p:spPr bwMode="auto">
            <a:xfrm flipH="1">
              <a:off x="1611" y="1428"/>
              <a:ext cx="90" cy="3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02" name="Line 133"/>
            <p:cNvSpPr>
              <a:spLocks noChangeShapeType="1"/>
            </p:cNvSpPr>
            <p:nvPr/>
          </p:nvSpPr>
          <p:spPr bwMode="auto">
            <a:xfrm>
              <a:off x="1701" y="1248"/>
              <a:ext cx="1" cy="180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03" name="Freeform 134"/>
            <p:cNvSpPr>
              <a:spLocks/>
            </p:cNvSpPr>
            <p:nvPr/>
          </p:nvSpPr>
          <p:spPr bwMode="auto">
            <a:xfrm>
              <a:off x="1755" y="1128"/>
              <a:ext cx="180" cy="138"/>
            </a:xfrm>
            <a:custGeom>
              <a:avLst/>
              <a:gdLst>
                <a:gd name="T0" fmla="*/ 30 w 30"/>
                <a:gd name="T1" fmla="*/ 0 h 23"/>
                <a:gd name="T2" fmla="*/ 0 w 30"/>
                <a:gd name="T3" fmla="*/ 108 h 23"/>
                <a:gd name="T4" fmla="*/ 48 w 30"/>
                <a:gd name="T5" fmla="*/ 138 h 23"/>
                <a:gd name="T6" fmla="*/ 144 w 30"/>
                <a:gd name="T7" fmla="*/ 138 h 23"/>
                <a:gd name="T8" fmla="*/ 180 w 30"/>
                <a:gd name="T9" fmla="*/ 138 h 23"/>
                <a:gd name="T10" fmla="*/ 114 w 30"/>
                <a:gd name="T11" fmla="*/ 0 h 23"/>
                <a:gd name="T12" fmla="*/ 30 w 30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23"/>
                <a:gd name="T23" fmla="*/ 30 w 30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23">
                  <a:moveTo>
                    <a:pt x="5" y="0"/>
                  </a:moveTo>
                  <a:lnTo>
                    <a:pt x="0" y="18"/>
                  </a:lnTo>
                  <a:lnTo>
                    <a:pt x="8" y="23"/>
                  </a:lnTo>
                  <a:lnTo>
                    <a:pt x="24" y="23"/>
                  </a:lnTo>
                  <a:lnTo>
                    <a:pt x="30" y="23"/>
                  </a:lnTo>
                  <a:cubicBezTo>
                    <a:pt x="27" y="14"/>
                    <a:pt x="23" y="2"/>
                    <a:pt x="19" y="0"/>
                  </a:cubicBezTo>
                  <a:lnTo>
                    <a:pt x="5" y="0"/>
                  </a:lnTo>
                  <a:close/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04" name="Oval 135"/>
            <p:cNvSpPr>
              <a:spLocks noChangeArrowheads="1"/>
            </p:cNvSpPr>
            <p:nvPr/>
          </p:nvSpPr>
          <p:spPr bwMode="auto">
            <a:xfrm>
              <a:off x="2019" y="1338"/>
              <a:ext cx="174" cy="17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05" name="Line 136"/>
            <p:cNvSpPr>
              <a:spLocks noChangeShapeType="1"/>
            </p:cNvSpPr>
            <p:nvPr/>
          </p:nvSpPr>
          <p:spPr bwMode="auto">
            <a:xfrm flipH="1">
              <a:off x="1623" y="1272"/>
              <a:ext cx="114" cy="3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06" name="Oval 137"/>
            <p:cNvSpPr>
              <a:spLocks noChangeArrowheads="1"/>
            </p:cNvSpPr>
            <p:nvPr/>
          </p:nvSpPr>
          <p:spPr bwMode="auto">
            <a:xfrm>
              <a:off x="1677" y="1302"/>
              <a:ext cx="210" cy="210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sp>
        <p:nvSpPr>
          <p:cNvPr id="11276" name="Oval 162"/>
          <p:cNvSpPr>
            <a:spLocks noChangeArrowheads="1"/>
          </p:cNvSpPr>
          <p:nvPr/>
        </p:nvSpPr>
        <p:spPr bwMode="auto">
          <a:xfrm>
            <a:off x="4621213" y="4586289"/>
            <a:ext cx="379412" cy="377825"/>
          </a:xfrm>
          <a:prstGeom prst="ellipse">
            <a:avLst/>
          </a:prstGeom>
          <a:noFill/>
          <a:ln w="19050" cap="rnd" cmpd="tri">
            <a:solidFill>
              <a:srgbClr val="24211D"/>
            </a:solidFill>
            <a:prstDash val="sysDash"/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11277" name="Oval 162"/>
          <p:cNvSpPr>
            <a:spLocks noChangeArrowheads="1"/>
          </p:cNvSpPr>
          <p:nvPr/>
        </p:nvSpPr>
        <p:spPr bwMode="auto">
          <a:xfrm>
            <a:off x="5162551" y="4646614"/>
            <a:ext cx="320675" cy="319087"/>
          </a:xfrm>
          <a:prstGeom prst="ellipse">
            <a:avLst/>
          </a:prstGeom>
          <a:noFill/>
          <a:ln w="19050" cap="rnd" cmpd="tri">
            <a:solidFill>
              <a:srgbClr val="24211D"/>
            </a:solidFill>
            <a:prstDash val="sysDash"/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11278" name="Oval 162"/>
          <p:cNvSpPr>
            <a:spLocks noChangeArrowheads="1"/>
          </p:cNvSpPr>
          <p:nvPr/>
        </p:nvSpPr>
        <p:spPr bwMode="auto">
          <a:xfrm>
            <a:off x="2330451" y="4573589"/>
            <a:ext cx="377825" cy="376237"/>
          </a:xfrm>
          <a:prstGeom prst="ellipse">
            <a:avLst/>
          </a:prstGeom>
          <a:noFill/>
          <a:ln w="19050" cap="rnd" cmpd="tri">
            <a:solidFill>
              <a:srgbClr val="24211D"/>
            </a:solidFill>
            <a:prstDash val="sysDash"/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11279" name="Oval 162"/>
          <p:cNvSpPr>
            <a:spLocks noChangeArrowheads="1"/>
          </p:cNvSpPr>
          <p:nvPr/>
        </p:nvSpPr>
        <p:spPr bwMode="auto">
          <a:xfrm>
            <a:off x="2876551" y="4637088"/>
            <a:ext cx="320675" cy="317500"/>
          </a:xfrm>
          <a:prstGeom prst="ellipse">
            <a:avLst/>
          </a:prstGeom>
          <a:noFill/>
          <a:ln w="19050" cap="rnd" cmpd="tri">
            <a:solidFill>
              <a:srgbClr val="24211D"/>
            </a:solidFill>
            <a:prstDash val="sysDash"/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grpSp>
        <p:nvGrpSpPr>
          <p:cNvPr id="11280" name="Group 4"/>
          <p:cNvGrpSpPr>
            <a:grpSpLocks noChangeAspect="1"/>
          </p:cNvGrpSpPr>
          <p:nvPr/>
        </p:nvGrpSpPr>
        <p:grpSpPr bwMode="auto">
          <a:xfrm>
            <a:off x="6738939" y="3143250"/>
            <a:ext cx="790575" cy="476250"/>
            <a:chOff x="2712" y="1626"/>
            <a:chExt cx="498" cy="300"/>
          </a:xfrm>
        </p:grpSpPr>
        <p:sp>
          <p:nvSpPr>
            <p:cNvPr id="11289" name="Line 5"/>
            <p:cNvSpPr>
              <a:spLocks noChangeShapeType="1"/>
            </p:cNvSpPr>
            <p:nvPr/>
          </p:nvSpPr>
          <p:spPr bwMode="auto">
            <a:xfrm>
              <a:off x="2712" y="1626"/>
              <a:ext cx="1" cy="17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290" name="Line 6"/>
            <p:cNvSpPr>
              <a:spLocks noChangeShapeType="1"/>
            </p:cNvSpPr>
            <p:nvPr/>
          </p:nvSpPr>
          <p:spPr bwMode="auto">
            <a:xfrm>
              <a:off x="3066" y="1626"/>
              <a:ext cx="1" cy="17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291" name="Line 7"/>
            <p:cNvSpPr>
              <a:spLocks noChangeShapeType="1"/>
            </p:cNvSpPr>
            <p:nvPr/>
          </p:nvSpPr>
          <p:spPr bwMode="auto">
            <a:xfrm>
              <a:off x="3209" y="1626"/>
              <a:ext cx="1" cy="17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292" name="Line 8"/>
            <p:cNvSpPr>
              <a:spLocks noChangeShapeType="1"/>
            </p:cNvSpPr>
            <p:nvPr/>
          </p:nvSpPr>
          <p:spPr bwMode="auto">
            <a:xfrm>
              <a:off x="2904" y="1626"/>
              <a:ext cx="1" cy="168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293" name="Rectangle 9"/>
            <p:cNvSpPr>
              <a:spLocks noChangeArrowheads="1"/>
            </p:cNvSpPr>
            <p:nvPr/>
          </p:nvSpPr>
          <p:spPr bwMode="auto">
            <a:xfrm>
              <a:off x="2712" y="1734"/>
              <a:ext cx="498" cy="78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294" name="Oval 10"/>
            <p:cNvSpPr>
              <a:spLocks noChangeArrowheads="1"/>
            </p:cNvSpPr>
            <p:nvPr/>
          </p:nvSpPr>
          <p:spPr bwMode="auto">
            <a:xfrm>
              <a:off x="2832" y="1794"/>
              <a:ext cx="138" cy="132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11281" name="Group 14"/>
          <p:cNvGrpSpPr>
            <a:grpSpLocks noChangeAspect="1"/>
          </p:cNvGrpSpPr>
          <p:nvPr/>
        </p:nvGrpSpPr>
        <p:grpSpPr bwMode="auto">
          <a:xfrm>
            <a:off x="8739188" y="3143250"/>
            <a:ext cx="838200" cy="476250"/>
            <a:chOff x="3432" y="1626"/>
            <a:chExt cx="528" cy="300"/>
          </a:xfrm>
        </p:grpSpPr>
        <p:sp>
          <p:nvSpPr>
            <p:cNvPr id="11282" name="Line 15"/>
            <p:cNvSpPr>
              <a:spLocks noChangeShapeType="1"/>
            </p:cNvSpPr>
            <p:nvPr/>
          </p:nvSpPr>
          <p:spPr bwMode="auto">
            <a:xfrm>
              <a:off x="3432" y="1626"/>
              <a:ext cx="1" cy="17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283" name="Line 16"/>
            <p:cNvSpPr>
              <a:spLocks noChangeShapeType="1"/>
            </p:cNvSpPr>
            <p:nvPr/>
          </p:nvSpPr>
          <p:spPr bwMode="auto">
            <a:xfrm>
              <a:off x="3804" y="1626"/>
              <a:ext cx="1" cy="17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284" name="Line 17"/>
            <p:cNvSpPr>
              <a:spLocks noChangeShapeType="1"/>
            </p:cNvSpPr>
            <p:nvPr/>
          </p:nvSpPr>
          <p:spPr bwMode="auto">
            <a:xfrm>
              <a:off x="3959" y="1626"/>
              <a:ext cx="1" cy="17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285" name="Line 18"/>
            <p:cNvSpPr>
              <a:spLocks noChangeShapeType="1"/>
            </p:cNvSpPr>
            <p:nvPr/>
          </p:nvSpPr>
          <p:spPr bwMode="auto">
            <a:xfrm>
              <a:off x="3630" y="1626"/>
              <a:ext cx="1" cy="168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286" name="Rectangle 19"/>
            <p:cNvSpPr>
              <a:spLocks noChangeArrowheads="1"/>
            </p:cNvSpPr>
            <p:nvPr/>
          </p:nvSpPr>
          <p:spPr bwMode="auto">
            <a:xfrm>
              <a:off x="3432" y="1740"/>
              <a:ext cx="528" cy="78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287" name="Oval 20"/>
            <p:cNvSpPr>
              <a:spLocks noChangeArrowheads="1"/>
            </p:cNvSpPr>
            <p:nvPr/>
          </p:nvSpPr>
          <p:spPr bwMode="auto">
            <a:xfrm>
              <a:off x="3462" y="1794"/>
              <a:ext cx="138" cy="132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288" name="Oval 21"/>
            <p:cNvSpPr>
              <a:spLocks noChangeArrowheads="1"/>
            </p:cNvSpPr>
            <p:nvPr/>
          </p:nvSpPr>
          <p:spPr bwMode="auto">
            <a:xfrm>
              <a:off x="3792" y="1794"/>
              <a:ext cx="132" cy="132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8"/>
          <p:cNvGrpSpPr>
            <a:grpSpLocks noChangeAspect="1"/>
          </p:cNvGrpSpPr>
          <p:nvPr/>
        </p:nvGrpSpPr>
        <p:grpSpPr bwMode="auto">
          <a:xfrm>
            <a:off x="1952625" y="2571750"/>
            <a:ext cx="1543050" cy="1028700"/>
            <a:chOff x="417" y="957"/>
            <a:chExt cx="972" cy="648"/>
          </a:xfrm>
        </p:grpSpPr>
        <p:sp>
          <p:nvSpPr>
            <p:cNvPr id="12465" name="Freeform 19"/>
            <p:cNvSpPr>
              <a:spLocks/>
            </p:cNvSpPr>
            <p:nvPr/>
          </p:nvSpPr>
          <p:spPr bwMode="auto">
            <a:xfrm>
              <a:off x="471" y="1323"/>
              <a:ext cx="18" cy="18"/>
            </a:xfrm>
            <a:custGeom>
              <a:avLst/>
              <a:gdLst>
                <a:gd name="T0" fmla="*/ 12 w 3"/>
                <a:gd name="T1" fmla="*/ 0 h 3"/>
                <a:gd name="T2" fmla="*/ 12 w 3"/>
                <a:gd name="T3" fmla="*/ 0 h 3"/>
                <a:gd name="T4" fmla="*/ 18 w 3"/>
                <a:gd name="T5" fmla="*/ 6 h 3"/>
                <a:gd name="T6" fmla="*/ 18 w 3"/>
                <a:gd name="T7" fmla="*/ 12 h 3"/>
                <a:gd name="T8" fmla="*/ 12 w 3"/>
                <a:gd name="T9" fmla="*/ 18 h 3"/>
                <a:gd name="T10" fmla="*/ 12 w 3"/>
                <a:gd name="T11" fmla="*/ 18 h 3"/>
                <a:gd name="T12" fmla="*/ 0 w 3"/>
                <a:gd name="T13" fmla="*/ 12 h 3"/>
                <a:gd name="T14" fmla="*/ 0 w 3"/>
                <a:gd name="T15" fmla="*/ 6 h 3"/>
                <a:gd name="T16" fmla="*/ 1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lnTo>
                    <a:pt x="3" y="2"/>
                  </a:ln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lnTo>
                    <a:pt x="0" y="1"/>
                  </a:ln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66" name="Freeform 20"/>
            <p:cNvSpPr>
              <a:spLocks/>
            </p:cNvSpPr>
            <p:nvPr/>
          </p:nvSpPr>
          <p:spPr bwMode="auto">
            <a:xfrm>
              <a:off x="885" y="1215"/>
              <a:ext cx="216" cy="210"/>
            </a:xfrm>
            <a:custGeom>
              <a:avLst/>
              <a:gdLst>
                <a:gd name="T0" fmla="*/ 114 w 36"/>
                <a:gd name="T1" fmla="*/ 12 h 35"/>
                <a:gd name="T2" fmla="*/ 108 w 36"/>
                <a:gd name="T3" fmla="*/ 0 h 35"/>
                <a:gd name="T4" fmla="*/ 210 w 36"/>
                <a:gd name="T5" fmla="*/ 0 h 35"/>
                <a:gd name="T6" fmla="*/ 216 w 36"/>
                <a:gd name="T7" fmla="*/ 150 h 35"/>
                <a:gd name="T8" fmla="*/ 156 w 36"/>
                <a:gd name="T9" fmla="*/ 210 h 35"/>
                <a:gd name="T10" fmla="*/ 36 w 36"/>
                <a:gd name="T11" fmla="*/ 210 h 35"/>
                <a:gd name="T12" fmla="*/ 6 w 36"/>
                <a:gd name="T13" fmla="*/ 180 h 35"/>
                <a:gd name="T14" fmla="*/ 114 w 36"/>
                <a:gd name="T15" fmla="*/ 12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35"/>
                <a:gd name="T26" fmla="*/ 36 w 36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35">
                  <a:moveTo>
                    <a:pt x="19" y="2"/>
                  </a:moveTo>
                  <a:lnTo>
                    <a:pt x="18" y="0"/>
                  </a:lnTo>
                  <a:lnTo>
                    <a:pt x="35" y="0"/>
                  </a:lnTo>
                  <a:lnTo>
                    <a:pt x="36" y="25"/>
                  </a:lnTo>
                  <a:lnTo>
                    <a:pt x="26" y="35"/>
                  </a:lnTo>
                  <a:lnTo>
                    <a:pt x="6" y="35"/>
                  </a:lnTo>
                  <a:lnTo>
                    <a:pt x="1" y="30"/>
                  </a:lnTo>
                  <a:cubicBezTo>
                    <a:pt x="0" y="22"/>
                    <a:pt x="5" y="9"/>
                    <a:pt x="19" y="2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67" name="Freeform 21"/>
            <p:cNvSpPr>
              <a:spLocks/>
            </p:cNvSpPr>
            <p:nvPr/>
          </p:nvSpPr>
          <p:spPr bwMode="auto">
            <a:xfrm>
              <a:off x="915" y="1245"/>
              <a:ext cx="156" cy="138"/>
            </a:xfrm>
            <a:custGeom>
              <a:avLst/>
              <a:gdLst>
                <a:gd name="T0" fmla="*/ 90 w 26"/>
                <a:gd name="T1" fmla="*/ 0 h 23"/>
                <a:gd name="T2" fmla="*/ 0 w 26"/>
                <a:gd name="T3" fmla="*/ 138 h 23"/>
                <a:gd name="T4" fmla="*/ 156 w 26"/>
                <a:gd name="T5" fmla="*/ 114 h 23"/>
                <a:gd name="T6" fmla="*/ 156 w 26"/>
                <a:gd name="T7" fmla="*/ 0 h 23"/>
                <a:gd name="T8" fmla="*/ 90 w 26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3"/>
                <a:gd name="T17" fmla="*/ 26 w 26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3">
                  <a:moveTo>
                    <a:pt x="15" y="0"/>
                  </a:moveTo>
                  <a:cubicBezTo>
                    <a:pt x="6" y="6"/>
                    <a:pt x="0" y="15"/>
                    <a:pt x="0" y="23"/>
                  </a:cubicBezTo>
                  <a:cubicBezTo>
                    <a:pt x="10" y="23"/>
                    <a:pt x="18" y="22"/>
                    <a:pt x="26" y="19"/>
                  </a:cubicBezTo>
                  <a:lnTo>
                    <a:pt x="26" y="0"/>
                  </a:lnTo>
                  <a:cubicBezTo>
                    <a:pt x="22" y="0"/>
                    <a:pt x="19" y="0"/>
                    <a:pt x="15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68" name="Rectangle 22"/>
            <p:cNvSpPr>
              <a:spLocks noChangeArrowheads="1"/>
            </p:cNvSpPr>
            <p:nvPr/>
          </p:nvSpPr>
          <p:spPr bwMode="auto">
            <a:xfrm>
              <a:off x="747" y="1467"/>
              <a:ext cx="252" cy="54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69" name="Rectangle 23"/>
            <p:cNvSpPr>
              <a:spLocks noChangeArrowheads="1"/>
            </p:cNvSpPr>
            <p:nvPr/>
          </p:nvSpPr>
          <p:spPr bwMode="auto">
            <a:xfrm>
              <a:off x="453" y="1341"/>
              <a:ext cx="54" cy="13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70" name="Oval 24"/>
            <p:cNvSpPr>
              <a:spLocks noChangeArrowheads="1"/>
            </p:cNvSpPr>
            <p:nvPr/>
          </p:nvSpPr>
          <p:spPr bwMode="auto">
            <a:xfrm>
              <a:off x="417" y="1383"/>
              <a:ext cx="54" cy="5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71" name="Oval 25"/>
            <p:cNvSpPr>
              <a:spLocks noChangeArrowheads="1"/>
            </p:cNvSpPr>
            <p:nvPr/>
          </p:nvSpPr>
          <p:spPr bwMode="auto">
            <a:xfrm>
              <a:off x="489" y="1383"/>
              <a:ext cx="48" cy="5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72" name="Rectangle 26"/>
            <p:cNvSpPr>
              <a:spLocks noChangeArrowheads="1"/>
            </p:cNvSpPr>
            <p:nvPr/>
          </p:nvSpPr>
          <p:spPr bwMode="auto">
            <a:xfrm>
              <a:off x="423" y="1473"/>
              <a:ext cx="108" cy="24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73" name="Freeform 27"/>
            <p:cNvSpPr>
              <a:spLocks/>
            </p:cNvSpPr>
            <p:nvPr/>
          </p:nvSpPr>
          <p:spPr bwMode="auto">
            <a:xfrm>
              <a:off x="1041" y="1353"/>
              <a:ext cx="348" cy="174"/>
            </a:xfrm>
            <a:custGeom>
              <a:avLst/>
              <a:gdLst>
                <a:gd name="T0" fmla="*/ 0 w 58"/>
                <a:gd name="T1" fmla="*/ 114 h 29"/>
                <a:gd name="T2" fmla="*/ 0 w 58"/>
                <a:gd name="T3" fmla="*/ 174 h 29"/>
                <a:gd name="T4" fmla="*/ 240 w 58"/>
                <a:gd name="T5" fmla="*/ 174 h 29"/>
                <a:gd name="T6" fmla="*/ 348 w 58"/>
                <a:gd name="T7" fmla="*/ 132 h 29"/>
                <a:gd name="T8" fmla="*/ 336 w 58"/>
                <a:gd name="T9" fmla="*/ 30 h 29"/>
                <a:gd name="T10" fmla="*/ 210 w 58"/>
                <a:gd name="T11" fmla="*/ 0 h 29"/>
                <a:gd name="T12" fmla="*/ 90 w 58"/>
                <a:gd name="T13" fmla="*/ 0 h 29"/>
                <a:gd name="T14" fmla="*/ 48 w 58"/>
                <a:gd name="T15" fmla="*/ 114 h 29"/>
                <a:gd name="T16" fmla="*/ 0 w 58"/>
                <a:gd name="T17" fmla="*/ 114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29"/>
                <a:gd name="T29" fmla="*/ 58 w 58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29">
                  <a:moveTo>
                    <a:pt x="0" y="19"/>
                  </a:moveTo>
                  <a:lnTo>
                    <a:pt x="0" y="29"/>
                  </a:lnTo>
                  <a:lnTo>
                    <a:pt x="40" y="29"/>
                  </a:lnTo>
                  <a:lnTo>
                    <a:pt x="58" y="22"/>
                  </a:lnTo>
                  <a:lnTo>
                    <a:pt x="56" y="5"/>
                  </a:lnTo>
                  <a:lnTo>
                    <a:pt x="35" y="0"/>
                  </a:lnTo>
                  <a:lnTo>
                    <a:pt x="15" y="0"/>
                  </a:lnTo>
                  <a:lnTo>
                    <a:pt x="8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74" name="Oval 28"/>
            <p:cNvSpPr>
              <a:spLocks noChangeArrowheads="1"/>
            </p:cNvSpPr>
            <p:nvPr/>
          </p:nvSpPr>
          <p:spPr bwMode="auto">
            <a:xfrm>
              <a:off x="1131" y="1437"/>
              <a:ext cx="168" cy="16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75" name="Freeform 29"/>
            <p:cNvSpPr>
              <a:spLocks/>
            </p:cNvSpPr>
            <p:nvPr/>
          </p:nvSpPr>
          <p:spPr bwMode="auto">
            <a:xfrm>
              <a:off x="765" y="1251"/>
              <a:ext cx="78" cy="144"/>
            </a:xfrm>
            <a:custGeom>
              <a:avLst/>
              <a:gdLst>
                <a:gd name="T0" fmla="*/ 0 w 13"/>
                <a:gd name="T1" fmla="*/ 30 h 24"/>
                <a:gd name="T2" fmla="*/ 18 w 13"/>
                <a:gd name="T3" fmla="*/ 144 h 24"/>
                <a:gd name="T4" fmla="*/ 78 w 13"/>
                <a:gd name="T5" fmla="*/ 144 h 24"/>
                <a:gd name="T6" fmla="*/ 30 w 13"/>
                <a:gd name="T7" fmla="*/ 0 h 24"/>
                <a:gd name="T8" fmla="*/ 0 w 13"/>
                <a:gd name="T9" fmla="*/ 3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4"/>
                <a:gd name="T17" fmla="*/ 13 w 1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4">
                  <a:moveTo>
                    <a:pt x="0" y="5"/>
                  </a:moveTo>
                  <a:lnTo>
                    <a:pt x="3" y="24"/>
                  </a:lnTo>
                  <a:lnTo>
                    <a:pt x="13" y="24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76" name="Freeform 30"/>
            <p:cNvSpPr>
              <a:spLocks/>
            </p:cNvSpPr>
            <p:nvPr/>
          </p:nvSpPr>
          <p:spPr bwMode="auto">
            <a:xfrm>
              <a:off x="759" y="1395"/>
              <a:ext cx="114" cy="72"/>
            </a:xfrm>
            <a:custGeom>
              <a:avLst/>
              <a:gdLst>
                <a:gd name="T0" fmla="*/ 114 w 19"/>
                <a:gd name="T1" fmla="*/ 72 h 12"/>
                <a:gd name="T2" fmla="*/ 84 w 19"/>
                <a:gd name="T3" fmla="*/ 0 h 12"/>
                <a:gd name="T4" fmla="*/ 24 w 19"/>
                <a:gd name="T5" fmla="*/ 0 h 12"/>
                <a:gd name="T6" fmla="*/ 0 w 19"/>
                <a:gd name="T7" fmla="*/ 72 h 12"/>
                <a:gd name="T8" fmla="*/ 114 w 19"/>
                <a:gd name="T9" fmla="*/ 7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2"/>
                <a:gd name="T17" fmla="*/ 19 w 19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2">
                  <a:moveTo>
                    <a:pt x="19" y="12"/>
                  </a:moveTo>
                  <a:lnTo>
                    <a:pt x="14" y="0"/>
                  </a:lnTo>
                  <a:lnTo>
                    <a:pt x="4" y="0"/>
                  </a:lnTo>
                  <a:lnTo>
                    <a:pt x="0" y="12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77" name="Freeform 31"/>
            <p:cNvSpPr>
              <a:spLocks/>
            </p:cNvSpPr>
            <p:nvPr/>
          </p:nvSpPr>
          <p:spPr bwMode="auto">
            <a:xfrm>
              <a:off x="945" y="1425"/>
              <a:ext cx="60" cy="42"/>
            </a:xfrm>
            <a:custGeom>
              <a:avLst/>
              <a:gdLst>
                <a:gd name="T0" fmla="*/ 0 w 10"/>
                <a:gd name="T1" fmla="*/ 0 h 7"/>
                <a:gd name="T2" fmla="*/ 60 w 10"/>
                <a:gd name="T3" fmla="*/ 0 h 7"/>
                <a:gd name="T4" fmla="*/ 54 w 10"/>
                <a:gd name="T5" fmla="*/ 42 h 7"/>
                <a:gd name="T6" fmla="*/ 6 w 10"/>
                <a:gd name="T7" fmla="*/ 42 h 7"/>
                <a:gd name="T8" fmla="*/ 0 w 1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7"/>
                <a:gd name="T17" fmla="*/ 10 w 1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7">
                  <a:moveTo>
                    <a:pt x="0" y="0"/>
                  </a:moveTo>
                  <a:lnTo>
                    <a:pt x="10" y="0"/>
                  </a:lnTo>
                  <a:lnTo>
                    <a:pt x="9" y="7"/>
                  </a:lnTo>
                  <a:lnTo>
                    <a:pt x="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78" name="Freeform 32"/>
            <p:cNvSpPr>
              <a:spLocks/>
            </p:cNvSpPr>
            <p:nvPr/>
          </p:nvSpPr>
          <p:spPr bwMode="auto">
            <a:xfrm>
              <a:off x="453" y="957"/>
              <a:ext cx="342" cy="366"/>
            </a:xfrm>
            <a:custGeom>
              <a:avLst/>
              <a:gdLst>
                <a:gd name="T0" fmla="*/ 342 w 57"/>
                <a:gd name="T1" fmla="*/ 294 h 61"/>
                <a:gd name="T2" fmla="*/ 36 w 57"/>
                <a:gd name="T3" fmla="*/ 0 h 61"/>
                <a:gd name="T4" fmla="*/ 0 w 57"/>
                <a:gd name="T5" fmla="*/ 0 h 61"/>
                <a:gd name="T6" fmla="*/ 18 w 57"/>
                <a:gd name="T7" fmla="*/ 366 h 61"/>
                <a:gd name="T8" fmla="*/ 42 w 57"/>
                <a:gd name="T9" fmla="*/ 366 h 61"/>
                <a:gd name="T10" fmla="*/ 30 w 57"/>
                <a:gd name="T11" fmla="*/ 60 h 61"/>
                <a:gd name="T12" fmla="*/ 312 w 57"/>
                <a:gd name="T13" fmla="*/ 324 h 61"/>
                <a:gd name="T14" fmla="*/ 342 w 57"/>
                <a:gd name="T15" fmla="*/ 294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61"/>
                <a:gd name="T26" fmla="*/ 57 w 57"/>
                <a:gd name="T27" fmla="*/ 61 h 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61">
                  <a:moveTo>
                    <a:pt x="57" y="49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3" y="61"/>
                  </a:lnTo>
                  <a:lnTo>
                    <a:pt x="7" y="61"/>
                  </a:lnTo>
                  <a:lnTo>
                    <a:pt x="5" y="10"/>
                  </a:lnTo>
                  <a:lnTo>
                    <a:pt x="52" y="54"/>
                  </a:lnTo>
                  <a:lnTo>
                    <a:pt x="57" y="49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79" name="Oval 33"/>
            <p:cNvSpPr>
              <a:spLocks noChangeArrowheads="1"/>
            </p:cNvSpPr>
            <p:nvPr/>
          </p:nvSpPr>
          <p:spPr bwMode="auto">
            <a:xfrm>
              <a:off x="729" y="1437"/>
              <a:ext cx="168" cy="16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12291" name="Group 36"/>
          <p:cNvGrpSpPr>
            <a:grpSpLocks noChangeAspect="1"/>
          </p:cNvGrpSpPr>
          <p:nvPr/>
        </p:nvGrpSpPr>
        <p:grpSpPr bwMode="auto">
          <a:xfrm>
            <a:off x="4086225" y="2555875"/>
            <a:ext cx="1638300" cy="1028700"/>
            <a:chOff x="1677" y="957"/>
            <a:chExt cx="1032" cy="648"/>
          </a:xfrm>
        </p:grpSpPr>
        <p:sp>
          <p:nvSpPr>
            <p:cNvPr id="12449" name="Freeform 37"/>
            <p:cNvSpPr>
              <a:spLocks/>
            </p:cNvSpPr>
            <p:nvPr/>
          </p:nvSpPr>
          <p:spPr bwMode="auto">
            <a:xfrm>
              <a:off x="1731" y="1323"/>
              <a:ext cx="18" cy="18"/>
            </a:xfrm>
            <a:custGeom>
              <a:avLst/>
              <a:gdLst>
                <a:gd name="T0" fmla="*/ 12 w 3"/>
                <a:gd name="T1" fmla="*/ 0 h 3"/>
                <a:gd name="T2" fmla="*/ 12 w 3"/>
                <a:gd name="T3" fmla="*/ 0 h 3"/>
                <a:gd name="T4" fmla="*/ 18 w 3"/>
                <a:gd name="T5" fmla="*/ 6 h 3"/>
                <a:gd name="T6" fmla="*/ 18 w 3"/>
                <a:gd name="T7" fmla="*/ 12 h 3"/>
                <a:gd name="T8" fmla="*/ 12 w 3"/>
                <a:gd name="T9" fmla="*/ 18 h 3"/>
                <a:gd name="T10" fmla="*/ 12 w 3"/>
                <a:gd name="T11" fmla="*/ 18 h 3"/>
                <a:gd name="T12" fmla="*/ 0 w 3"/>
                <a:gd name="T13" fmla="*/ 12 h 3"/>
                <a:gd name="T14" fmla="*/ 0 w 3"/>
                <a:gd name="T15" fmla="*/ 6 h 3"/>
                <a:gd name="T16" fmla="*/ 1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lnTo>
                    <a:pt x="3" y="2"/>
                  </a:ln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lnTo>
                    <a:pt x="0" y="1"/>
                  </a:ln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50" name="Freeform 38"/>
            <p:cNvSpPr>
              <a:spLocks/>
            </p:cNvSpPr>
            <p:nvPr/>
          </p:nvSpPr>
          <p:spPr bwMode="auto">
            <a:xfrm>
              <a:off x="2145" y="1215"/>
              <a:ext cx="210" cy="210"/>
            </a:xfrm>
            <a:custGeom>
              <a:avLst/>
              <a:gdLst>
                <a:gd name="T0" fmla="*/ 114 w 35"/>
                <a:gd name="T1" fmla="*/ 12 h 35"/>
                <a:gd name="T2" fmla="*/ 108 w 35"/>
                <a:gd name="T3" fmla="*/ 0 h 35"/>
                <a:gd name="T4" fmla="*/ 210 w 35"/>
                <a:gd name="T5" fmla="*/ 0 h 35"/>
                <a:gd name="T6" fmla="*/ 210 w 35"/>
                <a:gd name="T7" fmla="*/ 150 h 35"/>
                <a:gd name="T8" fmla="*/ 156 w 35"/>
                <a:gd name="T9" fmla="*/ 210 h 35"/>
                <a:gd name="T10" fmla="*/ 36 w 35"/>
                <a:gd name="T11" fmla="*/ 210 h 35"/>
                <a:gd name="T12" fmla="*/ 6 w 35"/>
                <a:gd name="T13" fmla="*/ 174 h 35"/>
                <a:gd name="T14" fmla="*/ 114 w 35"/>
                <a:gd name="T15" fmla="*/ 12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35"/>
                <a:gd name="T26" fmla="*/ 35 w 35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35">
                  <a:moveTo>
                    <a:pt x="19" y="2"/>
                  </a:moveTo>
                  <a:lnTo>
                    <a:pt x="18" y="0"/>
                  </a:lnTo>
                  <a:lnTo>
                    <a:pt x="35" y="0"/>
                  </a:lnTo>
                  <a:lnTo>
                    <a:pt x="35" y="25"/>
                  </a:lnTo>
                  <a:lnTo>
                    <a:pt x="26" y="35"/>
                  </a:lnTo>
                  <a:lnTo>
                    <a:pt x="6" y="35"/>
                  </a:lnTo>
                  <a:lnTo>
                    <a:pt x="1" y="29"/>
                  </a:lnTo>
                  <a:cubicBezTo>
                    <a:pt x="0" y="22"/>
                    <a:pt x="5" y="9"/>
                    <a:pt x="19" y="2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51" name="Freeform 39"/>
            <p:cNvSpPr>
              <a:spLocks/>
            </p:cNvSpPr>
            <p:nvPr/>
          </p:nvSpPr>
          <p:spPr bwMode="auto">
            <a:xfrm>
              <a:off x="2175" y="1245"/>
              <a:ext cx="156" cy="138"/>
            </a:xfrm>
            <a:custGeom>
              <a:avLst/>
              <a:gdLst>
                <a:gd name="T0" fmla="*/ 90 w 26"/>
                <a:gd name="T1" fmla="*/ 0 h 23"/>
                <a:gd name="T2" fmla="*/ 0 w 26"/>
                <a:gd name="T3" fmla="*/ 138 h 23"/>
                <a:gd name="T4" fmla="*/ 156 w 26"/>
                <a:gd name="T5" fmla="*/ 114 h 23"/>
                <a:gd name="T6" fmla="*/ 156 w 26"/>
                <a:gd name="T7" fmla="*/ 0 h 23"/>
                <a:gd name="T8" fmla="*/ 90 w 26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3"/>
                <a:gd name="T17" fmla="*/ 26 w 26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3">
                  <a:moveTo>
                    <a:pt x="15" y="0"/>
                  </a:moveTo>
                  <a:cubicBezTo>
                    <a:pt x="6" y="6"/>
                    <a:pt x="0" y="15"/>
                    <a:pt x="0" y="23"/>
                  </a:cubicBezTo>
                  <a:cubicBezTo>
                    <a:pt x="10" y="23"/>
                    <a:pt x="18" y="21"/>
                    <a:pt x="26" y="19"/>
                  </a:cubicBezTo>
                  <a:lnTo>
                    <a:pt x="26" y="0"/>
                  </a:lnTo>
                  <a:cubicBezTo>
                    <a:pt x="22" y="0"/>
                    <a:pt x="19" y="0"/>
                    <a:pt x="15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52" name="Rectangle 40"/>
            <p:cNvSpPr>
              <a:spLocks noChangeArrowheads="1"/>
            </p:cNvSpPr>
            <p:nvPr/>
          </p:nvSpPr>
          <p:spPr bwMode="auto">
            <a:xfrm>
              <a:off x="2007" y="1467"/>
              <a:ext cx="252" cy="54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53" name="Rectangle 41"/>
            <p:cNvSpPr>
              <a:spLocks noChangeArrowheads="1"/>
            </p:cNvSpPr>
            <p:nvPr/>
          </p:nvSpPr>
          <p:spPr bwMode="auto">
            <a:xfrm>
              <a:off x="1713" y="1341"/>
              <a:ext cx="54" cy="13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54" name="Oval 42"/>
            <p:cNvSpPr>
              <a:spLocks noChangeArrowheads="1"/>
            </p:cNvSpPr>
            <p:nvPr/>
          </p:nvSpPr>
          <p:spPr bwMode="auto">
            <a:xfrm>
              <a:off x="1677" y="1383"/>
              <a:ext cx="54" cy="5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55" name="Oval 43"/>
            <p:cNvSpPr>
              <a:spLocks noChangeArrowheads="1"/>
            </p:cNvSpPr>
            <p:nvPr/>
          </p:nvSpPr>
          <p:spPr bwMode="auto">
            <a:xfrm>
              <a:off x="1749" y="1383"/>
              <a:ext cx="48" cy="5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56" name="Rectangle 44"/>
            <p:cNvSpPr>
              <a:spLocks noChangeArrowheads="1"/>
            </p:cNvSpPr>
            <p:nvPr/>
          </p:nvSpPr>
          <p:spPr bwMode="auto">
            <a:xfrm>
              <a:off x="1683" y="1473"/>
              <a:ext cx="108" cy="24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57" name="Oval 45"/>
            <p:cNvSpPr>
              <a:spLocks noChangeArrowheads="1"/>
            </p:cNvSpPr>
            <p:nvPr/>
          </p:nvSpPr>
          <p:spPr bwMode="auto">
            <a:xfrm>
              <a:off x="1899" y="1467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58" name="Oval 46"/>
            <p:cNvSpPr>
              <a:spLocks noChangeArrowheads="1"/>
            </p:cNvSpPr>
            <p:nvPr/>
          </p:nvSpPr>
          <p:spPr bwMode="auto">
            <a:xfrm>
              <a:off x="2055" y="1467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59" name="Freeform 47"/>
            <p:cNvSpPr>
              <a:spLocks/>
            </p:cNvSpPr>
            <p:nvPr/>
          </p:nvSpPr>
          <p:spPr bwMode="auto">
            <a:xfrm>
              <a:off x="2301" y="1341"/>
              <a:ext cx="408" cy="186"/>
            </a:xfrm>
            <a:custGeom>
              <a:avLst/>
              <a:gdLst>
                <a:gd name="T0" fmla="*/ 0 w 68"/>
                <a:gd name="T1" fmla="*/ 126 h 31"/>
                <a:gd name="T2" fmla="*/ 0 w 68"/>
                <a:gd name="T3" fmla="*/ 186 h 31"/>
                <a:gd name="T4" fmla="*/ 276 w 68"/>
                <a:gd name="T5" fmla="*/ 186 h 31"/>
                <a:gd name="T6" fmla="*/ 408 w 68"/>
                <a:gd name="T7" fmla="*/ 144 h 31"/>
                <a:gd name="T8" fmla="*/ 396 w 68"/>
                <a:gd name="T9" fmla="*/ 36 h 31"/>
                <a:gd name="T10" fmla="*/ 246 w 68"/>
                <a:gd name="T11" fmla="*/ 0 h 31"/>
                <a:gd name="T12" fmla="*/ 102 w 68"/>
                <a:gd name="T13" fmla="*/ 0 h 31"/>
                <a:gd name="T14" fmla="*/ 54 w 68"/>
                <a:gd name="T15" fmla="*/ 120 h 31"/>
                <a:gd name="T16" fmla="*/ 0 w 68"/>
                <a:gd name="T17" fmla="*/ 126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31"/>
                <a:gd name="T29" fmla="*/ 68 w 68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31">
                  <a:moveTo>
                    <a:pt x="0" y="21"/>
                  </a:moveTo>
                  <a:lnTo>
                    <a:pt x="0" y="31"/>
                  </a:lnTo>
                  <a:lnTo>
                    <a:pt x="46" y="31"/>
                  </a:lnTo>
                  <a:lnTo>
                    <a:pt x="68" y="24"/>
                  </a:lnTo>
                  <a:lnTo>
                    <a:pt x="66" y="6"/>
                  </a:lnTo>
                  <a:lnTo>
                    <a:pt x="41" y="0"/>
                  </a:lnTo>
                  <a:lnTo>
                    <a:pt x="17" y="0"/>
                  </a:lnTo>
                  <a:lnTo>
                    <a:pt x="9" y="2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60" name="Oval 48"/>
            <p:cNvSpPr>
              <a:spLocks noChangeArrowheads="1"/>
            </p:cNvSpPr>
            <p:nvPr/>
          </p:nvSpPr>
          <p:spPr bwMode="auto">
            <a:xfrm>
              <a:off x="2421" y="1437"/>
              <a:ext cx="168" cy="16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61" name="Freeform 49"/>
            <p:cNvSpPr>
              <a:spLocks/>
            </p:cNvSpPr>
            <p:nvPr/>
          </p:nvSpPr>
          <p:spPr bwMode="auto">
            <a:xfrm>
              <a:off x="2025" y="1251"/>
              <a:ext cx="78" cy="144"/>
            </a:xfrm>
            <a:custGeom>
              <a:avLst/>
              <a:gdLst>
                <a:gd name="T0" fmla="*/ 0 w 13"/>
                <a:gd name="T1" fmla="*/ 30 h 24"/>
                <a:gd name="T2" fmla="*/ 18 w 13"/>
                <a:gd name="T3" fmla="*/ 144 h 24"/>
                <a:gd name="T4" fmla="*/ 78 w 13"/>
                <a:gd name="T5" fmla="*/ 138 h 24"/>
                <a:gd name="T6" fmla="*/ 30 w 13"/>
                <a:gd name="T7" fmla="*/ 0 h 24"/>
                <a:gd name="T8" fmla="*/ 0 w 13"/>
                <a:gd name="T9" fmla="*/ 3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4"/>
                <a:gd name="T17" fmla="*/ 13 w 1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4">
                  <a:moveTo>
                    <a:pt x="0" y="5"/>
                  </a:moveTo>
                  <a:lnTo>
                    <a:pt x="3" y="24"/>
                  </a:lnTo>
                  <a:lnTo>
                    <a:pt x="13" y="23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62" name="Freeform 50"/>
            <p:cNvSpPr>
              <a:spLocks/>
            </p:cNvSpPr>
            <p:nvPr/>
          </p:nvSpPr>
          <p:spPr bwMode="auto">
            <a:xfrm>
              <a:off x="2019" y="1389"/>
              <a:ext cx="114" cy="78"/>
            </a:xfrm>
            <a:custGeom>
              <a:avLst/>
              <a:gdLst>
                <a:gd name="T0" fmla="*/ 114 w 19"/>
                <a:gd name="T1" fmla="*/ 78 h 13"/>
                <a:gd name="T2" fmla="*/ 84 w 19"/>
                <a:gd name="T3" fmla="*/ 0 h 13"/>
                <a:gd name="T4" fmla="*/ 24 w 19"/>
                <a:gd name="T5" fmla="*/ 6 h 13"/>
                <a:gd name="T6" fmla="*/ 0 w 19"/>
                <a:gd name="T7" fmla="*/ 78 h 13"/>
                <a:gd name="T8" fmla="*/ 114 w 19"/>
                <a:gd name="T9" fmla="*/ 78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3"/>
                <a:gd name="T17" fmla="*/ 19 w 1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3">
                  <a:moveTo>
                    <a:pt x="19" y="13"/>
                  </a:moveTo>
                  <a:lnTo>
                    <a:pt x="14" y="0"/>
                  </a:lnTo>
                  <a:lnTo>
                    <a:pt x="4" y="1"/>
                  </a:lnTo>
                  <a:lnTo>
                    <a:pt x="0" y="13"/>
                  </a:lnTo>
                  <a:lnTo>
                    <a:pt x="19" y="1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63" name="Freeform 51"/>
            <p:cNvSpPr>
              <a:spLocks/>
            </p:cNvSpPr>
            <p:nvPr/>
          </p:nvSpPr>
          <p:spPr bwMode="auto">
            <a:xfrm>
              <a:off x="2205" y="1425"/>
              <a:ext cx="60" cy="42"/>
            </a:xfrm>
            <a:custGeom>
              <a:avLst/>
              <a:gdLst>
                <a:gd name="T0" fmla="*/ 0 w 10"/>
                <a:gd name="T1" fmla="*/ 0 h 7"/>
                <a:gd name="T2" fmla="*/ 60 w 10"/>
                <a:gd name="T3" fmla="*/ 0 h 7"/>
                <a:gd name="T4" fmla="*/ 54 w 10"/>
                <a:gd name="T5" fmla="*/ 42 h 7"/>
                <a:gd name="T6" fmla="*/ 0 w 10"/>
                <a:gd name="T7" fmla="*/ 42 h 7"/>
                <a:gd name="T8" fmla="*/ 0 w 1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7"/>
                <a:gd name="T17" fmla="*/ 10 w 1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7">
                  <a:moveTo>
                    <a:pt x="0" y="0"/>
                  </a:moveTo>
                  <a:lnTo>
                    <a:pt x="10" y="0"/>
                  </a:ln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64" name="Freeform 52"/>
            <p:cNvSpPr>
              <a:spLocks/>
            </p:cNvSpPr>
            <p:nvPr/>
          </p:nvSpPr>
          <p:spPr bwMode="auto">
            <a:xfrm>
              <a:off x="1713" y="957"/>
              <a:ext cx="342" cy="366"/>
            </a:xfrm>
            <a:custGeom>
              <a:avLst/>
              <a:gdLst>
                <a:gd name="T0" fmla="*/ 342 w 57"/>
                <a:gd name="T1" fmla="*/ 294 h 61"/>
                <a:gd name="T2" fmla="*/ 36 w 57"/>
                <a:gd name="T3" fmla="*/ 0 h 61"/>
                <a:gd name="T4" fmla="*/ 0 w 57"/>
                <a:gd name="T5" fmla="*/ 0 h 61"/>
                <a:gd name="T6" fmla="*/ 12 w 57"/>
                <a:gd name="T7" fmla="*/ 366 h 61"/>
                <a:gd name="T8" fmla="*/ 36 w 57"/>
                <a:gd name="T9" fmla="*/ 366 h 61"/>
                <a:gd name="T10" fmla="*/ 30 w 57"/>
                <a:gd name="T11" fmla="*/ 60 h 61"/>
                <a:gd name="T12" fmla="*/ 312 w 57"/>
                <a:gd name="T13" fmla="*/ 324 h 61"/>
                <a:gd name="T14" fmla="*/ 342 w 57"/>
                <a:gd name="T15" fmla="*/ 294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61"/>
                <a:gd name="T26" fmla="*/ 57 w 57"/>
                <a:gd name="T27" fmla="*/ 61 h 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61">
                  <a:moveTo>
                    <a:pt x="57" y="49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2" y="61"/>
                  </a:lnTo>
                  <a:lnTo>
                    <a:pt x="6" y="61"/>
                  </a:lnTo>
                  <a:lnTo>
                    <a:pt x="5" y="10"/>
                  </a:lnTo>
                  <a:lnTo>
                    <a:pt x="52" y="54"/>
                  </a:lnTo>
                  <a:lnTo>
                    <a:pt x="57" y="49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12292" name="Group 55"/>
          <p:cNvGrpSpPr>
            <a:grpSpLocks noChangeAspect="1"/>
          </p:cNvGrpSpPr>
          <p:nvPr/>
        </p:nvGrpSpPr>
        <p:grpSpPr bwMode="auto">
          <a:xfrm>
            <a:off x="6276975" y="2524126"/>
            <a:ext cx="1752600" cy="1057275"/>
            <a:chOff x="3117" y="912"/>
            <a:chExt cx="1104" cy="666"/>
          </a:xfrm>
        </p:grpSpPr>
        <p:sp>
          <p:nvSpPr>
            <p:cNvPr id="12432" name="Rectangle 56"/>
            <p:cNvSpPr>
              <a:spLocks noChangeArrowheads="1"/>
            </p:cNvSpPr>
            <p:nvPr/>
          </p:nvSpPr>
          <p:spPr bwMode="auto">
            <a:xfrm>
              <a:off x="3453" y="1446"/>
              <a:ext cx="264" cy="54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33" name="Oval 57"/>
            <p:cNvSpPr>
              <a:spLocks noChangeArrowheads="1"/>
            </p:cNvSpPr>
            <p:nvPr/>
          </p:nvSpPr>
          <p:spPr bwMode="auto">
            <a:xfrm>
              <a:off x="3351" y="1440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34" name="Oval 58"/>
            <p:cNvSpPr>
              <a:spLocks noChangeArrowheads="1"/>
            </p:cNvSpPr>
            <p:nvPr/>
          </p:nvSpPr>
          <p:spPr bwMode="auto">
            <a:xfrm>
              <a:off x="3519" y="1440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35" name="Freeform 59"/>
            <p:cNvSpPr>
              <a:spLocks/>
            </p:cNvSpPr>
            <p:nvPr/>
          </p:nvSpPr>
          <p:spPr bwMode="auto">
            <a:xfrm>
              <a:off x="3765" y="1314"/>
              <a:ext cx="456" cy="180"/>
            </a:xfrm>
            <a:custGeom>
              <a:avLst/>
              <a:gdLst>
                <a:gd name="T0" fmla="*/ 0 w 76"/>
                <a:gd name="T1" fmla="*/ 120 h 30"/>
                <a:gd name="T2" fmla="*/ 0 w 76"/>
                <a:gd name="T3" fmla="*/ 180 h 30"/>
                <a:gd name="T4" fmla="*/ 312 w 76"/>
                <a:gd name="T5" fmla="*/ 180 h 30"/>
                <a:gd name="T6" fmla="*/ 456 w 76"/>
                <a:gd name="T7" fmla="*/ 138 h 30"/>
                <a:gd name="T8" fmla="*/ 438 w 76"/>
                <a:gd name="T9" fmla="*/ 30 h 30"/>
                <a:gd name="T10" fmla="*/ 276 w 76"/>
                <a:gd name="T11" fmla="*/ 0 h 30"/>
                <a:gd name="T12" fmla="*/ 114 w 76"/>
                <a:gd name="T13" fmla="*/ 0 h 30"/>
                <a:gd name="T14" fmla="*/ 60 w 76"/>
                <a:gd name="T15" fmla="*/ 114 h 30"/>
                <a:gd name="T16" fmla="*/ 0 w 76"/>
                <a:gd name="T17" fmla="*/ 12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30"/>
                <a:gd name="T29" fmla="*/ 76 w 76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30">
                  <a:moveTo>
                    <a:pt x="0" y="20"/>
                  </a:moveTo>
                  <a:lnTo>
                    <a:pt x="0" y="30"/>
                  </a:lnTo>
                  <a:lnTo>
                    <a:pt x="52" y="30"/>
                  </a:lnTo>
                  <a:lnTo>
                    <a:pt x="76" y="23"/>
                  </a:lnTo>
                  <a:lnTo>
                    <a:pt x="73" y="5"/>
                  </a:lnTo>
                  <a:lnTo>
                    <a:pt x="46" y="0"/>
                  </a:lnTo>
                  <a:lnTo>
                    <a:pt x="19" y="0"/>
                  </a:lnTo>
                  <a:lnTo>
                    <a:pt x="10" y="19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36" name="Freeform 60"/>
            <p:cNvSpPr>
              <a:spLocks/>
            </p:cNvSpPr>
            <p:nvPr/>
          </p:nvSpPr>
          <p:spPr bwMode="auto">
            <a:xfrm>
              <a:off x="3609" y="1182"/>
              <a:ext cx="216" cy="210"/>
            </a:xfrm>
            <a:custGeom>
              <a:avLst/>
              <a:gdLst>
                <a:gd name="T0" fmla="*/ 120 w 36"/>
                <a:gd name="T1" fmla="*/ 12 h 35"/>
                <a:gd name="T2" fmla="*/ 114 w 36"/>
                <a:gd name="T3" fmla="*/ 0 h 35"/>
                <a:gd name="T4" fmla="*/ 210 w 36"/>
                <a:gd name="T5" fmla="*/ 0 h 35"/>
                <a:gd name="T6" fmla="*/ 216 w 36"/>
                <a:gd name="T7" fmla="*/ 156 h 35"/>
                <a:gd name="T8" fmla="*/ 156 w 36"/>
                <a:gd name="T9" fmla="*/ 210 h 35"/>
                <a:gd name="T10" fmla="*/ 36 w 36"/>
                <a:gd name="T11" fmla="*/ 210 h 35"/>
                <a:gd name="T12" fmla="*/ 6 w 36"/>
                <a:gd name="T13" fmla="*/ 180 h 35"/>
                <a:gd name="T14" fmla="*/ 120 w 36"/>
                <a:gd name="T15" fmla="*/ 12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35"/>
                <a:gd name="T26" fmla="*/ 36 w 36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35">
                  <a:moveTo>
                    <a:pt x="20" y="2"/>
                  </a:moveTo>
                  <a:lnTo>
                    <a:pt x="19" y="0"/>
                  </a:lnTo>
                  <a:lnTo>
                    <a:pt x="35" y="0"/>
                  </a:lnTo>
                  <a:lnTo>
                    <a:pt x="36" y="26"/>
                  </a:lnTo>
                  <a:lnTo>
                    <a:pt x="26" y="35"/>
                  </a:lnTo>
                  <a:lnTo>
                    <a:pt x="6" y="35"/>
                  </a:lnTo>
                  <a:lnTo>
                    <a:pt x="1" y="30"/>
                  </a:lnTo>
                  <a:cubicBezTo>
                    <a:pt x="0" y="22"/>
                    <a:pt x="5" y="9"/>
                    <a:pt x="20" y="2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37" name="Freeform 61"/>
            <p:cNvSpPr>
              <a:spLocks/>
            </p:cNvSpPr>
            <p:nvPr/>
          </p:nvSpPr>
          <p:spPr bwMode="auto">
            <a:xfrm>
              <a:off x="3639" y="1218"/>
              <a:ext cx="156" cy="132"/>
            </a:xfrm>
            <a:custGeom>
              <a:avLst/>
              <a:gdLst>
                <a:gd name="T0" fmla="*/ 90 w 26"/>
                <a:gd name="T1" fmla="*/ 0 h 22"/>
                <a:gd name="T2" fmla="*/ 0 w 26"/>
                <a:gd name="T3" fmla="*/ 132 h 22"/>
                <a:gd name="T4" fmla="*/ 156 w 26"/>
                <a:gd name="T5" fmla="*/ 108 h 22"/>
                <a:gd name="T6" fmla="*/ 156 w 26"/>
                <a:gd name="T7" fmla="*/ 0 h 22"/>
                <a:gd name="T8" fmla="*/ 90 w 26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2"/>
                <a:gd name="T17" fmla="*/ 26 w 26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2">
                  <a:moveTo>
                    <a:pt x="15" y="0"/>
                  </a:moveTo>
                  <a:cubicBezTo>
                    <a:pt x="6" y="6"/>
                    <a:pt x="0" y="14"/>
                    <a:pt x="0" y="22"/>
                  </a:cubicBezTo>
                  <a:cubicBezTo>
                    <a:pt x="10" y="22"/>
                    <a:pt x="18" y="21"/>
                    <a:pt x="26" y="18"/>
                  </a:cubicBezTo>
                  <a:lnTo>
                    <a:pt x="26" y="0"/>
                  </a:lnTo>
                  <a:cubicBezTo>
                    <a:pt x="23" y="0"/>
                    <a:pt x="19" y="0"/>
                    <a:pt x="15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38" name="Freeform 62"/>
            <p:cNvSpPr>
              <a:spLocks/>
            </p:cNvSpPr>
            <p:nvPr/>
          </p:nvSpPr>
          <p:spPr bwMode="auto">
            <a:xfrm>
              <a:off x="3489" y="1218"/>
              <a:ext cx="78" cy="144"/>
            </a:xfrm>
            <a:custGeom>
              <a:avLst/>
              <a:gdLst>
                <a:gd name="T0" fmla="*/ 0 w 13"/>
                <a:gd name="T1" fmla="*/ 36 h 24"/>
                <a:gd name="T2" fmla="*/ 18 w 13"/>
                <a:gd name="T3" fmla="*/ 144 h 24"/>
                <a:gd name="T4" fmla="*/ 78 w 13"/>
                <a:gd name="T5" fmla="*/ 144 h 24"/>
                <a:gd name="T6" fmla="*/ 30 w 13"/>
                <a:gd name="T7" fmla="*/ 0 h 24"/>
                <a:gd name="T8" fmla="*/ 0 w 13"/>
                <a:gd name="T9" fmla="*/ 3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4"/>
                <a:gd name="T17" fmla="*/ 13 w 1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4">
                  <a:moveTo>
                    <a:pt x="0" y="6"/>
                  </a:moveTo>
                  <a:lnTo>
                    <a:pt x="3" y="24"/>
                  </a:lnTo>
                  <a:lnTo>
                    <a:pt x="13" y="24"/>
                  </a:lnTo>
                  <a:lnTo>
                    <a:pt x="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39" name="Freeform 63"/>
            <p:cNvSpPr>
              <a:spLocks/>
            </p:cNvSpPr>
            <p:nvPr/>
          </p:nvSpPr>
          <p:spPr bwMode="auto">
            <a:xfrm>
              <a:off x="3483" y="1362"/>
              <a:ext cx="114" cy="78"/>
            </a:xfrm>
            <a:custGeom>
              <a:avLst/>
              <a:gdLst>
                <a:gd name="T0" fmla="*/ 114 w 19"/>
                <a:gd name="T1" fmla="*/ 78 h 13"/>
                <a:gd name="T2" fmla="*/ 84 w 19"/>
                <a:gd name="T3" fmla="*/ 0 h 13"/>
                <a:gd name="T4" fmla="*/ 24 w 19"/>
                <a:gd name="T5" fmla="*/ 0 h 13"/>
                <a:gd name="T6" fmla="*/ 0 w 19"/>
                <a:gd name="T7" fmla="*/ 78 h 13"/>
                <a:gd name="T8" fmla="*/ 114 w 19"/>
                <a:gd name="T9" fmla="*/ 78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3"/>
                <a:gd name="T17" fmla="*/ 19 w 1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3">
                  <a:moveTo>
                    <a:pt x="19" y="13"/>
                  </a:moveTo>
                  <a:lnTo>
                    <a:pt x="14" y="0"/>
                  </a:lnTo>
                  <a:lnTo>
                    <a:pt x="4" y="0"/>
                  </a:lnTo>
                  <a:lnTo>
                    <a:pt x="0" y="13"/>
                  </a:lnTo>
                  <a:lnTo>
                    <a:pt x="19" y="1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40" name="Freeform 64"/>
            <p:cNvSpPr>
              <a:spLocks/>
            </p:cNvSpPr>
            <p:nvPr/>
          </p:nvSpPr>
          <p:spPr bwMode="auto">
            <a:xfrm>
              <a:off x="3669" y="1392"/>
              <a:ext cx="60" cy="48"/>
            </a:xfrm>
            <a:custGeom>
              <a:avLst/>
              <a:gdLst>
                <a:gd name="T0" fmla="*/ 0 w 10"/>
                <a:gd name="T1" fmla="*/ 0 h 8"/>
                <a:gd name="T2" fmla="*/ 60 w 10"/>
                <a:gd name="T3" fmla="*/ 0 h 8"/>
                <a:gd name="T4" fmla="*/ 54 w 10"/>
                <a:gd name="T5" fmla="*/ 48 h 8"/>
                <a:gd name="T6" fmla="*/ 6 w 10"/>
                <a:gd name="T7" fmla="*/ 48 h 8"/>
                <a:gd name="T8" fmla="*/ 0 w 10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8"/>
                <a:gd name="T17" fmla="*/ 10 w 10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8">
                  <a:moveTo>
                    <a:pt x="0" y="0"/>
                  </a:moveTo>
                  <a:lnTo>
                    <a:pt x="10" y="0"/>
                  </a:lnTo>
                  <a:lnTo>
                    <a:pt x="9" y="8"/>
                  </a:lnTo>
                  <a:lnTo>
                    <a:pt x="1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41" name="Freeform 65"/>
            <p:cNvSpPr>
              <a:spLocks/>
            </p:cNvSpPr>
            <p:nvPr/>
          </p:nvSpPr>
          <p:spPr bwMode="auto">
            <a:xfrm>
              <a:off x="3117" y="912"/>
              <a:ext cx="402" cy="414"/>
            </a:xfrm>
            <a:custGeom>
              <a:avLst/>
              <a:gdLst>
                <a:gd name="T0" fmla="*/ 402 w 67"/>
                <a:gd name="T1" fmla="*/ 306 h 69"/>
                <a:gd name="T2" fmla="*/ 48 w 67"/>
                <a:gd name="T3" fmla="*/ 6 h 69"/>
                <a:gd name="T4" fmla="*/ 0 w 67"/>
                <a:gd name="T5" fmla="*/ 0 h 69"/>
                <a:gd name="T6" fmla="*/ 78 w 67"/>
                <a:gd name="T7" fmla="*/ 414 h 69"/>
                <a:gd name="T8" fmla="*/ 108 w 67"/>
                <a:gd name="T9" fmla="*/ 408 h 69"/>
                <a:gd name="T10" fmla="*/ 48 w 67"/>
                <a:gd name="T11" fmla="*/ 48 h 69"/>
                <a:gd name="T12" fmla="*/ 372 w 67"/>
                <a:gd name="T13" fmla="*/ 342 h 69"/>
                <a:gd name="T14" fmla="*/ 402 w 67"/>
                <a:gd name="T15" fmla="*/ 306 h 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69"/>
                <a:gd name="T26" fmla="*/ 67 w 67"/>
                <a:gd name="T27" fmla="*/ 69 h 6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69">
                  <a:moveTo>
                    <a:pt x="67" y="51"/>
                  </a:moveTo>
                  <a:lnTo>
                    <a:pt x="8" y="1"/>
                  </a:lnTo>
                  <a:lnTo>
                    <a:pt x="0" y="0"/>
                  </a:lnTo>
                  <a:lnTo>
                    <a:pt x="13" y="69"/>
                  </a:lnTo>
                  <a:lnTo>
                    <a:pt x="18" y="68"/>
                  </a:lnTo>
                  <a:lnTo>
                    <a:pt x="8" y="8"/>
                  </a:lnTo>
                  <a:lnTo>
                    <a:pt x="62" y="57"/>
                  </a:lnTo>
                  <a:lnTo>
                    <a:pt x="67" y="51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42" name="Oval 66"/>
            <p:cNvSpPr>
              <a:spLocks noChangeArrowheads="1"/>
            </p:cNvSpPr>
            <p:nvPr/>
          </p:nvSpPr>
          <p:spPr bwMode="auto">
            <a:xfrm>
              <a:off x="3999" y="1434"/>
              <a:ext cx="144" cy="14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43" name="Oval 67"/>
            <p:cNvSpPr>
              <a:spLocks noChangeArrowheads="1"/>
            </p:cNvSpPr>
            <p:nvPr/>
          </p:nvSpPr>
          <p:spPr bwMode="auto">
            <a:xfrm>
              <a:off x="3831" y="1434"/>
              <a:ext cx="144" cy="14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44" name="Rectangle 68"/>
            <p:cNvSpPr>
              <a:spLocks noChangeArrowheads="1"/>
            </p:cNvSpPr>
            <p:nvPr/>
          </p:nvSpPr>
          <p:spPr bwMode="auto">
            <a:xfrm>
              <a:off x="3183" y="1338"/>
              <a:ext cx="54" cy="13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45" name="Oval 69"/>
            <p:cNvSpPr>
              <a:spLocks noChangeArrowheads="1"/>
            </p:cNvSpPr>
            <p:nvPr/>
          </p:nvSpPr>
          <p:spPr bwMode="auto">
            <a:xfrm>
              <a:off x="3147" y="1380"/>
              <a:ext cx="48" cy="5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46" name="Oval 70"/>
            <p:cNvSpPr>
              <a:spLocks noChangeArrowheads="1"/>
            </p:cNvSpPr>
            <p:nvPr/>
          </p:nvSpPr>
          <p:spPr bwMode="auto">
            <a:xfrm>
              <a:off x="3213" y="1380"/>
              <a:ext cx="54" cy="5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47" name="Rectangle 71"/>
            <p:cNvSpPr>
              <a:spLocks noChangeArrowheads="1"/>
            </p:cNvSpPr>
            <p:nvPr/>
          </p:nvSpPr>
          <p:spPr bwMode="auto">
            <a:xfrm>
              <a:off x="3153" y="1470"/>
              <a:ext cx="102" cy="30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48" name="Freeform 72"/>
            <p:cNvSpPr>
              <a:spLocks/>
            </p:cNvSpPr>
            <p:nvPr/>
          </p:nvSpPr>
          <p:spPr bwMode="auto">
            <a:xfrm>
              <a:off x="3201" y="1320"/>
              <a:ext cx="18" cy="18"/>
            </a:xfrm>
            <a:custGeom>
              <a:avLst/>
              <a:gdLst>
                <a:gd name="T0" fmla="*/ 12 w 3"/>
                <a:gd name="T1" fmla="*/ 0 h 3"/>
                <a:gd name="T2" fmla="*/ 12 w 3"/>
                <a:gd name="T3" fmla="*/ 0 h 3"/>
                <a:gd name="T4" fmla="*/ 18 w 3"/>
                <a:gd name="T5" fmla="*/ 6 h 3"/>
                <a:gd name="T6" fmla="*/ 18 w 3"/>
                <a:gd name="T7" fmla="*/ 18 h 3"/>
                <a:gd name="T8" fmla="*/ 12 w 3"/>
                <a:gd name="T9" fmla="*/ 18 h 3"/>
                <a:gd name="T10" fmla="*/ 12 w 3"/>
                <a:gd name="T11" fmla="*/ 18 h 3"/>
                <a:gd name="T12" fmla="*/ 0 w 3"/>
                <a:gd name="T13" fmla="*/ 18 h 3"/>
                <a:gd name="T14" fmla="*/ 0 w 3"/>
                <a:gd name="T15" fmla="*/ 6 h 3"/>
                <a:gd name="T16" fmla="*/ 1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lnTo>
                    <a:pt x="3" y="3"/>
                  </a:ln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3"/>
                  </a:cubicBezTo>
                  <a:lnTo>
                    <a:pt x="0" y="1"/>
                  </a:ln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12293" name="Group 75"/>
          <p:cNvGrpSpPr>
            <a:grpSpLocks noChangeAspect="1"/>
          </p:cNvGrpSpPr>
          <p:nvPr/>
        </p:nvGrpSpPr>
        <p:grpSpPr bwMode="auto">
          <a:xfrm>
            <a:off x="8572501" y="2584450"/>
            <a:ext cx="1647825" cy="1028700"/>
            <a:chOff x="4557" y="957"/>
            <a:chExt cx="1038" cy="648"/>
          </a:xfrm>
        </p:grpSpPr>
        <p:sp>
          <p:nvSpPr>
            <p:cNvPr id="12419" name="Freeform 76"/>
            <p:cNvSpPr>
              <a:spLocks/>
            </p:cNvSpPr>
            <p:nvPr/>
          </p:nvSpPr>
          <p:spPr bwMode="auto">
            <a:xfrm>
              <a:off x="4617" y="957"/>
              <a:ext cx="612" cy="366"/>
            </a:xfrm>
            <a:custGeom>
              <a:avLst/>
              <a:gdLst>
                <a:gd name="T0" fmla="*/ 402 w 102"/>
                <a:gd name="T1" fmla="*/ 330 h 61"/>
                <a:gd name="T2" fmla="*/ 330 w 102"/>
                <a:gd name="T3" fmla="*/ 198 h 61"/>
                <a:gd name="T4" fmla="*/ 162 w 102"/>
                <a:gd name="T5" fmla="*/ 300 h 61"/>
                <a:gd name="T6" fmla="*/ 156 w 102"/>
                <a:gd name="T7" fmla="*/ 288 h 61"/>
                <a:gd name="T8" fmla="*/ 18 w 102"/>
                <a:gd name="T9" fmla="*/ 366 h 61"/>
                <a:gd name="T10" fmla="*/ 0 w 102"/>
                <a:gd name="T11" fmla="*/ 354 h 61"/>
                <a:gd name="T12" fmla="*/ 144 w 102"/>
                <a:gd name="T13" fmla="*/ 270 h 61"/>
                <a:gd name="T14" fmla="*/ 138 w 102"/>
                <a:gd name="T15" fmla="*/ 258 h 61"/>
                <a:gd name="T16" fmla="*/ 594 w 102"/>
                <a:gd name="T17" fmla="*/ 0 h 61"/>
                <a:gd name="T18" fmla="*/ 612 w 102"/>
                <a:gd name="T19" fmla="*/ 36 h 61"/>
                <a:gd name="T20" fmla="*/ 366 w 102"/>
                <a:gd name="T21" fmla="*/ 180 h 61"/>
                <a:gd name="T22" fmla="*/ 444 w 102"/>
                <a:gd name="T23" fmla="*/ 300 h 61"/>
                <a:gd name="T24" fmla="*/ 402 w 102"/>
                <a:gd name="T25" fmla="*/ 330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"/>
                <a:gd name="T40" fmla="*/ 0 h 61"/>
                <a:gd name="T41" fmla="*/ 102 w 102"/>
                <a:gd name="T42" fmla="*/ 61 h 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" h="61">
                  <a:moveTo>
                    <a:pt x="67" y="55"/>
                  </a:moveTo>
                  <a:lnTo>
                    <a:pt x="55" y="33"/>
                  </a:lnTo>
                  <a:lnTo>
                    <a:pt x="27" y="50"/>
                  </a:lnTo>
                  <a:lnTo>
                    <a:pt x="26" y="48"/>
                  </a:lnTo>
                  <a:lnTo>
                    <a:pt x="3" y="61"/>
                  </a:lnTo>
                  <a:lnTo>
                    <a:pt x="0" y="59"/>
                  </a:lnTo>
                  <a:lnTo>
                    <a:pt x="24" y="45"/>
                  </a:lnTo>
                  <a:lnTo>
                    <a:pt x="23" y="43"/>
                  </a:lnTo>
                  <a:lnTo>
                    <a:pt x="99" y="0"/>
                  </a:lnTo>
                  <a:lnTo>
                    <a:pt x="102" y="6"/>
                  </a:lnTo>
                  <a:lnTo>
                    <a:pt x="61" y="30"/>
                  </a:lnTo>
                  <a:lnTo>
                    <a:pt x="74" y="50"/>
                  </a:lnTo>
                  <a:lnTo>
                    <a:pt x="67" y="55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20" name="Rectangle 77"/>
            <p:cNvSpPr>
              <a:spLocks noChangeArrowheads="1"/>
            </p:cNvSpPr>
            <p:nvPr/>
          </p:nvSpPr>
          <p:spPr bwMode="auto">
            <a:xfrm>
              <a:off x="4929" y="1461"/>
              <a:ext cx="162" cy="54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21" name="Freeform 78"/>
            <p:cNvSpPr>
              <a:spLocks/>
            </p:cNvSpPr>
            <p:nvPr/>
          </p:nvSpPr>
          <p:spPr bwMode="auto">
            <a:xfrm>
              <a:off x="5139" y="1323"/>
              <a:ext cx="456" cy="186"/>
            </a:xfrm>
            <a:custGeom>
              <a:avLst/>
              <a:gdLst>
                <a:gd name="T0" fmla="*/ 0 w 76"/>
                <a:gd name="T1" fmla="*/ 120 h 31"/>
                <a:gd name="T2" fmla="*/ 0 w 76"/>
                <a:gd name="T3" fmla="*/ 186 h 31"/>
                <a:gd name="T4" fmla="*/ 312 w 76"/>
                <a:gd name="T5" fmla="*/ 186 h 31"/>
                <a:gd name="T6" fmla="*/ 456 w 76"/>
                <a:gd name="T7" fmla="*/ 144 h 31"/>
                <a:gd name="T8" fmla="*/ 444 w 76"/>
                <a:gd name="T9" fmla="*/ 0 h 31"/>
                <a:gd name="T10" fmla="*/ 270 w 76"/>
                <a:gd name="T11" fmla="*/ 0 h 31"/>
                <a:gd name="T12" fmla="*/ 114 w 76"/>
                <a:gd name="T13" fmla="*/ 0 h 31"/>
                <a:gd name="T14" fmla="*/ 60 w 76"/>
                <a:gd name="T15" fmla="*/ 120 h 31"/>
                <a:gd name="T16" fmla="*/ 0 w 76"/>
                <a:gd name="T17" fmla="*/ 120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31"/>
                <a:gd name="T29" fmla="*/ 76 w 76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31">
                  <a:moveTo>
                    <a:pt x="0" y="20"/>
                  </a:moveTo>
                  <a:lnTo>
                    <a:pt x="0" y="31"/>
                  </a:lnTo>
                  <a:lnTo>
                    <a:pt x="52" y="31"/>
                  </a:lnTo>
                  <a:lnTo>
                    <a:pt x="76" y="24"/>
                  </a:lnTo>
                  <a:lnTo>
                    <a:pt x="74" y="0"/>
                  </a:lnTo>
                  <a:lnTo>
                    <a:pt x="45" y="0"/>
                  </a:lnTo>
                  <a:lnTo>
                    <a:pt x="19" y="0"/>
                  </a:lnTo>
                  <a:lnTo>
                    <a:pt x="1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22" name="Freeform 79"/>
            <p:cNvSpPr>
              <a:spLocks/>
            </p:cNvSpPr>
            <p:nvPr/>
          </p:nvSpPr>
          <p:spPr bwMode="auto">
            <a:xfrm>
              <a:off x="4989" y="1191"/>
              <a:ext cx="222" cy="210"/>
            </a:xfrm>
            <a:custGeom>
              <a:avLst/>
              <a:gdLst>
                <a:gd name="T0" fmla="*/ 96 w 37"/>
                <a:gd name="T1" fmla="*/ 0 h 35"/>
                <a:gd name="T2" fmla="*/ 222 w 37"/>
                <a:gd name="T3" fmla="*/ 6 h 35"/>
                <a:gd name="T4" fmla="*/ 222 w 37"/>
                <a:gd name="T5" fmla="*/ 18 h 35"/>
                <a:gd name="T6" fmla="*/ 204 w 37"/>
                <a:gd name="T7" fmla="*/ 24 h 35"/>
                <a:gd name="T8" fmla="*/ 204 w 37"/>
                <a:gd name="T9" fmla="*/ 156 h 35"/>
                <a:gd name="T10" fmla="*/ 150 w 37"/>
                <a:gd name="T11" fmla="*/ 210 h 35"/>
                <a:gd name="T12" fmla="*/ 30 w 37"/>
                <a:gd name="T13" fmla="*/ 210 h 35"/>
                <a:gd name="T14" fmla="*/ 0 w 37"/>
                <a:gd name="T15" fmla="*/ 180 h 35"/>
                <a:gd name="T16" fmla="*/ 18 w 37"/>
                <a:gd name="T17" fmla="*/ 66 h 35"/>
                <a:gd name="T18" fmla="*/ 96 w 37"/>
                <a:gd name="T19" fmla="*/ 0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"/>
                <a:gd name="T31" fmla="*/ 0 h 35"/>
                <a:gd name="T32" fmla="*/ 37 w 37"/>
                <a:gd name="T33" fmla="*/ 35 h 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" h="35">
                  <a:moveTo>
                    <a:pt x="16" y="0"/>
                  </a:moveTo>
                  <a:lnTo>
                    <a:pt x="37" y="1"/>
                  </a:lnTo>
                  <a:lnTo>
                    <a:pt x="37" y="3"/>
                  </a:lnTo>
                  <a:lnTo>
                    <a:pt x="34" y="4"/>
                  </a:lnTo>
                  <a:cubicBezTo>
                    <a:pt x="34" y="11"/>
                    <a:pt x="34" y="19"/>
                    <a:pt x="34" y="26"/>
                  </a:cubicBezTo>
                  <a:cubicBezTo>
                    <a:pt x="32" y="32"/>
                    <a:pt x="29" y="34"/>
                    <a:pt x="25" y="35"/>
                  </a:cubicBezTo>
                  <a:lnTo>
                    <a:pt x="5" y="35"/>
                  </a:lnTo>
                  <a:lnTo>
                    <a:pt x="0" y="30"/>
                  </a:lnTo>
                  <a:lnTo>
                    <a:pt x="3" y="1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23" name="Freeform 80"/>
            <p:cNvSpPr>
              <a:spLocks/>
            </p:cNvSpPr>
            <p:nvPr/>
          </p:nvSpPr>
          <p:spPr bwMode="auto">
            <a:xfrm>
              <a:off x="5025" y="1227"/>
              <a:ext cx="144" cy="120"/>
            </a:xfrm>
            <a:custGeom>
              <a:avLst/>
              <a:gdLst>
                <a:gd name="T0" fmla="*/ 66 w 24"/>
                <a:gd name="T1" fmla="*/ 0 h 20"/>
                <a:gd name="T2" fmla="*/ 12 w 24"/>
                <a:gd name="T3" fmla="*/ 48 h 20"/>
                <a:gd name="T4" fmla="*/ 0 w 24"/>
                <a:gd name="T5" fmla="*/ 120 h 20"/>
                <a:gd name="T6" fmla="*/ 144 w 24"/>
                <a:gd name="T7" fmla="*/ 120 h 20"/>
                <a:gd name="T8" fmla="*/ 144 w 24"/>
                <a:gd name="T9" fmla="*/ 0 h 20"/>
                <a:gd name="T10" fmla="*/ 66 w 24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0"/>
                <a:gd name="T20" fmla="*/ 24 w 24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0">
                  <a:moveTo>
                    <a:pt x="11" y="0"/>
                  </a:moveTo>
                  <a:lnTo>
                    <a:pt x="2" y="8"/>
                  </a:lnTo>
                  <a:lnTo>
                    <a:pt x="0" y="20"/>
                  </a:lnTo>
                  <a:lnTo>
                    <a:pt x="24" y="20"/>
                  </a:lnTo>
                  <a:lnTo>
                    <a:pt x="24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24" name="Freeform 81"/>
            <p:cNvSpPr>
              <a:spLocks/>
            </p:cNvSpPr>
            <p:nvPr/>
          </p:nvSpPr>
          <p:spPr bwMode="auto">
            <a:xfrm>
              <a:off x="5043" y="1401"/>
              <a:ext cx="60" cy="48"/>
            </a:xfrm>
            <a:custGeom>
              <a:avLst/>
              <a:gdLst>
                <a:gd name="T0" fmla="*/ 0 w 10"/>
                <a:gd name="T1" fmla="*/ 0 h 8"/>
                <a:gd name="T2" fmla="*/ 60 w 10"/>
                <a:gd name="T3" fmla="*/ 0 h 8"/>
                <a:gd name="T4" fmla="*/ 54 w 10"/>
                <a:gd name="T5" fmla="*/ 48 h 8"/>
                <a:gd name="T6" fmla="*/ 0 w 10"/>
                <a:gd name="T7" fmla="*/ 48 h 8"/>
                <a:gd name="T8" fmla="*/ 0 w 10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8"/>
                <a:gd name="T17" fmla="*/ 10 w 10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8">
                  <a:moveTo>
                    <a:pt x="0" y="0"/>
                  </a:moveTo>
                  <a:lnTo>
                    <a:pt x="10" y="0"/>
                  </a:lnTo>
                  <a:lnTo>
                    <a:pt x="9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25" name="Rectangle 82"/>
            <p:cNvSpPr>
              <a:spLocks noChangeArrowheads="1"/>
            </p:cNvSpPr>
            <p:nvPr/>
          </p:nvSpPr>
          <p:spPr bwMode="auto">
            <a:xfrm>
              <a:off x="4593" y="1341"/>
              <a:ext cx="54" cy="126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26" name="Oval 83"/>
            <p:cNvSpPr>
              <a:spLocks noChangeArrowheads="1"/>
            </p:cNvSpPr>
            <p:nvPr/>
          </p:nvSpPr>
          <p:spPr bwMode="auto">
            <a:xfrm>
              <a:off x="4557" y="1383"/>
              <a:ext cx="54" cy="4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27" name="Oval 84"/>
            <p:cNvSpPr>
              <a:spLocks noChangeArrowheads="1"/>
            </p:cNvSpPr>
            <p:nvPr/>
          </p:nvSpPr>
          <p:spPr bwMode="auto">
            <a:xfrm>
              <a:off x="4629" y="1383"/>
              <a:ext cx="48" cy="4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28" name="Rectangle 85"/>
            <p:cNvSpPr>
              <a:spLocks noChangeArrowheads="1"/>
            </p:cNvSpPr>
            <p:nvPr/>
          </p:nvSpPr>
          <p:spPr bwMode="auto">
            <a:xfrm>
              <a:off x="4563" y="1473"/>
              <a:ext cx="108" cy="24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29" name="Freeform 86"/>
            <p:cNvSpPr>
              <a:spLocks/>
            </p:cNvSpPr>
            <p:nvPr/>
          </p:nvSpPr>
          <p:spPr bwMode="auto">
            <a:xfrm>
              <a:off x="4611" y="1317"/>
              <a:ext cx="18" cy="24"/>
            </a:xfrm>
            <a:custGeom>
              <a:avLst/>
              <a:gdLst>
                <a:gd name="T0" fmla="*/ 12 w 3"/>
                <a:gd name="T1" fmla="*/ 0 h 4"/>
                <a:gd name="T2" fmla="*/ 12 w 3"/>
                <a:gd name="T3" fmla="*/ 0 h 4"/>
                <a:gd name="T4" fmla="*/ 18 w 3"/>
                <a:gd name="T5" fmla="*/ 6 h 4"/>
                <a:gd name="T6" fmla="*/ 18 w 3"/>
                <a:gd name="T7" fmla="*/ 18 h 4"/>
                <a:gd name="T8" fmla="*/ 12 w 3"/>
                <a:gd name="T9" fmla="*/ 24 h 4"/>
                <a:gd name="T10" fmla="*/ 12 w 3"/>
                <a:gd name="T11" fmla="*/ 24 h 4"/>
                <a:gd name="T12" fmla="*/ 0 w 3"/>
                <a:gd name="T13" fmla="*/ 18 h 4"/>
                <a:gd name="T14" fmla="*/ 0 w 3"/>
                <a:gd name="T15" fmla="*/ 6 h 4"/>
                <a:gd name="T16" fmla="*/ 12 w 3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4"/>
                <a:gd name="T29" fmla="*/ 3 w 3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lnTo>
                    <a:pt x="3" y="3"/>
                  </a:ln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3"/>
                  </a:cubicBezTo>
                  <a:lnTo>
                    <a:pt x="0" y="1"/>
                  </a:ln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30" name="Freeform 87"/>
            <p:cNvSpPr>
              <a:spLocks/>
            </p:cNvSpPr>
            <p:nvPr/>
          </p:nvSpPr>
          <p:spPr bwMode="auto">
            <a:xfrm>
              <a:off x="5199" y="1443"/>
              <a:ext cx="396" cy="156"/>
            </a:xfrm>
            <a:custGeom>
              <a:avLst/>
              <a:gdLst>
                <a:gd name="T0" fmla="*/ 156 w 66"/>
                <a:gd name="T1" fmla="*/ 12 h 26"/>
                <a:gd name="T2" fmla="*/ 336 w 66"/>
                <a:gd name="T3" fmla="*/ 60 h 26"/>
                <a:gd name="T4" fmla="*/ 312 w 66"/>
                <a:gd name="T5" fmla="*/ 156 h 26"/>
                <a:gd name="T6" fmla="*/ 60 w 66"/>
                <a:gd name="T7" fmla="*/ 156 h 26"/>
                <a:gd name="T8" fmla="*/ 54 w 66"/>
                <a:gd name="T9" fmla="*/ 66 h 26"/>
                <a:gd name="T10" fmla="*/ 156 w 66"/>
                <a:gd name="T11" fmla="*/ 12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26"/>
                <a:gd name="T20" fmla="*/ 66 w 66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26">
                  <a:moveTo>
                    <a:pt x="26" y="2"/>
                  </a:moveTo>
                  <a:cubicBezTo>
                    <a:pt x="32" y="0"/>
                    <a:pt x="44" y="6"/>
                    <a:pt x="56" y="10"/>
                  </a:cubicBezTo>
                  <a:cubicBezTo>
                    <a:pt x="64" y="13"/>
                    <a:pt x="66" y="26"/>
                    <a:pt x="52" y="26"/>
                  </a:cubicBezTo>
                  <a:cubicBezTo>
                    <a:pt x="32" y="26"/>
                    <a:pt x="30" y="26"/>
                    <a:pt x="10" y="26"/>
                  </a:cubicBezTo>
                  <a:cubicBezTo>
                    <a:pt x="0" y="25"/>
                    <a:pt x="3" y="15"/>
                    <a:pt x="9" y="11"/>
                  </a:cubicBezTo>
                  <a:cubicBezTo>
                    <a:pt x="16" y="6"/>
                    <a:pt x="20" y="4"/>
                    <a:pt x="26" y="2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31" name="Freeform 88"/>
            <p:cNvSpPr>
              <a:spLocks/>
            </p:cNvSpPr>
            <p:nvPr/>
          </p:nvSpPr>
          <p:spPr bwMode="auto">
            <a:xfrm>
              <a:off x="4713" y="1443"/>
              <a:ext cx="396" cy="162"/>
            </a:xfrm>
            <a:custGeom>
              <a:avLst/>
              <a:gdLst>
                <a:gd name="T0" fmla="*/ 234 w 66"/>
                <a:gd name="T1" fmla="*/ 12 h 27"/>
                <a:gd name="T2" fmla="*/ 54 w 66"/>
                <a:gd name="T3" fmla="*/ 60 h 27"/>
                <a:gd name="T4" fmla="*/ 84 w 66"/>
                <a:gd name="T5" fmla="*/ 156 h 27"/>
                <a:gd name="T6" fmla="*/ 330 w 66"/>
                <a:gd name="T7" fmla="*/ 156 h 27"/>
                <a:gd name="T8" fmla="*/ 342 w 66"/>
                <a:gd name="T9" fmla="*/ 66 h 27"/>
                <a:gd name="T10" fmla="*/ 234 w 66"/>
                <a:gd name="T11" fmla="*/ 12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27"/>
                <a:gd name="T20" fmla="*/ 66 w 66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27">
                  <a:moveTo>
                    <a:pt x="39" y="2"/>
                  </a:moveTo>
                  <a:cubicBezTo>
                    <a:pt x="34" y="0"/>
                    <a:pt x="22" y="6"/>
                    <a:pt x="9" y="10"/>
                  </a:cubicBezTo>
                  <a:cubicBezTo>
                    <a:pt x="1" y="13"/>
                    <a:pt x="0" y="27"/>
                    <a:pt x="14" y="26"/>
                  </a:cubicBezTo>
                  <a:cubicBezTo>
                    <a:pt x="33" y="26"/>
                    <a:pt x="36" y="26"/>
                    <a:pt x="55" y="26"/>
                  </a:cubicBezTo>
                  <a:cubicBezTo>
                    <a:pt x="66" y="25"/>
                    <a:pt x="63" y="15"/>
                    <a:pt x="57" y="11"/>
                  </a:cubicBezTo>
                  <a:cubicBezTo>
                    <a:pt x="50" y="7"/>
                    <a:pt x="46" y="4"/>
                    <a:pt x="39" y="2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12294" name="Group 91"/>
          <p:cNvGrpSpPr>
            <a:grpSpLocks noChangeAspect="1"/>
          </p:cNvGrpSpPr>
          <p:nvPr/>
        </p:nvGrpSpPr>
        <p:grpSpPr bwMode="auto">
          <a:xfrm>
            <a:off x="2095500" y="3857625"/>
            <a:ext cx="1371600" cy="1123950"/>
            <a:chOff x="597" y="1812"/>
            <a:chExt cx="864" cy="708"/>
          </a:xfrm>
        </p:grpSpPr>
        <p:sp>
          <p:nvSpPr>
            <p:cNvPr id="12406" name="Freeform 92"/>
            <p:cNvSpPr>
              <a:spLocks/>
            </p:cNvSpPr>
            <p:nvPr/>
          </p:nvSpPr>
          <p:spPr bwMode="auto">
            <a:xfrm>
              <a:off x="969" y="2118"/>
              <a:ext cx="126" cy="162"/>
            </a:xfrm>
            <a:custGeom>
              <a:avLst/>
              <a:gdLst>
                <a:gd name="T0" fmla="*/ 0 w 21"/>
                <a:gd name="T1" fmla="*/ 30 h 27"/>
                <a:gd name="T2" fmla="*/ 54 w 21"/>
                <a:gd name="T3" fmla="*/ 162 h 27"/>
                <a:gd name="T4" fmla="*/ 126 w 21"/>
                <a:gd name="T5" fmla="*/ 114 h 27"/>
                <a:gd name="T6" fmla="*/ 30 w 21"/>
                <a:gd name="T7" fmla="*/ 0 h 27"/>
                <a:gd name="T8" fmla="*/ 0 w 21"/>
                <a:gd name="T9" fmla="*/ 3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7"/>
                <a:gd name="T17" fmla="*/ 21 w 2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7">
                  <a:moveTo>
                    <a:pt x="0" y="5"/>
                  </a:moveTo>
                  <a:lnTo>
                    <a:pt x="9" y="27"/>
                  </a:lnTo>
                  <a:lnTo>
                    <a:pt x="21" y="19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07" name="Freeform 93"/>
            <p:cNvSpPr>
              <a:spLocks/>
            </p:cNvSpPr>
            <p:nvPr/>
          </p:nvSpPr>
          <p:spPr bwMode="auto">
            <a:xfrm>
              <a:off x="981" y="2418"/>
              <a:ext cx="420" cy="102"/>
            </a:xfrm>
            <a:custGeom>
              <a:avLst/>
              <a:gdLst>
                <a:gd name="T0" fmla="*/ 72 w 70"/>
                <a:gd name="T1" fmla="*/ 0 h 17"/>
                <a:gd name="T2" fmla="*/ 348 w 70"/>
                <a:gd name="T3" fmla="*/ 0 h 17"/>
                <a:gd name="T4" fmla="*/ 420 w 70"/>
                <a:gd name="T5" fmla="*/ 48 h 17"/>
                <a:gd name="T6" fmla="*/ 420 w 70"/>
                <a:gd name="T7" fmla="*/ 48 h 17"/>
                <a:gd name="T8" fmla="*/ 348 w 70"/>
                <a:gd name="T9" fmla="*/ 102 h 17"/>
                <a:gd name="T10" fmla="*/ 72 w 70"/>
                <a:gd name="T11" fmla="*/ 102 h 17"/>
                <a:gd name="T12" fmla="*/ 0 w 70"/>
                <a:gd name="T13" fmla="*/ 48 h 17"/>
                <a:gd name="T14" fmla="*/ 0 w 70"/>
                <a:gd name="T15" fmla="*/ 48 h 17"/>
                <a:gd name="T16" fmla="*/ 72 w 70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"/>
                <a:gd name="T28" fmla="*/ 0 h 17"/>
                <a:gd name="T29" fmla="*/ 70 w 70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" h="17">
                  <a:moveTo>
                    <a:pt x="12" y="0"/>
                  </a:moveTo>
                  <a:lnTo>
                    <a:pt x="58" y="0"/>
                  </a:lnTo>
                  <a:cubicBezTo>
                    <a:pt x="65" y="0"/>
                    <a:pt x="70" y="4"/>
                    <a:pt x="70" y="8"/>
                  </a:cubicBezTo>
                  <a:cubicBezTo>
                    <a:pt x="70" y="13"/>
                    <a:pt x="65" y="17"/>
                    <a:pt x="58" y="17"/>
                  </a:cubicBezTo>
                  <a:lnTo>
                    <a:pt x="12" y="17"/>
                  </a:lnTo>
                  <a:cubicBezTo>
                    <a:pt x="5" y="17"/>
                    <a:pt x="0" y="13"/>
                    <a:pt x="0" y="8"/>
                  </a:cubicBezTo>
                  <a:cubicBezTo>
                    <a:pt x="0" y="4"/>
                    <a:pt x="5" y="0"/>
                    <a:pt x="12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08" name="Freeform 94"/>
            <p:cNvSpPr>
              <a:spLocks/>
            </p:cNvSpPr>
            <p:nvPr/>
          </p:nvSpPr>
          <p:spPr bwMode="auto">
            <a:xfrm>
              <a:off x="981" y="2418"/>
              <a:ext cx="420" cy="102"/>
            </a:xfrm>
            <a:custGeom>
              <a:avLst/>
              <a:gdLst>
                <a:gd name="T0" fmla="*/ 72 w 70"/>
                <a:gd name="T1" fmla="*/ 0 h 17"/>
                <a:gd name="T2" fmla="*/ 348 w 70"/>
                <a:gd name="T3" fmla="*/ 0 h 17"/>
                <a:gd name="T4" fmla="*/ 420 w 70"/>
                <a:gd name="T5" fmla="*/ 48 h 17"/>
                <a:gd name="T6" fmla="*/ 420 w 70"/>
                <a:gd name="T7" fmla="*/ 48 h 17"/>
                <a:gd name="T8" fmla="*/ 348 w 70"/>
                <a:gd name="T9" fmla="*/ 102 h 17"/>
                <a:gd name="T10" fmla="*/ 72 w 70"/>
                <a:gd name="T11" fmla="*/ 102 h 17"/>
                <a:gd name="T12" fmla="*/ 0 w 70"/>
                <a:gd name="T13" fmla="*/ 48 h 17"/>
                <a:gd name="T14" fmla="*/ 0 w 70"/>
                <a:gd name="T15" fmla="*/ 48 h 17"/>
                <a:gd name="T16" fmla="*/ 72 w 70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"/>
                <a:gd name="T28" fmla="*/ 0 h 17"/>
                <a:gd name="T29" fmla="*/ 70 w 70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" h="17">
                  <a:moveTo>
                    <a:pt x="12" y="0"/>
                  </a:moveTo>
                  <a:lnTo>
                    <a:pt x="58" y="0"/>
                  </a:lnTo>
                  <a:cubicBezTo>
                    <a:pt x="65" y="0"/>
                    <a:pt x="70" y="4"/>
                    <a:pt x="70" y="8"/>
                  </a:cubicBezTo>
                  <a:cubicBezTo>
                    <a:pt x="70" y="13"/>
                    <a:pt x="65" y="17"/>
                    <a:pt x="58" y="17"/>
                  </a:cubicBezTo>
                  <a:lnTo>
                    <a:pt x="12" y="17"/>
                  </a:lnTo>
                  <a:cubicBezTo>
                    <a:pt x="5" y="17"/>
                    <a:pt x="0" y="13"/>
                    <a:pt x="0" y="8"/>
                  </a:cubicBezTo>
                  <a:cubicBezTo>
                    <a:pt x="0" y="4"/>
                    <a:pt x="5" y="0"/>
                    <a:pt x="12" y="0"/>
                  </a:cubicBezTo>
                  <a:close/>
                </a:path>
              </a:pathLst>
            </a:custGeom>
            <a:noFill/>
            <a:ln w="1905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09" name="Freeform 95"/>
            <p:cNvSpPr>
              <a:spLocks/>
            </p:cNvSpPr>
            <p:nvPr/>
          </p:nvSpPr>
          <p:spPr bwMode="auto">
            <a:xfrm>
              <a:off x="1023" y="2178"/>
              <a:ext cx="174" cy="204"/>
            </a:xfrm>
            <a:custGeom>
              <a:avLst/>
              <a:gdLst>
                <a:gd name="T0" fmla="*/ 174 w 29"/>
                <a:gd name="T1" fmla="*/ 0 h 34"/>
                <a:gd name="T2" fmla="*/ 174 w 29"/>
                <a:gd name="T3" fmla="*/ 204 h 34"/>
                <a:gd name="T4" fmla="*/ 18 w 29"/>
                <a:gd name="T5" fmla="*/ 204 h 34"/>
                <a:gd name="T6" fmla="*/ 0 w 29"/>
                <a:gd name="T7" fmla="*/ 198 h 34"/>
                <a:gd name="T8" fmla="*/ 0 w 29"/>
                <a:gd name="T9" fmla="*/ 132 h 34"/>
                <a:gd name="T10" fmla="*/ 102 w 29"/>
                <a:gd name="T11" fmla="*/ 0 h 34"/>
                <a:gd name="T12" fmla="*/ 174 w 29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34"/>
                <a:gd name="T23" fmla="*/ 29 w 29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34">
                  <a:moveTo>
                    <a:pt x="29" y="0"/>
                  </a:moveTo>
                  <a:lnTo>
                    <a:pt x="29" y="34"/>
                  </a:lnTo>
                  <a:lnTo>
                    <a:pt x="3" y="34"/>
                  </a:lnTo>
                  <a:cubicBezTo>
                    <a:pt x="2" y="34"/>
                    <a:pt x="1" y="34"/>
                    <a:pt x="0" y="33"/>
                  </a:cubicBezTo>
                  <a:lnTo>
                    <a:pt x="0" y="22"/>
                  </a:lnTo>
                  <a:cubicBezTo>
                    <a:pt x="1" y="15"/>
                    <a:pt x="7" y="4"/>
                    <a:pt x="17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10" name="Freeform 96"/>
            <p:cNvSpPr>
              <a:spLocks/>
            </p:cNvSpPr>
            <p:nvPr/>
          </p:nvSpPr>
          <p:spPr bwMode="auto">
            <a:xfrm>
              <a:off x="1047" y="2202"/>
              <a:ext cx="126" cy="126"/>
            </a:xfrm>
            <a:custGeom>
              <a:avLst/>
              <a:gdLst>
                <a:gd name="T0" fmla="*/ 126 w 21"/>
                <a:gd name="T1" fmla="*/ 0 h 21"/>
                <a:gd name="T2" fmla="*/ 126 w 21"/>
                <a:gd name="T3" fmla="*/ 126 h 21"/>
                <a:gd name="T4" fmla="*/ 0 w 21"/>
                <a:gd name="T5" fmla="*/ 126 h 21"/>
                <a:gd name="T6" fmla="*/ 0 w 21"/>
                <a:gd name="T7" fmla="*/ 96 h 21"/>
                <a:gd name="T8" fmla="*/ 78 w 21"/>
                <a:gd name="T9" fmla="*/ 0 h 21"/>
                <a:gd name="T10" fmla="*/ 126 w 21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21"/>
                <a:gd name="T20" fmla="*/ 21 w 21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21">
                  <a:moveTo>
                    <a:pt x="21" y="0"/>
                  </a:moveTo>
                  <a:lnTo>
                    <a:pt x="21" y="21"/>
                  </a:lnTo>
                  <a:lnTo>
                    <a:pt x="0" y="21"/>
                  </a:lnTo>
                  <a:lnTo>
                    <a:pt x="0" y="16"/>
                  </a:lnTo>
                  <a:cubicBezTo>
                    <a:pt x="2" y="10"/>
                    <a:pt x="7" y="2"/>
                    <a:pt x="13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11" name="Rectangle 97"/>
            <p:cNvSpPr>
              <a:spLocks noChangeArrowheads="1"/>
            </p:cNvSpPr>
            <p:nvPr/>
          </p:nvSpPr>
          <p:spPr bwMode="auto">
            <a:xfrm>
              <a:off x="1125" y="2382"/>
              <a:ext cx="138" cy="36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12" name="Freeform 98"/>
            <p:cNvSpPr>
              <a:spLocks/>
            </p:cNvSpPr>
            <p:nvPr/>
          </p:nvSpPr>
          <p:spPr bwMode="auto">
            <a:xfrm>
              <a:off x="1197" y="2280"/>
              <a:ext cx="264" cy="102"/>
            </a:xfrm>
            <a:custGeom>
              <a:avLst/>
              <a:gdLst>
                <a:gd name="T0" fmla="*/ 6 w 44"/>
                <a:gd name="T1" fmla="*/ 0 h 17"/>
                <a:gd name="T2" fmla="*/ 258 w 44"/>
                <a:gd name="T3" fmla="*/ 0 h 17"/>
                <a:gd name="T4" fmla="*/ 264 w 44"/>
                <a:gd name="T5" fmla="*/ 6 h 17"/>
                <a:gd name="T6" fmla="*/ 264 w 44"/>
                <a:gd name="T7" fmla="*/ 96 h 17"/>
                <a:gd name="T8" fmla="*/ 258 w 44"/>
                <a:gd name="T9" fmla="*/ 102 h 17"/>
                <a:gd name="T10" fmla="*/ 6 w 44"/>
                <a:gd name="T11" fmla="*/ 102 h 17"/>
                <a:gd name="T12" fmla="*/ 0 w 44"/>
                <a:gd name="T13" fmla="*/ 96 h 17"/>
                <a:gd name="T14" fmla="*/ 0 w 44"/>
                <a:gd name="T15" fmla="*/ 6 h 17"/>
                <a:gd name="T16" fmla="*/ 6 w 44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"/>
                <a:gd name="T28" fmla="*/ 0 h 17"/>
                <a:gd name="T29" fmla="*/ 44 w 44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" h="17">
                  <a:moveTo>
                    <a:pt x="1" y="0"/>
                  </a:moveTo>
                  <a:lnTo>
                    <a:pt x="43" y="0"/>
                  </a:lnTo>
                  <a:cubicBezTo>
                    <a:pt x="44" y="0"/>
                    <a:pt x="44" y="0"/>
                    <a:pt x="44" y="1"/>
                  </a:cubicBezTo>
                  <a:lnTo>
                    <a:pt x="44" y="16"/>
                  </a:lnTo>
                  <a:cubicBezTo>
                    <a:pt x="44" y="17"/>
                    <a:pt x="44" y="17"/>
                    <a:pt x="43" y="17"/>
                  </a:cubicBezTo>
                  <a:lnTo>
                    <a:pt x="1" y="17"/>
                  </a:lnTo>
                  <a:cubicBezTo>
                    <a:pt x="0" y="17"/>
                    <a:pt x="0" y="17"/>
                    <a:pt x="0" y="16"/>
                  </a:cubicBezTo>
                  <a:lnTo>
                    <a:pt x="0" y="1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13" name="Freeform 99"/>
            <p:cNvSpPr>
              <a:spLocks/>
            </p:cNvSpPr>
            <p:nvPr/>
          </p:nvSpPr>
          <p:spPr bwMode="auto">
            <a:xfrm>
              <a:off x="597" y="1812"/>
              <a:ext cx="402" cy="432"/>
            </a:xfrm>
            <a:custGeom>
              <a:avLst/>
              <a:gdLst>
                <a:gd name="T0" fmla="*/ 402 w 67"/>
                <a:gd name="T1" fmla="*/ 306 h 72"/>
                <a:gd name="T2" fmla="*/ 48 w 67"/>
                <a:gd name="T3" fmla="*/ 6 h 72"/>
                <a:gd name="T4" fmla="*/ 0 w 67"/>
                <a:gd name="T5" fmla="*/ 0 h 72"/>
                <a:gd name="T6" fmla="*/ 126 w 67"/>
                <a:gd name="T7" fmla="*/ 432 h 72"/>
                <a:gd name="T8" fmla="*/ 162 w 67"/>
                <a:gd name="T9" fmla="*/ 432 h 72"/>
                <a:gd name="T10" fmla="*/ 48 w 67"/>
                <a:gd name="T11" fmla="*/ 48 h 72"/>
                <a:gd name="T12" fmla="*/ 372 w 67"/>
                <a:gd name="T13" fmla="*/ 342 h 72"/>
                <a:gd name="T14" fmla="*/ 402 w 67"/>
                <a:gd name="T15" fmla="*/ 306 h 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2"/>
                <a:gd name="T26" fmla="*/ 67 w 67"/>
                <a:gd name="T27" fmla="*/ 72 h 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2">
                  <a:moveTo>
                    <a:pt x="67" y="51"/>
                  </a:moveTo>
                  <a:lnTo>
                    <a:pt x="8" y="1"/>
                  </a:lnTo>
                  <a:lnTo>
                    <a:pt x="0" y="0"/>
                  </a:lnTo>
                  <a:lnTo>
                    <a:pt x="21" y="72"/>
                  </a:lnTo>
                  <a:lnTo>
                    <a:pt x="27" y="72"/>
                  </a:lnTo>
                  <a:lnTo>
                    <a:pt x="8" y="8"/>
                  </a:lnTo>
                  <a:lnTo>
                    <a:pt x="62" y="57"/>
                  </a:lnTo>
                  <a:lnTo>
                    <a:pt x="67" y="51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14" name="Rectangle 100"/>
            <p:cNvSpPr>
              <a:spLocks noChangeArrowheads="1"/>
            </p:cNvSpPr>
            <p:nvPr/>
          </p:nvSpPr>
          <p:spPr bwMode="auto">
            <a:xfrm>
              <a:off x="717" y="2262"/>
              <a:ext cx="48" cy="13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15" name="Oval 101"/>
            <p:cNvSpPr>
              <a:spLocks noChangeArrowheads="1"/>
            </p:cNvSpPr>
            <p:nvPr/>
          </p:nvSpPr>
          <p:spPr bwMode="auto">
            <a:xfrm>
              <a:off x="675" y="2304"/>
              <a:ext cx="54" cy="5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16" name="Oval 102"/>
            <p:cNvSpPr>
              <a:spLocks noChangeArrowheads="1"/>
            </p:cNvSpPr>
            <p:nvPr/>
          </p:nvSpPr>
          <p:spPr bwMode="auto">
            <a:xfrm>
              <a:off x="747" y="2304"/>
              <a:ext cx="54" cy="5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17" name="Rectangle 103"/>
            <p:cNvSpPr>
              <a:spLocks noChangeArrowheads="1"/>
            </p:cNvSpPr>
            <p:nvPr/>
          </p:nvSpPr>
          <p:spPr bwMode="auto">
            <a:xfrm>
              <a:off x="687" y="2394"/>
              <a:ext cx="102" cy="24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18" name="Freeform 104"/>
            <p:cNvSpPr>
              <a:spLocks/>
            </p:cNvSpPr>
            <p:nvPr/>
          </p:nvSpPr>
          <p:spPr bwMode="auto">
            <a:xfrm>
              <a:off x="735" y="2244"/>
              <a:ext cx="18" cy="18"/>
            </a:xfrm>
            <a:custGeom>
              <a:avLst/>
              <a:gdLst>
                <a:gd name="T0" fmla="*/ 6 w 3"/>
                <a:gd name="T1" fmla="*/ 0 h 3"/>
                <a:gd name="T2" fmla="*/ 6 w 3"/>
                <a:gd name="T3" fmla="*/ 0 h 3"/>
                <a:gd name="T4" fmla="*/ 18 w 3"/>
                <a:gd name="T5" fmla="*/ 6 h 3"/>
                <a:gd name="T6" fmla="*/ 18 w 3"/>
                <a:gd name="T7" fmla="*/ 18 h 3"/>
                <a:gd name="T8" fmla="*/ 6 w 3"/>
                <a:gd name="T9" fmla="*/ 18 h 3"/>
                <a:gd name="T10" fmla="*/ 6 w 3"/>
                <a:gd name="T11" fmla="*/ 18 h 3"/>
                <a:gd name="T12" fmla="*/ 0 w 3"/>
                <a:gd name="T13" fmla="*/ 18 h 3"/>
                <a:gd name="T14" fmla="*/ 0 w 3"/>
                <a:gd name="T15" fmla="*/ 6 h 3"/>
                <a:gd name="T16" fmla="*/ 6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lnTo>
                    <a:pt x="3" y="3"/>
                  </a:lnTo>
                  <a:cubicBezTo>
                    <a:pt x="3" y="3"/>
                    <a:pt x="2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0" y="1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12295" name="Group 107"/>
          <p:cNvGrpSpPr>
            <a:grpSpLocks noChangeAspect="1"/>
          </p:cNvGrpSpPr>
          <p:nvPr/>
        </p:nvGrpSpPr>
        <p:grpSpPr bwMode="auto">
          <a:xfrm>
            <a:off x="4095750" y="3929063"/>
            <a:ext cx="1333500" cy="1104900"/>
            <a:chOff x="1857" y="1812"/>
            <a:chExt cx="840" cy="696"/>
          </a:xfrm>
        </p:grpSpPr>
        <p:sp>
          <p:nvSpPr>
            <p:cNvPr id="12393" name="Freeform 108"/>
            <p:cNvSpPr>
              <a:spLocks/>
            </p:cNvSpPr>
            <p:nvPr/>
          </p:nvSpPr>
          <p:spPr bwMode="auto">
            <a:xfrm>
              <a:off x="2205" y="2106"/>
              <a:ext cx="126" cy="162"/>
            </a:xfrm>
            <a:custGeom>
              <a:avLst/>
              <a:gdLst>
                <a:gd name="T0" fmla="*/ 0 w 21"/>
                <a:gd name="T1" fmla="*/ 36 h 27"/>
                <a:gd name="T2" fmla="*/ 54 w 21"/>
                <a:gd name="T3" fmla="*/ 162 h 27"/>
                <a:gd name="T4" fmla="*/ 126 w 21"/>
                <a:gd name="T5" fmla="*/ 114 h 27"/>
                <a:gd name="T6" fmla="*/ 30 w 21"/>
                <a:gd name="T7" fmla="*/ 0 h 27"/>
                <a:gd name="T8" fmla="*/ 0 w 21"/>
                <a:gd name="T9" fmla="*/ 36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7"/>
                <a:gd name="T17" fmla="*/ 21 w 2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7">
                  <a:moveTo>
                    <a:pt x="0" y="6"/>
                  </a:moveTo>
                  <a:lnTo>
                    <a:pt x="9" y="27"/>
                  </a:lnTo>
                  <a:lnTo>
                    <a:pt x="21" y="19"/>
                  </a:lnTo>
                  <a:lnTo>
                    <a:pt x="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94" name="Freeform 109"/>
            <p:cNvSpPr>
              <a:spLocks/>
            </p:cNvSpPr>
            <p:nvPr/>
          </p:nvSpPr>
          <p:spPr bwMode="auto">
            <a:xfrm>
              <a:off x="1911" y="2178"/>
              <a:ext cx="18" cy="24"/>
            </a:xfrm>
            <a:custGeom>
              <a:avLst/>
              <a:gdLst>
                <a:gd name="T0" fmla="*/ 6 w 3"/>
                <a:gd name="T1" fmla="*/ 0 h 4"/>
                <a:gd name="T2" fmla="*/ 6 w 3"/>
                <a:gd name="T3" fmla="*/ 0 h 4"/>
                <a:gd name="T4" fmla="*/ 18 w 3"/>
                <a:gd name="T5" fmla="*/ 6 h 4"/>
                <a:gd name="T6" fmla="*/ 18 w 3"/>
                <a:gd name="T7" fmla="*/ 18 h 4"/>
                <a:gd name="T8" fmla="*/ 6 w 3"/>
                <a:gd name="T9" fmla="*/ 24 h 4"/>
                <a:gd name="T10" fmla="*/ 6 w 3"/>
                <a:gd name="T11" fmla="*/ 24 h 4"/>
                <a:gd name="T12" fmla="*/ 0 w 3"/>
                <a:gd name="T13" fmla="*/ 18 h 4"/>
                <a:gd name="T14" fmla="*/ 0 w 3"/>
                <a:gd name="T15" fmla="*/ 6 h 4"/>
                <a:gd name="T16" fmla="*/ 6 w 3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4"/>
                <a:gd name="T29" fmla="*/ 3 w 3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lnTo>
                    <a:pt x="3" y="3"/>
                  </a:lnTo>
                  <a:cubicBezTo>
                    <a:pt x="3" y="3"/>
                    <a:pt x="2" y="4"/>
                    <a:pt x="1" y="4"/>
                  </a:cubicBezTo>
                  <a:cubicBezTo>
                    <a:pt x="1" y="4"/>
                    <a:pt x="0" y="3"/>
                    <a:pt x="0" y="3"/>
                  </a:cubicBezTo>
                  <a:lnTo>
                    <a:pt x="0" y="1"/>
                  </a:ln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95" name="Freeform 110"/>
            <p:cNvSpPr>
              <a:spLocks/>
            </p:cNvSpPr>
            <p:nvPr/>
          </p:nvSpPr>
          <p:spPr bwMode="auto">
            <a:xfrm>
              <a:off x="2259" y="2166"/>
              <a:ext cx="168" cy="204"/>
            </a:xfrm>
            <a:custGeom>
              <a:avLst/>
              <a:gdLst>
                <a:gd name="T0" fmla="*/ 168 w 28"/>
                <a:gd name="T1" fmla="*/ 0 h 34"/>
                <a:gd name="T2" fmla="*/ 168 w 28"/>
                <a:gd name="T3" fmla="*/ 204 h 34"/>
                <a:gd name="T4" fmla="*/ 18 w 28"/>
                <a:gd name="T5" fmla="*/ 204 h 34"/>
                <a:gd name="T6" fmla="*/ 0 w 28"/>
                <a:gd name="T7" fmla="*/ 198 h 34"/>
                <a:gd name="T8" fmla="*/ 0 w 28"/>
                <a:gd name="T9" fmla="*/ 132 h 34"/>
                <a:gd name="T10" fmla="*/ 102 w 28"/>
                <a:gd name="T11" fmla="*/ 0 h 34"/>
                <a:gd name="T12" fmla="*/ 168 w 28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4"/>
                <a:gd name="T23" fmla="*/ 28 w 28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4">
                  <a:moveTo>
                    <a:pt x="28" y="0"/>
                  </a:moveTo>
                  <a:lnTo>
                    <a:pt x="28" y="34"/>
                  </a:lnTo>
                  <a:lnTo>
                    <a:pt x="3" y="34"/>
                  </a:lnTo>
                  <a:cubicBezTo>
                    <a:pt x="2" y="34"/>
                    <a:pt x="0" y="34"/>
                    <a:pt x="0" y="33"/>
                  </a:cubicBezTo>
                  <a:lnTo>
                    <a:pt x="0" y="22"/>
                  </a:lnTo>
                  <a:cubicBezTo>
                    <a:pt x="1" y="15"/>
                    <a:pt x="7" y="4"/>
                    <a:pt x="17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96" name="Freeform 111"/>
            <p:cNvSpPr>
              <a:spLocks/>
            </p:cNvSpPr>
            <p:nvPr/>
          </p:nvSpPr>
          <p:spPr bwMode="auto">
            <a:xfrm>
              <a:off x="1893" y="1812"/>
              <a:ext cx="342" cy="366"/>
            </a:xfrm>
            <a:custGeom>
              <a:avLst/>
              <a:gdLst>
                <a:gd name="T0" fmla="*/ 342 w 57"/>
                <a:gd name="T1" fmla="*/ 294 h 61"/>
                <a:gd name="T2" fmla="*/ 36 w 57"/>
                <a:gd name="T3" fmla="*/ 0 h 61"/>
                <a:gd name="T4" fmla="*/ 0 w 57"/>
                <a:gd name="T5" fmla="*/ 0 h 61"/>
                <a:gd name="T6" fmla="*/ 12 w 57"/>
                <a:gd name="T7" fmla="*/ 366 h 61"/>
                <a:gd name="T8" fmla="*/ 36 w 57"/>
                <a:gd name="T9" fmla="*/ 366 h 61"/>
                <a:gd name="T10" fmla="*/ 30 w 57"/>
                <a:gd name="T11" fmla="*/ 60 h 61"/>
                <a:gd name="T12" fmla="*/ 312 w 57"/>
                <a:gd name="T13" fmla="*/ 330 h 61"/>
                <a:gd name="T14" fmla="*/ 342 w 57"/>
                <a:gd name="T15" fmla="*/ 294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61"/>
                <a:gd name="T26" fmla="*/ 57 w 57"/>
                <a:gd name="T27" fmla="*/ 61 h 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61">
                  <a:moveTo>
                    <a:pt x="57" y="49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2" y="61"/>
                  </a:lnTo>
                  <a:lnTo>
                    <a:pt x="6" y="61"/>
                  </a:lnTo>
                  <a:lnTo>
                    <a:pt x="5" y="10"/>
                  </a:lnTo>
                  <a:lnTo>
                    <a:pt x="52" y="55"/>
                  </a:lnTo>
                  <a:lnTo>
                    <a:pt x="57" y="49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97" name="Rectangle 112"/>
            <p:cNvSpPr>
              <a:spLocks noChangeArrowheads="1"/>
            </p:cNvSpPr>
            <p:nvPr/>
          </p:nvSpPr>
          <p:spPr bwMode="auto">
            <a:xfrm>
              <a:off x="1893" y="2196"/>
              <a:ext cx="54" cy="13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98" name="Oval 113"/>
            <p:cNvSpPr>
              <a:spLocks noChangeArrowheads="1"/>
            </p:cNvSpPr>
            <p:nvPr/>
          </p:nvSpPr>
          <p:spPr bwMode="auto">
            <a:xfrm>
              <a:off x="1929" y="2238"/>
              <a:ext cx="48" cy="5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99" name="Rectangle 114"/>
            <p:cNvSpPr>
              <a:spLocks noChangeArrowheads="1"/>
            </p:cNvSpPr>
            <p:nvPr/>
          </p:nvSpPr>
          <p:spPr bwMode="auto">
            <a:xfrm>
              <a:off x="1863" y="2328"/>
              <a:ext cx="108" cy="24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00" name="Freeform 115"/>
            <p:cNvSpPr>
              <a:spLocks/>
            </p:cNvSpPr>
            <p:nvPr/>
          </p:nvSpPr>
          <p:spPr bwMode="auto">
            <a:xfrm>
              <a:off x="2283" y="2190"/>
              <a:ext cx="126" cy="132"/>
            </a:xfrm>
            <a:custGeom>
              <a:avLst/>
              <a:gdLst>
                <a:gd name="T0" fmla="*/ 126 w 21"/>
                <a:gd name="T1" fmla="*/ 0 h 22"/>
                <a:gd name="T2" fmla="*/ 126 w 21"/>
                <a:gd name="T3" fmla="*/ 132 h 22"/>
                <a:gd name="T4" fmla="*/ 0 w 21"/>
                <a:gd name="T5" fmla="*/ 132 h 22"/>
                <a:gd name="T6" fmla="*/ 0 w 21"/>
                <a:gd name="T7" fmla="*/ 96 h 22"/>
                <a:gd name="T8" fmla="*/ 78 w 21"/>
                <a:gd name="T9" fmla="*/ 0 h 22"/>
                <a:gd name="T10" fmla="*/ 126 w 21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22"/>
                <a:gd name="T20" fmla="*/ 21 w 21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22">
                  <a:moveTo>
                    <a:pt x="21" y="0"/>
                  </a:moveTo>
                  <a:lnTo>
                    <a:pt x="21" y="22"/>
                  </a:lnTo>
                  <a:lnTo>
                    <a:pt x="0" y="22"/>
                  </a:lnTo>
                  <a:lnTo>
                    <a:pt x="0" y="16"/>
                  </a:lnTo>
                  <a:cubicBezTo>
                    <a:pt x="2" y="10"/>
                    <a:pt x="7" y="3"/>
                    <a:pt x="13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01" name="Rectangle 116"/>
            <p:cNvSpPr>
              <a:spLocks noChangeArrowheads="1"/>
            </p:cNvSpPr>
            <p:nvPr/>
          </p:nvSpPr>
          <p:spPr bwMode="auto">
            <a:xfrm>
              <a:off x="2313" y="2394"/>
              <a:ext cx="294" cy="7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02" name="Freeform 117"/>
            <p:cNvSpPr>
              <a:spLocks/>
            </p:cNvSpPr>
            <p:nvPr/>
          </p:nvSpPr>
          <p:spPr bwMode="auto">
            <a:xfrm>
              <a:off x="2433" y="2268"/>
              <a:ext cx="264" cy="102"/>
            </a:xfrm>
            <a:custGeom>
              <a:avLst/>
              <a:gdLst>
                <a:gd name="T0" fmla="*/ 6 w 44"/>
                <a:gd name="T1" fmla="*/ 0 h 17"/>
                <a:gd name="T2" fmla="*/ 258 w 44"/>
                <a:gd name="T3" fmla="*/ 0 h 17"/>
                <a:gd name="T4" fmla="*/ 264 w 44"/>
                <a:gd name="T5" fmla="*/ 6 h 17"/>
                <a:gd name="T6" fmla="*/ 264 w 44"/>
                <a:gd name="T7" fmla="*/ 96 h 17"/>
                <a:gd name="T8" fmla="*/ 258 w 44"/>
                <a:gd name="T9" fmla="*/ 102 h 17"/>
                <a:gd name="T10" fmla="*/ 6 w 44"/>
                <a:gd name="T11" fmla="*/ 102 h 17"/>
                <a:gd name="T12" fmla="*/ 0 w 44"/>
                <a:gd name="T13" fmla="*/ 96 h 17"/>
                <a:gd name="T14" fmla="*/ 0 w 44"/>
                <a:gd name="T15" fmla="*/ 6 h 17"/>
                <a:gd name="T16" fmla="*/ 6 w 44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"/>
                <a:gd name="T28" fmla="*/ 0 h 17"/>
                <a:gd name="T29" fmla="*/ 44 w 44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" h="17">
                  <a:moveTo>
                    <a:pt x="1" y="0"/>
                  </a:moveTo>
                  <a:lnTo>
                    <a:pt x="43" y="0"/>
                  </a:lnTo>
                  <a:cubicBezTo>
                    <a:pt x="44" y="0"/>
                    <a:pt x="44" y="1"/>
                    <a:pt x="44" y="1"/>
                  </a:cubicBezTo>
                  <a:lnTo>
                    <a:pt x="44" y="16"/>
                  </a:lnTo>
                  <a:cubicBezTo>
                    <a:pt x="44" y="17"/>
                    <a:pt x="44" y="17"/>
                    <a:pt x="43" y="17"/>
                  </a:cubicBezTo>
                  <a:lnTo>
                    <a:pt x="1" y="17"/>
                  </a:lnTo>
                  <a:cubicBezTo>
                    <a:pt x="0" y="17"/>
                    <a:pt x="0" y="17"/>
                    <a:pt x="0" y="16"/>
                  </a:cubicBez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03" name="Oval 118"/>
            <p:cNvSpPr>
              <a:spLocks noChangeArrowheads="1"/>
            </p:cNvSpPr>
            <p:nvPr/>
          </p:nvSpPr>
          <p:spPr bwMode="auto">
            <a:xfrm>
              <a:off x="2253" y="2388"/>
              <a:ext cx="120" cy="120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04" name="Oval 119"/>
            <p:cNvSpPr>
              <a:spLocks noChangeArrowheads="1"/>
            </p:cNvSpPr>
            <p:nvPr/>
          </p:nvSpPr>
          <p:spPr bwMode="auto">
            <a:xfrm>
              <a:off x="2529" y="2394"/>
              <a:ext cx="114" cy="11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405" name="Oval 120"/>
            <p:cNvSpPr>
              <a:spLocks noChangeArrowheads="1"/>
            </p:cNvSpPr>
            <p:nvPr/>
          </p:nvSpPr>
          <p:spPr bwMode="auto">
            <a:xfrm>
              <a:off x="1857" y="2238"/>
              <a:ext cx="54" cy="5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12296" name="Group 123"/>
          <p:cNvGrpSpPr>
            <a:grpSpLocks noChangeAspect="1"/>
          </p:cNvGrpSpPr>
          <p:nvPr/>
        </p:nvGrpSpPr>
        <p:grpSpPr bwMode="auto">
          <a:xfrm>
            <a:off x="6596064" y="3714751"/>
            <a:ext cx="942975" cy="1343025"/>
            <a:chOff x="2982" y="1767"/>
            <a:chExt cx="594" cy="846"/>
          </a:xfrm>
        </p:grpSpPr>
        <p:sp>
          <p:nvSpPr>
            <p:cNvPr id="12381" name="Freeform 124"/>
            <p:cNvSpPr>
              <a:spLocks/>
            </p:cNvSpPr>
            <p:nvPr/>
          </p:nvSpPr>
          <p:spPr bwMode="auto">
            <a:xfrm>
              <a:off x="3036" y="1767"/>
              <a:ext cx="318" cy="438"/>
            </a:xfrm>
            <a:custGeom>
              <a:avLst/>
              <a:gdLst>
                <a:gd name="T0" fmla="*/ 318 w 53"/>
                <a:gd name="T1" fmla="*/ 426 h 73"/>
                <a:gd name="T2" fmla="*/ 192 w 53"/>
                <a:gd name="T3" fmla="*/ 6 h 73"/>
                <a:gd name="T4" fmla="*/ 168 w 53"/>
                <a:gd name="T5" fmla="*/ 0 h 73"/>
                <a:gd name="T6" fmla="*/ 0 w 53"/>
                <a:gd name="T7" fmla="*/ 330 h 73"/>
                <a:gd name="T8" fmla="*/ 24 w 53"/>
                <a:gd name="T9" fmla="*/ 342 h 73"/>
                <a:gd name="T10" fmla="*/ 174 w 53"/>
                <a:gd name="T11" fmla="*/ 60 h 73"/>
                <a:gd name="T12" fmla="*/ 276 w 53"/>
                <a:gd name="T13" fmla="*/ 438 h 73"/>
                <a:gd name="T14" fmla="*/ 318 w 53"/>
                <a:gd name="T15" fmla="*/ 426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3"/>
                <a:gd name="T25" fmla="*/ 0 h 73"/>
                <a:gd name="T26" fmla="*/ 53 w 53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3" h="73">
                  <a:moveTo>
                    <a:pt x="53" y="71"/>
                  </a:moveTo>
                  <a:lnTo>
                    <a:pt x="32" y="1"/>
                  </a:lnTo>
                  <a:lnTo>
                    <a:pt x="28" y="0"/>
                  </a:lnTo>
                  <a:lnTo>
                    <a:pt x="0" y="55"/>
                  </a:lnTo>
                  <a:lnTo>
                    <a:pt x="4" y="57"/>
                  </a:lnTo>
                  <a:lnTo>
                    <a:pt x="29" y="10"/>
                  </a:lnTo>
                  <a:lnTo>
                    <a:pt x="46" y="73"/>
                  </a:lnTo>
                  <a:lnTo>
                    <a:pt x="53" y="71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82" name="Freeform 125"/>
            <p:cNvSpPr>
              <a:spLocks/>
            </p:cNvSpPr>
            <p:nvPr/>
          </p:nvSpPr>
          <p:spPr bwMode="auto">
            <a:xfrm>
              <a:off x="3036" y="2103"/>
              <a:ext cx="18" cy="18"/>
            </a:xfrm>
            <a:custGeom>
              <a:avLst/>
              <a:gdLst>
                <a:gd name="T0" fmla="*/ 6 w 3"/>
                <a:gd name="T1" fmla="*/ 0 h 3"/>
                <a:gd name="T2" fmla="*/ 6 w 3"/>
                <a:gd name="T3" fmla="*/ 0 h 3"/>
                <a:gd name="T4" fmla="*/ 18 w 3"/>
                <a:gd name="T5" fmla="*/ 6 h 3"/>
                <a:gd name="T6" fmla="*/ 18 w 3"/>
                <a:gd name="T7" fmla="*/ 18 h 3"/>
                <a:gd name="T8" fmla="*/ 6 w 3"/>
                <a:gd name="T9" fmla="*/ 18 h 3"/>
                <a:gd name="T10" fmla="*/ 6 w 3"/>
                <a:gd name="T11" fmla="*/ 18 h 3"/>
                <a:gd name="T12" fmla="*/ 0 w 3"/>
                <a:gd name="T13" fmla="*/ 18 h 3"/>
                <a:gd name="T14" fmla="*/ 0 w 3"/>
                <a:gd name="T15" fmla="*/ 6 h 3"/>
                <a:gd name="T16" fmla="*/ 6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lnTo>
                    <a:pt x="3" y="3"/>
                  </a:lnTo>
                  <a:cubicBezTo>
                    <a:pt x="3" y="3"/>
                    <a:pt x="2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83" name="Rectangle 126"/>
            <p:cNvSpPr>
              <a:spLocks noChangeArrowheads="1"/>
            </p:cNvSpPr>
            <p:nvPr/>
          </p:nvSpPr>
          <p:spPr bwMode="auto">
            <a:xfrm>
              <a:off x="3018" y="2121"/>
              <a:ext cx="54" cy="13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84" name="Oval 127"/>
            <p:cNvSpPr>
              <a:spLocks noChangeArrowheads="1"/>
            </p:cNvSpPr>
            <p:nvPr/>
          </p:nvSpPr>
          <p:spPr bwMode="auto">
            <a:xfrm>
              <a:off x="2982" y="2163"/>
              <a:ext cx="54" cy="5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85" name="Oval 128"/>
            <p:cNvSpPr>
              <a:spLocks noChangeArrowheads="1"/>
            </p:cNvSpPr>
            <p:nvPr/>
          </p:nvSpPr>
          <p:spPr bwMode="auto">
            <a:xfrm>
              <a:off x="3054" y="2163"/>
              <a:ext cx="48" cy="5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86" name="Rectangle 129"/>
            <p:cNvSpPr>
              <a:spLocks noChangeArrowheads="1"/>
            </p:cNvSpPr>
            <p:nvPr/>
          </p:nvSpPr>
          <p:spPr bwMode="auto">
            <a:xfrm>
              <a:off x="2988" y="2253"/>
              <a:ext cx="108" cy="24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87" name="Freeform 130"/>
            <p:cNvSpPr>
              <a:spLocks/>
            </p:cNvSpPr>
            <p:nvPr/>
          </p:nvSpPr>
          <p:spPr bwMode="auto">
            <a:xfrm>
              <a:off x="3234" y="2187"/>
              <a:ext cx="324" cy="228"/>
            </a:xfrm>
            <a:custGeom>
              <a:avLst/>
              <a:gdLst>
                <a:gd name="T0" fmla="*/ 24 w 54"/>
                <a:gd name="T1" fmla="*/ 6 h 38"/>
                <a:gd name="T2" fmla="*/ 198 w 54"/>
                <a:gd name="T3" fmla="*/ 0 h 38"/>
                <a:gd name="T4" fmla="*/ 210 w 54"/>
                <a:gd name="T5" fmla="*/ 24 h 38"/>
                <a:gd name="T6" fmla="*/ 324 w 54"/>
                <a:gd name="T7" fmla="*/ 30 h 38"/>
                <a:gd name="T8" fmla="*/ 324 w 54"/>
                <a:gd name="T9" fmla="*/ 228 h 38"/>
                <a:gd name="T10" fmla="*/ 24 w 54"/>
                <a:gd name="T11" fmla="*/ 228 h 38"/>
                <a:gd name="T12" fmla="*/ 0 w 54"/>
                <a:gd name="T13" fmla="*/ 192 h 38"/>
                <a:gd name="T14" fmla="*/ 24 w 54"/>
                <a:gd name="T15" fmla="*/ 6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4"/>
                <a:gd name="T25" fmla="*/ 0 h 38"/>
                <a:gd name="T26" fmla="*/ 54 w 54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4" h="38">
                  <a:moveTo>
                    <a:pt x="4" y="1"/>
                  </a:moveTo>
                  <a:lnTo>
                    <a:pt x="33" y="0"/>
                  </a:lnTo>
                  <a:lnTo>
                    <a:pt x="35" y="4"/>
                  </a:lnTo>
                  <a:lnTo>
                    <a:pt x="54" y="5"/>
                  </a:lnTo>
                  <a:lnTo>
                    <a:pt x="54" y="38"/>
                  </a:lnTo>
                  <a:lnTo>
                    <a:pt x="4" y="38"/>
                  </a:lnTo>
                  <a:lnTo>
                    <a:pt x="0" y="32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88" name="Freeform 131"/>
            <p:cNvSpPr>
              <a:spLocks/>
            </p:cNvSpPr>
            <p:nvPr/>
          </p:nvSpPr>
          <p:spPr bwMode="auto">
            <a:xfrm>
              <a:off x="3270" y="2217"/>
              <a:ext cx="120" cy="126"/>
            </a:xfrm>
            <a:custGeom>
              <a:avLst/>
              <a:gdLst>
                <a:gd name="T0" fmla="*/ 18 w 20"/>
                <a:gd name="T1" fmla="*/ 0 h 21"/>
                <a:gd name="T2" fmla="*/ 120 w 20"/>
                <a:gd name="T3" fmla="*/ 0 h 21"/>
                <a:gd name="T4" fmla="*/ 114 w 20"/>
                <a:gd name="T5" fmla="*/ 120 h 21"/>
                <a:gd name="T6" fmla="*/ 24 w 20"/>
                <a:gd name="T7" fmla="*/ 126 h 21"/>
                <a:gd name="T8" fmla="*/ 0 w 20"/>
                <a:gd name="T9" fmla="*/ 102 h 21"/>
                <a:gd name="T10" fmla="*/ 18 w 20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21"/>
                <a:gd name="T20" fmla="*/ 20 w 20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21">
                  <a:moveTo>
                    <a:pt x="3" y="0"/>
                  </a:moveTo>
                  <a:lnTo>
                    <a:pt x="20" y="0"/>
                  </a:lnTo>
                  <a:lnTo>
                    <a:pt x="19" y="20"/>
                  </a:lnTo>
                  <a:lnTo>
                    <a:pt x="4" y="21"/>
                  </a:lnTo>
                  <a:lnTo>
                    <a:pt x="0" y="1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89" name="Freeform 132"/>
            <p:cNvSpPr>
              <a:spLocks/>
            </p:cNvSpPr>
            <p:nvPr/>
          </p:nvSpPr>
          <p:spPr bwMode="auto">
            <a:xfrm>
              <a:off x="3300" y="2409"/>
              <a:ext cx="144" cy="90"/>
            </a:xfrm>
            <a:custGeom>
              <a:avLst/>
              <a:gdLst>
                <a:gd name="T0" fmla="*/ 0 w 24"/>
                <a:gd name="T1" fmla="*/ 6 h 15"/>
                <a:gd name="T2" fmla="*/ 12 w 24"/>
                <a:gd name="T3" fmla="*/ 60 h 15"/>
                <a:gd name="T4" fmla="*/ 144 w 24"/>
                <a:gd name="T5" fmla="*/ 90 h 15"/>
                <a:gd name="T6" fmla="*/ 144 w 24"/>
                <a:gd name="T7" fmla="*/ 0 h 15"/>
                <a:gd name="T8" fmla="*/ 0 w 24"/>
                <a:gd name="T9" fmla="*/ 6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5"/>
                <a:gd name="T17" fmla="*/ 24 w 24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5">
                  <a:moveTo>
                    <a:pt x="0" y="1"/>
                  </a:moveTo>
                  <a:lnTo>
                    <a:pt x="2" y="10"/>
                  </a:lnTo>
                  <a:lnTo>
                    <a:pt x="24" y="15"/>
                  </a:lnTo>
                  <a:lnTo>
                    <a:pt x="2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90" name="Line 133"/>
            <p:cNvSpPr>
              <a:spLocks noChangeShapeType="1"/>
            </p:cNvSpPr>
            <p:nvPr/>
          </p:nvSpPr>
          <p:spPr bwMode="auto">
            <a:xfrm>
              <a:off x="3444" y="2211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91" name="Freeform 134"/>
            <p:cNvSpPr>
              <a:spLocks/>
            </p:cNvSpPr>
            <p:nvPr/>
          </p:nvSpPr>
          <p:spPr bwMode="auto">
            <a:xfrm>
              <a:off x="3156" y="2427"/>
              <a:ext cx="420" cy="186"/>
            </a:xfrm>
            <a:custGeom>
              <a:avLst/>
              <a:gdLst>
                <a:gd name="T0" fmla="*/ 84 w 70"/>
                <a:gd name="T1" fmla="*/ 6 h 31"/>
                <a:gd name="T2" fmla="*/ 360 w 70"/>
                <a:gd name="T3" fmla="*/ 78 h 31"/>
                <a:gd name="T4" fmla="*/ 414 w 70"/>
                <a:gd name="T5" fmla="*/ 144 h 31"/>
                <a:gd name="T6" fmla="*/ 414 w 70"/>
                <a:gd name="T7" fmla="*/ 144 h 31"/>
                <a:gd name="T8" fmla="*/ 330 w 70"/>
                <a:gd name="T9" fmla="*/ 174 h 31"/>
                <a:gd name="T10" fmla="*/ 60 w 70"/>
                <a:gd name="T11" fmla="*/ 108 h 31"/>
                <a:gd name="T12" fmla="*/ 6 w 70"/>
                <a:gd name="T13" fmla="*/ 42 h 31"/>
                <a:gd name="T14" fmla="*/ 6 w 70"/>
                <a:gd name="T15" fmla="*/ 42 h 31"/>
                <a:gd name="T16" fmla="*/ 84 w 70"/>
                <a:gd name="T17" fmla="*/ 6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"/>
                <a:gd name="T28" fmla="*/ 0 h 31"/>
                <a:gd name="T29" fmla="*/ 70 w 70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" h="31">
                  <a:moveTo>
                    <a:pt x="14" y="1"/>
                  </a:moveTo>
                  <a:lnTo>
                    <a:pt x="60" y="13"/>
                  </a:lnTo>
                  <a:cubicBezTo>
                    <a:pt x="66" y="14"/>
                    <a:pt x="70" y="19"/>
                    <a:pt x="69" y="24"/>
                  </a:cubicBezTo>
                  <a:cubicBezTo>
                    <a:pt x="68" y="29"/>
                    <a:pt x="62" y="31"/>
                    <a:pt x="55" y="29"/>
                  </a:cubicBezTo>
                  <a:lnTo>
                    <a:pt x="10" y="18"/>
                  </a:lnTo>
                  <a:cubicBezTo>
                    <a:pt x="4" y="17"/>
                    <a:pt x="0" y="12"/>
                    <a:pt x="1" y="7"/>
                  </a:cubicBezTo>
                  <a:cubicBezTo>
                    <a:pt x="2" y="2"/>
                    <a:pt x="8" y="0"/>
                    <a:pt x="14" y="1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92" name="Freeform 135"/>
            <p:cNvSpPr>
              <a:spLocks/>
            </p:cNvSpPr>
            <p:nvPr/>
          </p:nvSpPr>
          <p:spPr bwMode="auto">
            <a:xfrm>
              <a:off x="3156" y="2427"/>
              <a:ext cx="420" cy="186"/>
            </a:xfrm>
            <a:custGeom>
              <a:avLst/>
              <a:gdLst>
                <a:gd name="T0" fmla="*/ 84 w 70"/>
                <a:gd name="T1" fmla="*/ 6 h 31"/>
                <a:gd name="T2" fmla="*/ 360 w 70"/>
                <a:gd name="T3" fmla="*/ 78 h 31"/>
                <a:gd name="T4" fmla="*/ 414 w 70"/>
                <a:gd name="T5" fmla="*/ 144 h 31"/>
                <a:gd name="T6" fmla="*/ 414 w 70"/>
                <a:gd name="T7" fmla="*/ 144 h 31"/>
                <a:gd name="T8" fmla="*/ 330 w 70"/>
                <a:gd name="T9" fmla="*/ 174 h 31"/>
                <a:gd name="T10" fmla="*/ 60 w 70"/>
                <a:gd name="T11" fmla="*/ 108 h 31"/>
                <a:gd name="T12" fmla="*/ 6 w 70"/>
                <a:gd name="T13" fmla="*/ 42 h 31"/>
                <a:gd name="T14" fmla="*/ 6 w 70"/>
                <a:gd name="T15" fmla="*/ 42 h 31"/>
                <a:gd name="T16" fmla="*/ 84 w 70"/>
                <a:gd name="T17" fmla="*/ 6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"/>
                <a:gd name="T28" fmla="*/ 0 h 31"/>
                <a:gd name="T29" fmla="*/ 70 w 70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" h="31">
                  <a:moveTo>
                    <a:pt x="14" y="1"/>
                  </a:moveTo>
                  <a:lnTo>
                    <a:pt x="60" y="13"/>
                  </a:lnTo>
                  <a:cubicBezTo>
                    <a:pt x="66" y="14"/>
                    <a:pt x="70" y="19"/>
                    <a:pt x="69" y="24"/>
                  </a:cubicBezTo>
                  <a:cubicBezTo>
                    <a:pt x="68" y="29"/>
                    <a:pt x="62" y="31"/>
                    <a:pt x="55" y="29"/>
                  </a:cubicBezTo>
                  <a:lnTo>
                    <a:pt x="10" y="18"/>
                  </a:lnTo>
                  <a:cubicBezTo>
                    <a:pt x="4" y="17"/>
                    <a:pt x="0" y="12"/>
                    <a:pt x="1" y="7"/>
                  </a:cubicBezTo>
                  <a:cubicBezTo>
                    <a:pt x="2" y="2"/>
                    <a:pt x="8" y="0"/>
                    <a:pt x="14" y="1"/>
                  </a:cubicBezTo>
                  <a:close/>
                </a:path>
              </a:pathLst>
            </a:custGeom>
            <a:noFill/>
            <a:ln w="1905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12297" name="Group 138"/>
          <p:cNvGrpSpPr>
            <a:grpSpLocks noChangeAspect="1"/>
          </p:cNvGrpSpPr>
          <p:nvPr/>
        </p:nvGrpSpPr>
        <p:grpSpPr bwMode="auto">
          <a:xfrm>
            <a:off x="8667750" y="4000501"/>
            <a:ext cx="1162050" cy="1038225"/>
            <a:chOff x="4062" y="1812"/>
            <a:chExt cx="732" cy="654"/>
          </a:xfrm>
        </p:grpSpPr>
        <p:sp>
          <p:nvSpPr>
            <p:cNvPr id="12369" name="Freeform 139"/>
            <p:cNvSpPr>
              <a:spLocks/>
            </p:cNvSpPr>
            <p:nvPr/>
          </p:nvSpPr>
          <p:spPr bwMode="auto">
            <a:xfrm>
              <a:off x="4362" y="2322"/>
              <a:ext cx="366" cy="132"/>
            </a:xfrm>
            <a:custGeom>
              <a:avLst/>
              <a:gdLst>
                <a:gd name="T0" fmla="*/ 162 w 61"/>
                <a:gd name="T1" fmla="*/ 0 h 22"/>
                <a:gd name="T2" fmla="*/ 162 w 61"/>
                <a:gd name="T3" fmla="*/ 18 h 22"/>
                <a:gd name="T4" fmla="*/ 0 w 61"/>
                <a:gd name="T5" fmla="*/ 132 h 22"/>
                <a:gd name="T6" fmla="*/ 48 w 61"/>
                <a:gd name="T7" fmla="*/ 132 h 22"/>
                <a:gd name="T8" fmla="*/ 180 w 61"/>
                <a:gd name="T9" fmla="*/ 36 h 22"/>
                <a:gd name="T10" fmla="*/ 282 w 61"/>
                <a:gd name="T11" fmla="*/ 36 h 22"/>
                <a:gd name="T12" fmla="*/ 348 w 61"/>
                <a:gd name="T13" fmla="*/ 90 h 22"/>
                <a:gd name="T14" fmla="*/ 366 w 61"/>
                <a:gd name="T15" fmla="*/ 66 h 22"/>
                <a:gd name="T16" fmla="*/ 300 w 61"/>
                <a:gd name="T17" fmla="*/ 18 h 22"/>
                <a:gd name="T18" fmla="*/ 300 w 61"/>
                <a:gd name="T19" fmla="*/ 0 h 22"/>
                <a:gd name="T20" fmla="*/ 162 w 61"/>
                <a:gd name="T21" fmla="*/ 0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"/>
                <a:gd name="T34" fmla="*/ 0 h 22"/>
                <a:gd name="T35" fmla="*/ 61 w 61"/>
                <a:gd name="T36" fmla="*/ 22 h 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" h="22">
                  <a:moveTo>
                    <a:pt x="27" y="0"/>
                  </a:moveTo>
                  <a:lnTo>
                    <a:pt x="27" y="3"/>
                  </a:lnTo>
                  <a:lnTo>
                    <a:pt x="0" y="22"/>
                  </a:lnTo>
                  <a:lnTo>
                    <a:pt x="8" y="22"/>
                  </a:lnTo>
                  <a:lnTo>
                    <a:pt x="30" y="6"/>
                  </a:lnTo>
                  <a:lnTo>
                    <a:pt x="47" y="6"/>
                  </a:lnTo>
                  <a:lnTo>
                    <a:pt x="58" y="15"/>
                  </a:lnTo>
                  <a:lnTo>
                    <a:pt x="61" y="11"/>
                  </a:lnTo>
                  <a:lnTo>
                    <a:pt x="50" y="3"/>
                  </a:lnTo>
                  <a:lnTo>
                    <a:pt x="5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70" name="Freeform 140"/>
            <p:cNvSpPr>
              <a:spLocks/>
            </p:cNvSpPr>
            <p:nvPr/>
          </p:nvSpPr>
          <p:spPr bwMode="auto">
            <a:xfrm>
              <a:off x="4116" y="2130"/>
              <a:ext cx="18" cy="24"/>
            </a:xfrm>
            <a:custGeom>
              <a:avLst/>
              <a:gdLst>
                <a:gd name="T0" fmla="*/ 12 w 3"/>
                <a:gd name="T1" fmla="*/ 0 h 4"/>
                <a:gd name="T2" fmla="*/ 12 w 3"/>
                <a:gd name="T3" fmla="*/ 0 h 4"/>
                <a:gd name="T4" fmla="*/ 18 w 3"/>
                <a:gd name="T5" fmla="*/ 6 h 4"/>
                <a:gd name="T6" fmla="*/ 18 w 3"/>
                <a:gd name="T7" fmla="*/ 18 h 4"/>
                <a:gd name="T8" fmla="*/ 12 w 3"/>
                <a:gd name="T9" fmla="*/ 24 h 4"/>
                <a:gd name="T10" fmla="*/ 12 w 3"/>
                <a:gd name="T11" fmla="*/ 24 h 4"/>
                <a:gd name="T12" fmla="*/ 0 w 3"/>
                <a:gd name="T13" fmla="*/ 18 h 4"/>
                <a:gd name="T14" fmla="*/ 0 w 3"/>
                <a:gd name="T15" fmla="*/ 6 h 4"/>
                <a:gd name="T16" fmla="*/ 12 w 3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4"/>
                <a:gd name="T29" fmla="*/ 3 w 3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lnTo>
                    <a:pt x="3" y="3"/>
                  </a:ln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3"/>
                  </a:cubicBezTo>
                  <a:lnTo>
                    <a:pt x="0" y="1"/>
                  </a:ln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71" name="Rectangle 141"/>
            <p:cNvSpPr>
              <a:spLocks noChangeArrowheads="1"/>
            </p:cNvSpPr>
            <p:nvPr/>
          </p:nvSpPr>
          <p:spPr bwMode="auto">
            <a:xfrm>
              <a:off x="4098" y="2154"/>
              <a:ext cx="54" cy="13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72" name="Oval 142"/>
            <p:cNvSpPr>
              <a:spLocks noChangeArrowheads="1"/>
            </p:cNvSpPr>
            <p:nvPr/>
          </p:nvSpPr>
          <p:spPr bwMode="auto">
            <a:xfrm>
              <a:off x="4062" y="2196"/>
              <a:ext cx="54" cy="5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73" name="Oval 143"/>
            <p:cNvSpPr>
              <a:spLocks noChangeArrowheads="1"/>
            </p:cNvSpPr>
            <p:nvPr/>
          </p:nvSpPr>
          <p:spPr bwMode="auto">
            <a:xfrm>
              <a:off x="4134" y="2196"/>
              <a:ext cx="48" cy="5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74" name="Rectangle 144"/>
            <p:cNvSpPr>
              <a:spLocks noChangeArrowheads="1"/>
            </p:cNvSpPr>
            <p:nvPr/>
          </p:nvSpPr>
          <p:spPr bwMode="auto">
            <a:xfrm>
              <a:off x="4068" y="2286"/>
              <a:ext cx="108" cy="24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75" name="Freeform 145"/>
            <p:cNvSpPr>
              <a:spLocks/>
            </p:cNvSpPr>
            <p:nvPr/>
          </p:nvSpPr>
          <p:spPr bwMode="auto">
            <a:xfrm>
              <a:off x="4416" y="2058"/>
              <a:ext cx="120" cy="150"/>
            </a:xfrm>
            <a:custGeom>
              <a:avLst/>
              <a:gdLst>
                <a:gd name="T0" fmla="*/ 0 w 20"/>
                <a:gd name="T1" fmla="*/ 24 h 25"/>
                <a:gd name="T2" fmla="*/ 66 w 20"/>
                <a:gd name="T3" fmla="*/ 150 h 25"/>
                <a:gd name="T4" fmla="*/ 120 w 20"/>
                <a:gd name="T5" fmla="*/ 114 h 25"/>
                <a:gd name="T6" fmla="*/ 24 w 20"/>
                <a:gd name="T7" fmla="*/ 0 h 25"/>
                <a:gd name="T8" fmla="*/ 0 w 20"/>
                <a:gd name="T9" fmla="*/ 24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5"/>
                <a:gd name="T17" fmla="*/ 20 w 20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5">
                  <a:moveTo>
                    <a:pt x="0" y="4"/>
                  </a:moveTo>
                  <a:lnTo>
                    <a:pt x="11" y="25"/>
                  </a:lnTo>
                  <a:lnTo>
                    <a:pt x="20" y="19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76" name="Freeform 146"/>
            <p:cNvSpPr>
              <a:spLocks/>
            </p:cNvSpPr>
            <p:nvPr/>
          </p:nvSpPr>
          <p:spPr bwMode="auto">
            <a:xfrm>
              <a:off x="4464" y="2118"/>
              <a:ext cx="258" cy="204"/>
            </a:xfrm>
            <a:custGeom>
              <a:avLst/>
              <a:gdLst>
                <a:gd name="T0" fmla="*/ 174 w 43"/>
                <a:gd name="T1" fmla="*/ 0 h 34"/>
                <a:gd name="T2" fmla="*/ 198 w 43"/>
                <a:gd name="T3" fmla="*/ 96 h 34"/>
                <a:gd name="T4" fmla="*/ 246 w 43"/>
                <a:gd name="T5" fmla="*/ 108 h 34"/>
                <a:gd name="T6" fmla="*/ 222 w 43"/>
                <a:gd name="T7" fmla="*/ 204 h 34"/>
                <a:gd name="T8" fmla="*/ 24 w 43"/>
                <a:gd name="T9" fmla="*/ 204 h 34"/>
                <a:gd name="T10" fmla="*/ 0 w 43"/>
                <a:gd name="T11" fmla="*/ 198 h 34"/>
                <a:gd name="T12" fmla="*/ 0 w 43"/>
                <a:gd name="T13" fmla="*/ 132 h 34"/>
                <a:gd name="T14" fmla="*/ 108 w 43"/>
                <a:gd name="T15" fmla="*/ 0 h 34"/>
                <a:gd name="T16" fmla="*/ 174 w 43"/>
                <a:gd name="T17" fmla="*/ 0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"/>
                <a:gd name="T28" fmla="*/ 0 h 34"/>
                <a:gd name="T29" fmla="*/ 43 w 43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" h="34">
                  <a:moveTo>
                    <a:pt x="29" y="0"/>
                  </a:moveTo>
                  <a:cubicBezTo>
                    <a:pt x="32" y="2"/>
                    <a:pt x="33" y="10"/>
                    <a:pt x="33" y="16"/>
                  </a:cubicBezTo>
                  <a:cubicBezTo>
                    <a:pt x="37" y="16"/>
                    <a:pt x="40" y="16"/>
                    <a:pt x="41" y="18"/>
                  </a:cubicBezTo>
                  <a:cubicBezTo>
                    <a:pt x="42" y="22"/>
                    <a:pt x="43" y="31"/>
                    <a:pt x="37" y="34"/>
                  </a:cubicBezTo>
                  <a:lnTo>
                    <a:pt x="4" y="34"/>
                  </a:lnTo>
                  <a:cubicBezTo>
                    <a:pt x="3" y="34"/>
                    <a:pt x="1" y="34"/>
                    <a:pt x="0" y="33"/>
                  </a:cubicBezTo>
                  <a:lnTo>
                    <a:pt x="0" y="22"/>
                  </a:lnTo>
                  <a:cubicBezTo>
                    <a:pt x="2" y="15"/>
                    <a:pt x="8" y="4"/>
                    <a:pt x="18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77" name="Freeform 147"/>
            <p:cNvSpPr>
              <a:spLocks/>
            </p:cNvSpPr>
            <p:nvPr/>
          </p:nvSpPr>
          <p:spPr bwMode="auto">
            <a:xfrm>
              <a:off x="4500" y="2142"/>
              <a:ext cx="126" cy="132"/>
            </a:xfrm>
            <a:custGeom>
              <a:avLst/>
              <a:gdLst>
                <a:gd name="T0" fmla="*/ 126 w 21"/>
                <a:gd name="T1" fmla="*/ 0 h 22"/>
                <a:gd name="T2" fmla="*/ 126 w 21"/>
                <a:gd name="T3" fmla="*/ 132 h 22"/>
                <a:gd name="T4" fmla="*/ 0 w 21"/>
                <a:gd name="T5" fmla="*/ 132 h 22"/>
                <a:gd name="T6" fmla="*/ 0 w 21"/>
                <a:gd name="T7" fmla="*/ 102 h 22"/>
                <a:gd name="T8" fmla="*/ 72 w 21"/>
                <a:gd name="T9" fmla="*/ 0 h 22"/>
                <a:gd name="T10" fmla="*/ 126 w 21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22"/>
                <a:gd name="T20" fmla="*/ 21 w 21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22">
                  <a:moveTo>
                    <a:pt x="21" y="0"/>
                  </a:moveTo>
                  <a:lnTo>
                    <a:pt x="21" y="22"/>
                  </a:lnTo>
                  <a:lnTo>
                    <a:pt x="0" y="22"/>
                  </a:lnTo>
                  <a:lnTo>
                    <a:pt x="0" y="17"/>
                  </a:lnTo>
                  <a:cubicBezTo>
                    <a:pt x="1" y="11"/>
                    <a:pt x="7" y="3"/>
                    <a:pt x="12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78" name="Freeform 148"/>
            <p:cNvSpPr>
              <a:spLocks/>
            </p:cNvSpPr>
            <p:nvPr/>
          </p:nvSpPr>
          <p:spPr bwMode="auto">
            <a:xfrm>
              <a:off x="4116" y="1812"/>
              <a:ext cx="324" cy="318"/>
            </a:xfrm>
            <a:custGeom>
              <a:avLst/>
              <a:gdLst>
                <a:gd name="T0" fmla="*/ 324 w 54"/>
                <a:gd name="T1" fmla="*/ 246 h 53"/>
                <a:gd name="T2" fmla="*/ 72 w 54"/>
                <a:gd name="T3" fmla="*/ 6 h 53"/>
                <a:gd name="T4" fmla="*/ 42 w 54"/>
                <a:gd name="T5" fmla="*/ 0 h 53"/>
                <a:gd name="T6" fmla="*/ 0 w 54"/>
                <a:gd name="T7" fmla="*/ 318 h 53"/>
                <a:gd name="T8" fmla="*/ 24 w 54"/>
                <a:gd name="T9" fmla="*/ 318 h 53"/>
                <a:gd name="T10" fmla="*/ 78 w 54"/>
                <a:gd name="T11" fmla="*/ 54 h 53"/>
                <a:gd name="T12" fmla="*/ 300 w 54"/>
                <a:gd name="T13" fmla="*/ 270 h 53"/>
                <a:gd name="T14" fmla="*/ 324 w 54"/>
                <a:gd name="T15" fmla="*/ 246 h 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4"/>
                <a:gd name="T25" fmla="*/ 0 h 53"/>
                <a:gd name="T26" fmla="*/ 54 w 54"/>
                <a:gd name="T27" fmla="*/ 53 h 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4" h="53">
                  <a:moveTo>
                    <a:pt x="54" y="41"/>
                  </a:moveTo>
                  <a:lnTo>
                    <a:pt x="12" y="1"/>
                  </a:lnTo>
                  <a:lnTo>
                    <a:pt x="7" y="0"/>
                  </a:lnTo>
                  <a:lnTo>
                    <a:pt x="0" y="53"/>
                  </a:lnTo>
                  <a:lnTo>
                    <a:pt x="4" y="53"/>
                  </a:lnTo>
                  <a:lnTo>
                    <a:pt x="13" y="9"/>
                  </a:lnTo>
                  <a:lnTo>
                    <a:pt x="50" y="45"/>
                  </a:lnTo>
                  <a:lnTo>
                    <a:pt x="54" y="41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79" name="Oval 149"/>
            <p:cNvSpPr>
              <a:spLocks noChangeArrowheads="1"/>
            </p:cNvSpPr>
            <p:nvPr/>
          </p:nvSpPr>
          <p:spPr bwMode="auto">
            <a:xfrm>
              <a:off x="4680" y="2346"/>
              <a:ext cx="114" cy="120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80" name="Freeform 150"/>
            <p:cNvSpPr>
              <a:spLocks/>
            </p:cNvSpPr>
            <p:nvPr/>
          </p:nvSpPr>
          <p:spPr bwMode="auto">
            <a:xfrm>
              <a:off x="4332" y="2448"/>
              <a:ext cx="114" cy="12"/>
            </a:xfrm>
            <a:custGeom>
              <a:avLst/>
              <a:gdLst>
                <a:gd name="T0" fmla="*/ 0 w 19"/>
                <a:gd name="T1" fmla="*/ 12 h 2"/>
                <a:gd name="T2" fmla="*/ 114 w 19"/>
                <a:gd name="T3" fmla="*/ 12 h 2"/>
                <a:gd name="T4" fmla="*/ 0 60000 65536"/>
                <a:gd name="T5" fmla="*/ 0 60000 65536"/>
                <a:gd name="T6" fmla="*/ 0 w 19"/>
                <a:gd name="T7" fmla="*/ 0 h 2"/>
                <a:gd name="T8" fmla="*/ 19 w 19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2">
                  <a:moveTo>
                    <a:pt x="0" y="2"/>
                  </a:moveTo>
                  <a:cubicBezTo>
                    <a:pt x="6" y="0"/>
                    <a:pt x="12" y="0"/>
                    <a:pt x="19" y="2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12298" name="Group 153"/>
          <p:cNvGrpSpPr>
            <a:grpSpLocks noChangeAspect="1"/>
          </p:cNvGrpSpPr>
          <p:nvPr/>
        </p:nvGrpSpPr>
        <p:grpSpPr bwMode="auto">
          <a:xfrm>
            <a:off x="1809750" y="5519739"/>
            <a:ext cx="1943100" cy="885825"/>
            <a:chOff x="417" y="2937"/>
            <a:chExt cx="1224" cy="558"/>
          </a:xfrm>
        </p:grpSpPr>
        <p:sp>
          <p:nvSpPr>
            <p:cNvPr id="12354" name="Freeform 154"/>
            <p:cNvSpPr>
              <a:spLocks/>
            </p:cNvSpPr>
            <p:nvPr/>
          </p:nvSpPr>
          <p:spPr bwMode="auto">
            <a:xfrm>
              <a:off x="1251" y="3249"/>
              <a:ext cx="252" cy="120"/>
            </a:xfrm>
            <a:custGeom>
              <a:avLst/>
              <a:gdLst>
                <a:gd name="T0" fmla="*/ 252 w 42"/>
                <a:gd name="T1" fmla="*/ 54 h 20"/>
                <a:gd name="T2" fmla="*/ 216 w 42"/>
                <a:gd name="T3" fmla="*/ 12 h 20"/>
                <a:gd name="T4" fmla="*/ 72 w 42"/>
                <a:gd name="T5" fmla="*/ 0 h 20"/>
                <a:gd name="T6" fmla="*/ 6 w 42"/>
                <a:gd name="T7" fmla="*/ 36 h 20"/>
                <a:gd name="T8" fmla="*/ 0 w 42"/>
                <a:gd name="T9" fmla="*/ 120 h 20"/>
                <a:gd name="T10" fmla="*/ 246 w 42"/>
                <a:gd name="T11" fmla="*/ 114 h 20"/>
                <a:gd name="T12" fmla="*/ 252 w 42"/>
                <a:gd name="T13" fmla="*/ 54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20"/>
                <a:gd name="T23" fmla="*/ 42 w 42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20">
                  <a:moveTo>
                    <a:pt x="42" y="9"/>
                  </a:moveTo>
                  <a:lnTo>
                    <a:pt x="36" y="2"/>
                  </a:lnTo>
                  <a:lnTo>
                    <a:pt x="12" y="0"/>
                  </a:lnTo>
                  <a:lnTo>
                    <a:pt x="1" y="6"/>
                  </a:lnTo>
                  <a:lnTo>
                    <a:pt x="0" y="20"/>
                  </a:lnTo>
                  <a:lnTo>
                    <a:pt x="41" y="19"/>
                  </a:lnTo>
                  <a:lnTo>
                    <a:pt x="42" y="9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55" name="Rectangle 155"/>
            <p:cNvSpPr>
              <a:spLocks noChangeArrowheads="1"/>
            </p:cNvSpPr>
            <p:nvPr/>
          </p:nvSpPr>
          <p:spPr bwMode="auto">
            <a:xfrm>
              <a:off x="1077" y="3363"/>
              <a:ext cx="480" cy="60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56" name="Oval 156"/>
            <p:cNvSpPr>
              <a:spLocks noChangeArrowheads="1"/>
            </p:cNvSpPr>
            <p:nvPr/>
          </p:nvSpPr>
          <p:spPr bwMode="auto">
            <a:xfrm>
              <a:off x="1443" y="3297"/>
              <a:ext cx="198" cy="19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57" name="Freeform 157"/>
            <p:cNvSpPr>
              <a:spLocks/>
            </p:cNvSpPr>
            <p:nvPr/>
          </p:nvSpPr>
          <p:spPr bwMode="auto">
            <a:xfrm>
              <a:off x="1083" y="3129"/>
              <a:ext cx="168" cy="216"/>
            </a:xfrm>
            <a:custGeom>
              <a:avLst/>
              <a:gdLst>
                <a:gd name="T0" fmla="*/ 168 w 28"/>
                <a:gd name="T1" fmla="*/ 24 h 36"/>
                <a:gd name="T2" fmla="*/ 108 w 28"/>
                <a:gd name="T3" fmla="*/ 0 h 36"/>
                <a:gd name="T4" fmla="*/ 30 w 28"/>
                <a:gd name="T5" fmla="*/ 0 h 36"/>
                <a:gd name="T6" fmla="*/ 0 w 28"/>
                <a:gd name="T7" fmla="*/ 174 h 36"/>
                <a:gd name="T8" fmla="*/ 36 w 28"/>
                <a:gd name="T9" fmla="*/ 216 h 36"/>
                <a:gd name="T10" fmla="*/ 114 w 28"/>
                <a:gd name="T11" fmla="*/ 216 h 36"/>
                <a:gd name="T12" fmla="*/ 144 w 28"/>
                <a:gd name="T13" fmla="*/ 216 h 36"/>
                <a:gd name="T14" fmla="*/ 144 w 28"/>
                <a:gd name="T15" fmla="*/ 180 h 36"/>
                <a:gd name="T16" fmla="*/ 168 w 28"/>
                <a:gd name="T17" fmla="*/ 138 h 36"/>
                <a:gd name="T18" fmla="*/ 168 w 28"/>
                <a:gd name="T19" fmla="*/ 24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36"/>
                <a:gd name="T32" fmla="*/ 28 w 28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36">
                  <a:moveTo>
                    <a:pt x="28" y="4"/>
                  </a:moveTo>
                  <a:lnTo>
                    <a:pt x="18" y="0"/>
                  </a:lnTo>
                  <a:lnTo>
                    <a:pt x="5" y="0"/>
                  </a:lnTo>
                  <a:lnTo>
                    <a:pt x="0" y="29"/>
                  </a:lnTo>
                  <a:lnTo>
                    <a:pt x="6" y="36"/>
                  </a:lnTo>
                  <a:lnTo>
                    <a:pt x="19" y="36"/>
                  </a:lnTo>
                  <a:lnTo>
                    <a:pt x="24" y="36"/>
                  </a:lnTo>
                  <a:lnTo>
                    <a:pt x="24" y="30"/>
                  </a:lnTo>
                  <a:lnTo>
                    <a:pt x="28" y="23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58" name="Rectangle 158"/>
            <p:cNvSpPr>
              <a:spLocks noChangeArrowheads="1"/>
            </p:cNvSpPr>
            <p:nvPr/>
          </p:nvSpPr>
          <p:spPr bwMode="auto">
            <a:xfrm>
              <a:off x="1125" y="3345"/>
              <a:ext cx="72" cy="24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59" name="Freeform 159"/>
            <p:cNvSpPr>
              <a:spLocks/>
            </p:cNvSpPr>
            <p:nvPr/>
          </p:nvSpPr>
          <p:spPr bwMode="auto">
            <a:xfrm>
              <a:off x="1113" y="3153"/>
              <a:ext cx="108" cy="114"/>
            </a:xfrm>
            <a:custGeom>
              <a:avLst/>
              <a:gdLst>
                <a:gd name="T0" fmla="*/ 78 w 18"/>
                <a:gd name="T1" fmla="*/ 0 h 19"/>
                <a:gd name="T2" fmla="*/ 12 w 18"/>
                <a:gd name="T3" fmla="*/ 0 h 19"/>
                <a:gd name="T4" fmla="*/ 0 w 18"/>
                <a:gd name="T5" fmla="*/ 114 h 19"/>
                <a:gd name="T6" fmla="*/ 108 w 18"/>
                <a:gd name="T7" fmla="*/ 114 h 19"/>
                <a:gd name="T8" fmla="*/ 108 w 18"/>
                <a:gd name="T9" fmla="*/ 24 h 19"/>
                <a:gd name="T10" fmla="*/ 78 w 18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9"/>
                <a:gd name="T20" fmla="*/ 18 w 18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9">
                  <a:moveTo>
                    <a:pt x="13" y="0"/>
                  </a:moveTo>
                  <a:lnTo>
                    <a:pt x="2" y="0"/>
                  </a:lnTo>
                  <a:lnTo>
                    <a:pt x="0" y="19"/>
                  </a:lnTo>
                  <a:lnTo>
                    <a:pt x="18" y="19"/>
                  </a:lnTo>
                  <a:lnTo>
                    <a:pt x="18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60" name="Line 160"/>
            <p:cNvSpPr>
              <a:spLocks noChangeShapeType="1"/>
            </p:cNvSpPr>
            <p:nvPr/>
          </p:nvSpPr>
          <p:spPr bwMode="auto">
            <a:xfrm flipH="1">
              <a:off x="891" y="3399"/>
              <a:ext cx="48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61" name="Freeform 161"/>
            <p:cNvSpPr>
              <a:spLocks/>
            </p:cNvSpPr>
            <p:nvPr/>
          </p:nvSpPr>
          <p:spPr bwMode="auto">
            <a:xfrm>
              <a:off x="855" y="3315"/>
              <a:ext cx="66" cy="102"/>
            </a:xfrm>
            <a:custGeom>
              <a:avLst/>
              <a:gdLst>
                <a:gd name="T0" fmla="*/ 6 w 11"/>
                <a:gd name="T1" fmla="*/ 0 h 17"/>
                <a:gd name="T2" fmla="*/ 0 w 11"/>
                <a:gd name="T3" fmla="*/ 96 h 17"/>
                <a:gd name="T4" fmla="*/ 0 60000 65536"/>
                <a:gd name="T5" fmla="*/ 0 60000 65536"/>
                <a:gd name="T6" fmla="*/ 0 w 11"/>
                <a:gd name="T7" fmla="*/ 0 h 17"/>
                <a:gd name="T8" fmla="*/ 11 w 11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17">
                  <a:moveTo>
                    <a:pt x="1" y="0"/>
                  </a:moveTo>
                  <a:cubicBezTo>
                    <a:pt x="11" y="15"/>
                    <a:pt x="4" y="17"/>
                    <a:pt x="0" y="16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62" name="Rectangle 162"/>
            <p:cNvSpPr>
              <a:spLocks noChangeArrowheads="1"/>
            </p:cNvSpPr>
            <p:nvPr/>
          </p:nvSpPr>
          <p:spPr bwMode="auto">
            <a:xfrm>
              <a:off x="447" y="3171"/>
              <a:ext cx="54" cy="126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63" name="Oval 163"/>
            <p:cNvSpPr>
              <a:spLocks noChangeArrowheads="1"/>
            </p:cNvSpPr>
            <p:nvPr/>
          </p:nvSpPr>
          <p:spPr bwMode="auto">
            <a:xfrm>
              <a:off x="489" y="3213"/>
              <a:ext cx="48" cy="4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64" name="Oval 164"/>
            <p:cNvSpPr>
              <a:spLocks noChangeArrowheads="1"/>
            </p:cNvSpPr>
            <p:nvPr/>
          </p:nvSpPr>
          <p:spPr bwMode="auto">
            <a:xfrm>
              <a:off x="417" y="3213"/>
              <a:ext cx="54" cy="4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65" name="Rectangle 165"/>
            <p:cNvSpPr>
              <a:spLocks noChangeArrowheads="1"/>
            </p:cNvSpPr>
            <p:nvPr/>
          </p:nvSpPr>
          <p:spPr bwMode="auto">
            <a:xfrm>
              <a:off x="429" y="3297"/>
              <a:ext cx="102" cy="30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66" name="Oval 166"/>
            <p:cNvSpPr>
              <a:spLocks noChangeArrowheads="1"/>
            </p:cNvSpPr>
            <p:nvPr/>
          </p:nvSpPr>
          <p:spPr bwMode="auto">
            <a:xfrm>
              <a:off x="915" y="3297"/>
              <a:ext cx="198" cy="19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67" name="Freeform 167"/>
            <p:cNvSpPr>
              <a:spLocks/>
            </p:cNvSpPr>
            <p:nvPr/>
          </p:nvSpPr>
          <p:spPr bwMode="auto">
            <a:xfrm>
              <a:off x="477" y="2937"/>
              <a:ext cx="774" cy="216"/>
            </a:xfrm>
            <a:custGeom>
              <a:avLst/>
              <a:gdLst>
                <a:gd name="T0" fmla="*/ 732 w 129"/>
                <a:gd name="T1" fmla="*/ 144 h 36"/>
                <a:gd name="T2" fmla="*/ 414 w 129"/>
                <a:gd name="T3" fmla="*/ 0 h 36"/>
                <a:gd name="T4" fmla="*/ 0 w 129"/>
                <a:gd name="T5" fmla="*/ 210 h 36"/>
                <a:gd name="T6" fmla="*/ 18 w 129"/>
                <a:gd name="T7" fmla="*/ 210 h 36"/>
                <a:gd name="T8" fmla="*/ 414 w 129"/>
                <a:gd name="T9" fmla="*/ 36 h 36"/>
                <a:gd name="T10" fmla="*/ 702 w 129"/>
                <a:gd name="T11" fmla="*/ 180 h 36"/>
                <a:gd name="T12" fmla="*/ 774 w 129"/>
                <a:gd name="T13" fmla="*/ 216 h 36"/>
                <a:gd name="T14" fmla="*/ 732 w 129"/>
                <a:gd name="T15" fmla="*/ 144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9"/>
                <a:gd name="T25" fmla="*/ 0 h 36"/>
                <a:gd name="T26" fmla="*/ 129 w 129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9" h="36">
                  <a:moveTo>
                    <a:pt x="122" y="24"/>
                  </a:moveTo>
                  <a:lnTo>
                    <a:pt x="69" y="0"/>
                  </a:lnTo>
                  <a:lnTo>
                    <a:pt x="0" y="35"/>
                  </a:lnTo>
                  <a:lnTo>
                    <a:pt x="3" y="35"/>
                  </a:lnTo>
                  <a:lnTo>
                    <a:pt x="69" y="6"/>
                  </a:lnTo>
                  <a:lnTo>
                    <a:pt x="117" y="30"/>
                  </a:lnTo>
                  <a:lnTo>
                    <a:pt x="129" y="36"/>
                  </a:lnTo>
                  <a:lnTo>
                    <a:pt x="122" y="24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68" name="Freeform 168"/>
            <p:cNvSpPr>
              <a:spLocks/>
            </p:cNvSpPr>
            <p:nvPr/>
          </p:nvSpPr>
          <p:spPr bwMode="auto">
            <a:xfrm>
              <a:off x="471" y="3147"/>
              <a:ext cx="18" cy="24"/>
            </a:xfrm>
            <a:custGeom>
              <a:avLst/>
              <a:gdLst>
                <a:gd name="T0" fmla="*/ 6 w 3"/>
                <a:gd name="T1" fmla="*/ 0 h 4"/>
                <a:gd name="T2" fmla="*/ 6 w 3"/>
                <a:gd name="T3" fmla="*/ 0 h 4"/>
                <a:gd name="T4" fmla="*/ 0 w 3"/>
                <a:gd name="T5" fmla="*/ 6 h 4"/>
                <a:gd name="T6" fmla="*/ 0 w 3"/>
                <a:gd name="T7" fmla="*/ 18 h 4"/>
                <a:gd name="T8" fmla="*/ 6 w 3"/>
                <a:gd name="T9" fmla="*/ 24 h 4"/>
                <a:gd name="T10" fmla="*/ 6 w 3"/>
                <a:gd name="T11" fmla="*/ 24 h 4"/>
                <a:gd name="T12" fmla="*/ 18 w 3"/>
                <a:gd name="T13" fmla="*/ 18 h 4"/>
                <a:gd name="T14" fmla="*/ 18 w 3"/>
                <a:gd name="T15" fmla="*/ 6 h 4"/>
                <a:gd name="T16" fmla="*/ 6 w 3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4"/>
                <a:gd name="T29" fmla="*/ 3 w 3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0" y="1"/>
                    <a:pt x="0" y="1"/>
                  </a:cubicBezTo>
                  <a:lnTo>
                    <a:pt x="0" y="3"/>
                  </a:lnTo>
                  <a:cubicBezTo>
                    <a:pt x="0" y="3"/>
                    <a:pt x="0" y="4"/>
                    <a:pt x="1" y="4"/>
                  </a:cubicBezTo>
                  <a:cubicBezTo>
                    <a:pt x="2" y="4"/>
                    <a:pt x="3" y="3"/>
                    <a:pt x="3" y="3"/>
                  </a:cubicBezTo>
                  <a:lnTo>
                    <a:pt x="3" y="1"/>
                  </a:ln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12299" name="Group 193"/>
          <p:cNvGrpSpPr>
            <a:grpSpLocks noChangeAspect="1"/>
          </p:cNvGrpSpPr>
          <p:nvPr/>
        </p:nvGrpSpPr>
        <p:grpSpPr bwMode="auto">
          <a:xfrm>
            <a:off x="4024313" y="5429250"/>
            <a:ext cx="2438400" cy="933450"/>
            <a:chOff x="3702" y="2847"/>
            <a:chExt cx="1536" cy="588"/>
          </a:xfrm>
        </p:grpSpPr>
        <p:sp>
          <p:nvSpPr>
            <p:cNvPr id="12332" name="Freeform 194"/>
            <p:cNvSpPr>
              <a:spLocks/>
            </p:cNvSpPr>
            <p:nvPr/>
          </p:nvSpPr>
          <p:spPr bwMode="auto">
            <a:xfrm>
              <a:off x="4020" y="3231"/>
              <a:ext cx="900" cy="42"/>
            </a:xfrm>
            <a:custGeom>
              <a:avLst/>
              <a:gdLst>
                <a:gd name="T0" fmla="*/ 0 w 150"/>
                <a:gd name="T1" fmla="*/ 18 h 7"/>
                <a:gd name="T2" fmla="*/ 900 w 150"/>
                <a:gd name="T3" fmla="*/ 42 h 7"/>
                <a:gd name="T4" fmla="*/ 894 w 150"/>
                <a:gd name="T5" fmla="*/ 18 h 7"/>
                <a:gd name="T6" fmla="*/ 0 w 150"/>
                <a:gd name="T7" fmla="*/ 0 h 7"/>
                <a:gd name="T8" fmla="*/ 0 w 150"/>
                <a:gd name="T9" fmla="*/ 18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0"/>
                <a:gd name="T16" fmla="*/ 0 h 7"/>
                <a:gd name="T17" fmla="*/ 150 w 15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0" h="7">
                  <a:moveTo>
                    <a:pt x="0" y="3"/>
                  </a:moveTo>
                  <a:lnTo>
                    <a:pt x="150" y="7"/>
                  </a:lnTo>
                  <a:lnTo>
                    <a:pt x="149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33" name="Freeform 195"/>
            <p:cNvSpPr>
              <a:spLocks/>
            </p:cNvSpPr>
            <p:nvPr/>
          </p:nvSpPr>
          <p:spPr bwMode="auto">
            <a:xfrm>
              <a:off x="3750" y="3255"/>
              <a:ext cx="312" cy="108"/>
            </a:xfrm>
            <a:custGeom>
              <a:avLst/>
              <a:gdLst>
                <a:gd name="T0" fmla="*/ 282 w 52"/>
                <a:gd name="T1" fmla="*/ 0 h 18"/>
                <a:gd name="T2" fmla="*/ 0 w 52"/>
                <a:gd name="T3" fmla="*/ 108 h 18"/>
                <a:gd name="T4" fmla="*/ 42 w 52"/>
                <a:gd name="T5" fmla="*/ 108 h 18"/>
                <a:gd name="T6" fmla="*/ 312 w 52"/>
                <a:gd name="T7" fmla="*/ 12 h 18"/>
                <a:gd name="T8" fmla="*/ 282 w 52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18"/>
                <a:gd name="T17" fmla="*/ 52 w 52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18">
                  <a:moveTo>
                    <a:pt x="47" y="0"/>
                  </a:moveTo>
                  <a:lnTo>
                    <a:pt x="0" y="18"/>
                  </a:lnTo>
                  <a:lnTo>
                    <a:pt x="7" y="18"/>
                  </a:lnTo>
                  <a:lnTo>
                    <a:pt x="52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DDDDDC"/>
            </a:solidFill>
            <a:ln w="19050" cap="rnd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34" name="Freeform 196"/>
            <p:cNvSpPr>
              <a:spLocks/>
            </p:cNvSpPr>
            <p:nvPr/>
          </p:nvSpPr>
          <p:spPr bwMode="auto">
            <a:xfrm>
              <a:off x="4542" y="3267"/>
              <a:ext cx="306" cy="108"/>
            </a:xfrm>
            <a:custGeom>
              <a:avLst/>
              <a:gdLst>
                <a:gd name="T0" fmla="*/ 282 w 51"/>
                <a:gd name="T1" fmla="*/ 0 h 18"/>
                <a:gd name="T2" fmla="*/ 0 w 51"/>
                <a:gd name="T3" fmla="*/ 108 h 18"/>
                <a:gd name="T4" fmla="*/ 42 w 51"/>
                <a:gd name="T5" fmla="*/ 108 h 18"/>
                <a:gd name="T6" fmla="*/ 306 w 51"/>
                <a:gd name="T7" fmla="*/ 12 h 18"/>
                <a:gd name="T8" fmla="*/ 282 w 51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18"/>
                <a:gd name="T17" fmla="*/ 51 w 5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18">
                  <a:moveTo>
                    <a:pt x="47" y="0"/>
                  </a:moveTo>
                  <a:lnTo>
                    <a:pt x="0" y="18"/>
                  </a:lnTo>
                  <a:lnTo>
                    <a:pt x="7" y="18"/>
                  </a:lnTo>
                  <a:lnTo>
                    <a:pt x="51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DDDDDC"/>
            </a:solidFill>
            <a:ln w="19050" cap="rnd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35" name="Freeform 197"/>
            <p:cNvSpPr>
              <a:spLocks/>
            </p:cNvSpPr>
            <p:nvPr/>
          </p:nvSpPr>
          <p:spPr bwMode="auto">
            <a:xfrm>
              <a:off x="4068" y="3261"/>
              <a:ext cx="144" cy="156"/>
            </a:xfrm>
            <a:custGeom>
              <a:avLst/>
              <a:gdLst>
                <a:gd name="T0" fmla="*/ 0 w 24"/>
                <a:gd name="T1" fmla="*/ 6 h 26"/>
                <a:gd name="T2" fmla="*/ 108 w 24"/>
                <a:gd name="T3" fmla="*/ 156 h 26"/>
                <a:gd name="T4" fmla="*/ 144 w 24"/>
                <a:gd name="T5" fmla="*/ 156 h 26"/>
                <a:gd name="T6" fmla="*/ 24 w 24"/>
                <a:gd name="T7" fmla="*/ 0 h 26"/>
                <a:gd name="T8" fmla="*/ 0 w 24"/>
                <a:gd name="T9" fmla="*/ 6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6"/>
                <a:gd name="T17" fmla="*/ 24 w 24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6">
                  <a:moveTo>
                    <a:pt x="0" y="1"/>
                  </a:moveTo>
                  <a:lnTo>
                    <a:pt x="18" y="26"/>
                  </a:lnTo>
                  <a:lnTo>
                    <a:pt x="24" y="26"/>
                  </a:lnTo>
                  <a:lnTo>
                    <a:pt x="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36" name="Freeform 198"/>
            <p:cNvSpPr>
              <a:spLocks/>
            </p:cNvSpPr>
            <p:nvPr/>
          </p:nvSpPr>
          <p:spPr bwMode="auto">
            <a:xfrm>
              <a:off x="4860" y="3273"/>
              <a:ext cx="144" cy="156"/>
            </a:xfrm>
            <a:custGeom>
              <a:avLst/>
              <a:gdLst>
                <a:gd name="T0" fmla="*/ 0 w 24"/>
                <a:gd name="T1" fmla="*/ 6 h 26"/>
                <a:gd name="T2" fmla="*/ 108 w 24"/>
                <a:gd name="T3" fmla="*/ 156 h 26"/>
                <a:gd name="T4" fmla="*/ 144 w 24"/>
                <a:gd name="T5" fmla="*/ 156 h 26"/>
                <a:gd name="T6" fmla="*/ 24 w 24"/>
                <a:gd name="T7" fmla="*/ 0 h 26"/>
                <a:gd name="T8" fmla="*/ 0 w 24"/>
                <a:gd name="T9" fmla="*/ 6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6"/>
                <a:gd name="T17" fmla="*/ 24 w 24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6">
                  <a:moveTo>
                    <a:pt x="0" y="1"/>
                  </a:moveTo>
                  <a:lnTo>
                    <a:pt x="18" y="26"/>
                  </a:lnTo>
                  <a:lnTo>
                    <a:pt x="24" y="26"/>
                  </a:lnTo>
                  <a:lnTo>
                    <a:pt x="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37" name="Freeform 199"/>
            <p:cNvSpPr>
              <a:spLocks/>
            </p:cNvSpPr>
            <p:nvPr/>
          </p:nvSpPr>
          <p:spPr bwMode="auto">
            <a:xfrm>
              <a:off x="4086" y="3255"/>
              <a:ext cx="348" cy="114"/>
            </a:xfrm>
            <a:custGeom>
              <a:avLst/>
              <a:gdLst>
                <a:gd name="T0" fmla="*/ 24 w 58"/>
                <a:gd name="T1" fmla="*/ 0 h 19"/>
                <a:gd name="T2" fmla="*/ 348 w 58"/>
                <a:gd name="T3" fmla="*/ 114 h 19"/>
                <a:gd name="T4" fmla="*/ 294 w 58"/>
                <a:gd name="T5" fmla="*/ 108 h 19"/>
                <a:gd name="T6" fmla="*/ 0 w 58"/>
                <a:gd name="T7" fmla="*/ 12 h 19"/>
                <a:gd name="T8" fmla="*/ 24 w 58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19"/>
                <a:gd name="T17" fmla="*/ 58 w 58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19">
                  <a:moveTo>
                    <a:pt x="4" y="0"/>
                  </a:moveTo>
                  <a:lnTo>
                    <a:pt x="58" y="19"/>
                  </a:lnTo>
                  <a:lnTo>
                    <a:pt x="49" y="18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DDDDC"/>
            </a:solidFill>
            <a:ln w="19050" cap="rnd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38" name="Freeform 200"/>
            <p:cNvSpPr>
              <a:spLocks/>
            </p:cNvSpPr>
            <p:nvPr/>
          </p:nvSpPr>
          <p:spPr bwMode="auto">
            <a:xfrm>
              <a:off x="4878" y="3273"/>
              <a:ext cx="348" cy="108"/>
            </a:xfrm>
            <a:custGeom>
              <a:avLst/>
              <a:gdLst>
                <a:gd name="T0" fmla="*/ 24 w 58"/>
                <a:gd name="T1" fmla="*/ 0 h 18"/>
                <a:gd name="T2" fmla="*/ 348 w 58"/>
                <a:gd name="T3" fmla="*/ 108 h 18"/>
                <a:gd name="T4" fmla="*/ 294 w 58"/>
                <a:gd name="T5" fmla="*/ 108 h 18"/>
                <a:gd name="T6" fmla="*/ 0 w 58"/>
                <a:gd name="T7" fmla="*/ 6 h 18"/>
                <a:gd name="T8" fmla="*/ 24 w 58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18"/>
                <a:gd name="T17" fmla="*/ 58 w 5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18">
                  <a:moveTo>
                    <a:pt x="4" y="0"/>
                  </a:moveTo>
                  <a:lnTo>
                    <a:pt x="58" y="18"/>
                  </a:lnTo>
                  <a:lnTo>
                    <a:pt x="49" y="18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DDDDC"/>
            </a:solidFill>
            <a:ln w="19050" cap="rnd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39" name="Freeform 201"/>
            <p:cNvSpPr>
              <a:spLocks/>
            </p:cNvSpPr>
            <p:nvPr/>
          </p:nvSpPr>
          <p:spPr bwMode="auto">
            <a:xfrm>
              <a:off x="3720" y="3363"/>
              <a:ext cx="108" cy="6"/>
            </a:xfrm>
            <a:custGeom>
              <a:avLst/>
              <a:gdLst>
                <a:gd name="T0" fmla="*/ 108 w 18"/>
                <a:gd name="T1" fmla="*/ 6 h 1"/>
                <a:gd name="T2" fmla="*/ 0 w 18"/>
                <a:gd name="T3" fmla="*/ 6 h 1"/>
                <a:gd name="T4" fmla="*/ 0 60000 65536"/>
                <a:gd name="T5" fmla="*/ 0 60000 65536"/>
                <a:gd name="T6" fmla="*/ 0 w 18"/>
                <a:gd name="T7" fmla="*/ 0 h 1"/>
                <a:gd name="T8" fmla="*/ 18 w 1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" h="1">
                  <a:moveTo>
                    <a:pt x="18" y="1"/>
                  </a:moveTo>
                  <a:cubicBezTo>
                    <a:pt x="12" y="0"/>
                    <a:pt x="6" y="0"/>
                    <a:pt x="0" y="1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40" name="Freeform 202"/>
            <p:cNvSpPr>
              <a:spLocks/>
            </p:cNvSpPr>
            <p:nvPr/>
          </p:nvSpPr>
          <p:spPr bwMode="auto">
            <a:xfrm>
              <a:off x="4512" y="3375"/>
              <a:ext cx="102" cy="6"/>
            </a:xfrm>
            <a:custGeom>
              <a:avLst/>
              <a:gdLst>
                <a:gd name="T0" fmla="*/ 102 w 17"/>
                <a:gd name="T1" fmla="*/ 6 h 1"/>
                <a:gd name="T2" fmla="*/ 0 w 17"/>
                <a:gd name="T3" fmla="*/ 6 h 1"/>
                <a:gd name="T4" fmla="*/ 0 60000 65536"/>
                <a:gd name="T5" fmla="*/ 0 60000 65536"/>
                <a:gd name="T6" fmla="*/ 0 w 17"/>
                <a:gd name="T7" fmla="*/ 0 h 1"/>
                <a:gd name="T8" fmla="*/ 17 w 17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" h="1">
                  <a:moveTo>
                    <a:pt x="17" y="1"/>
                  </a:moveTo>
                  <a:cubicBezTo>
                    <a:pt x="12" y="0"/>
                    <a:pt x="6" y="0"/>
                    <a:pt x="0" y="1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41" name="Freeform 203"/>
            <p:cNvSpPr>
              <a:spLocks/>
            </p:cNvSpPr>
            <p:nvPr/>
          </p:nvSpPr>
          <p:spPr bwMode="auto">
            <a:xfrm>
              <a:off x="4146" y="3411"/>
              <a:ext cx="102" cy="12"/>
            </a:xfrm>
            <a:custGeom>
              <a:avLst/>
              <a:gdLst>
                <a:gd name="T0" fmla="*/ 102 w 17"/>
                <a:gd name="T1" fmla="*/ 12 h 2"/>
                <a:gd name="T2" fmla="*/ 0 w 17"/>
                <a:gd name="T3" fmla="*/ 12 h 2"/>
                <a:gd name="T4" fmla="*/ 0 60000 65536"/>
                <a:gd name="T5" fmla="*/ 0 60000 65536"/>
                <a:gd name="T6" fmla="*/ 0 w 17"/>
                <a:gd name="T7" fmla="*/ 0 h 2"/>
                <a:gd name="T8" fmla="*/ 17 w 17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" h="2">
                  <a:moveTo>
                    <a:pt x="17" y="2"/>
                  </a:moveTo>
                  <a:cubicBezTo>
                    <a:pt x="12" y="0"/>
                    <a:pt x="6" y="0"/>
                    <a:pt x="0" y="2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42" name="Freeform 204"/>
            <p:cNvSpPr>
              <a:spLocks/>
            </p:cNvSpPr>
            <p:nvPr/>
          </p:nvSpPr>
          <p:spPr bwMode="auto">
            <a:xfrm>
              <a:off x="4938" y="3423"/>
              <a:ext cx="102" cy="12"/>
            </a:xfrm>
            <a:custGeom>
              <a:avLst/>
              <a:gdLst>
                <a:gd name="T0" fmla="*/ 102 w 17"/>
                <a:gd name="T1" fmla="*/ 12 h 2"/>
                <a:gd name="T2" fmla="*/ 0 w 17"/>
                <a:gd name="T3" fmla="*/ 12 h 2"/>
                <a:gd name="T4" fmla="*/ 0 60000 65536"/>
                <a:gd name="T5" fmla="*/ 0 60000 65536"/>
                <a:gd name="T6" fmla="*/ 0 w 17"/>
                <a:gd name="T7" fmla="*/ 0 h 2"/>
                <a:gd name="T8" fmla="*/ 17 w 17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" h="2">
                  <a:moveTo>
                    <a:pt x="17" y="2"/>
                  </a:moveTo>
                  <a:cubicBezTo>
                    <a:pt x="12" y="0"/>
                    <a:pt x="6" y="0"/>
                    <a:pt x="0" y="2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43" name="Rectangle 205"/>
            <p:cNvSpPr>
              <a:spLocks noChangeArrowheads="1"/>
            </p:cNvSpPr>
            <p:nvPr/>
          </p:nvSpPr>
          <p:spPr bwMode="auto">
            <a:xfrm>
              <a:off x="3732" y="3081"/>
              <a:ext cx="54" cy="126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44" name="Oval 206"/>
            <p:cNvSpPr>
              <a:spLocks noChangeArrowheads="1"/>
            </p:cNvSpPr>
            <p:nvPr/>
          </p:nvSpPr>
          <p:spPr bwMode="auto">
            <a:xfrm>
              <a:off x="3774" y="3123"/>
              <a:ext cx="48" cy="4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45" name="Oval 207"/>
            <p:cNvSpPr>
              <a:spLocks noChangeArrowheads="1"/>
            </p:cNvSpPr>
            <p:nvPr/>
          </p:nvSpPr>
          <p:spPr bwMode="auto">
            <a:xfrm>
              <a:off x="3702" y="3123"/>
              <a:ext cx="54" cy="4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46" name="Rectangle 208"/>
            <p:cNvSpPr>
              <a:spLocks noChangeArrowheads="1"/>
            </p:cNvSpPr>
            <p:nvPr/>
          </p:nvSpPr>
          <p:spPr bwMode="auto">
            <a:xfrm>
              <a:off x="3714" y="3207"/>
              <a:ext cx="102" cy="30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47" name="Freeform 209"/>
            <p:cNvSpPr>
              <a:spLocks/>
            </p:cNvSpPr>
            <p:nvPr/>
          </p:nvSpPr>
          <p:spPr bwMode="auto">
            <a:xfrm>
              <a:off x="3762" y="2847"/>
              <a:ext cx="774" cy="216"/>
            </a:xfrm>
            <a:custGeom>
              <a:avLst/>
              <a:gdLst>
                <a:gd name="T0" fmla="*/ 738 w 129"/>
                <a:gd name="T1" fmla="*/ 144 h 36"/>
                <a:gd name="T2" fmla="*/ 414 w 129"/>
                <a:gd name="T3" fmla="*/ 0 h 36"/>
                <a:gd name="T4" fmla="*/ 0 w 129"/>
                <a:gd name="T5" fmla="*/ 210 h 36"/>
                <a:gd name="T6" fmla="*/ 18 w 129"/>
                <a:gd name="T7" fmla="*/ 210 h 36"/>
                <a:gd name="T8" fmla="*/ 414 w 129"/>
                <a:gd name="T9" fmla="*/ 36 h 36"/>
                <a:gd name="T10" fmla="*/ 702 w 129"/>
                <a:gd name="T11" fmla="*/ 180 h 36"/>
                <a:gd name="T12" fmla="*/ 774 w 129"/>
                <a:gd name="T13" fmla="*/ 216 h 36"/>
                <a:gd name="T14" fmla="*/ 738 w 129"/>
                <a:gd name="T15" fmla="*/ 144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9"/>
                <a:gd name="T25" fmla="*/ 0 h 36"/>
                <a:gd name="T26" fmla="*/ 129 w 129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9" h="36">
                  <a:moveTo>
                    <a:pt x="123" y="24"/>
                  </a:moveTo>
                  <a:lnTo>
                    <a:pt x="69" y="0"/>
                  </a:lnTo>
                  <a:lnTo>
                    <a:pt x="0" y="35"/>
                  </a:lnTo>
                  <a:lnTo>
                    <a:pt x="3" y="35"/>
                  </a:lnTo>
                  <a:lnTo>
                    <a:pt x="69" y="6"/>
                  </a:lnTo>
                  <a:lnTo>
                    <a:pt x="117" y="30"/>
                  </a:lnTo>
                  <a:lnTo>
                    <a:pt x="129" y="36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48" name="Freeform 210"/>
            <p:cNvSpPr>
              <a:spLocks/>
            </p:cNvSpPr>
            <p:nvPr/>
          </p:nvSpPr>
          <p:spPr bwMode="auto">
            <a:xfrm>
              <a:off x="3756" y="3057"/>
              <a:ext cx="18" cy="18"/>
            </a:xfrm>
            <a:custGeom>
              <a:avLst/>
              <a:gdLst>
                <a:gd name="T0" fmla="*/ 6 w 3"/>
                <a:gd name="T1" fmla="*/ 0 h 3"/>
                <a:gd name="T2" fmla="*/ 6 w 3"/>
                <a:gd name="T3" fmla="*/ 0 h 3"/>
                <a:gd name="T4" fmla="*/ 0 w 3"/>
                <a:gd name="T5" fmla="*/ 6 h 3"/>
                <a:gd name="T6" fmla="*/ 0 w 3"/>
                <a:gd name="T7" fmla="*/ 18 h 3"/>
                <a:gd name="T8" fmla="*/ 6 w 3"/>
                <a:gd name="T9" fmla="*/ 18 h 3"/>
                <a:gd name="T10" fmla="*/ 6 w 3"/>
                <a:gd name="T11" fmla="*/ 18 h 3"/>
                <a:gd name="T12" fmla="*/ 18 w 3"/>
                <a:gd name="T13" fmla="*/ 18 h 3"/>
                <a:gd name="T14" fmla="*/ 18 w 3"/>
                <a:gd name="T15" fmla="*/ 6 h 3"/>
                <a:gd name="T16" fmla="*/ 6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0" y="1"/>
                    <a:pt x="0" y="1"/>
                  </a:cubicBezTo>
                  <a:lnTo>
                    <a:pt x="0" y="3"/>
                  </a:lnTo>
                  <a:cubicBezTo>
                    <a:pt x="0" y="3"/>
                    <a:pt x="0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lnTo>
                    <a:pt x="3" y="1"/>
                  </a:ln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49" name="Freeform 211"/>
            <p:cNvSpPr>
              <a:spLocks/>
            </p:cNvSpPr>
            <p:nvPr/>
          </p:nvSpPr>
          <p:spPr bwMode="auto">
            <a:xfrm>
              <a:off x="4404" y="2991"/>
              <a:ext cx="264" cy="216"/>
            </a:xfrm>
            <a:custGeom>
              <a:avLst/>
              <a:gdLst>
                <a:gd name="T0" fmla="*/ 180 w 44"/>
                <a:gd name="T1" fmla="*/ 6 h 36"/>
                <a:gd name="T2" fmla="*/ 108 w 44"/>
                <a:gd name="T3" fmla="*/ 6 h 36"/>
                <a:gd name="T4" fmla="*/ 60 w 44"/>
                <a:gd name="T5" fmla="*/ 210 h 36"/>
                <a:gd name="T6" fmla="*/ 168 w 44"/>
                <a:gd name="T7" fmla="*/ 216 h 36"/>
                <a:gd name="T8" fmla="*/ 264 w 44"/>
                <a:gd name="T9" fmla="*/ 180 h 36"/>
                <a:gd name="T10" fmla="*/ 234 w 44"/>
                <a:gd name="T11" fmla="*/ 72 h 36"/>
                <a:gd name="T12" fmla="*/ 210 w 44"/>
                <a:gd name="T13" fmla="*/ 66 h 36"/>
                <a:gd name="T14" fmla="*/ 180 w 44"/>
                <a:gd name="T15" fmla="*/ 6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"/>
                <a:gd name="T25" fmla="*/ 0 h 36"/>
                <a:gd name="T26" fmla="*/ 44 w 44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" h="36">
                  <a:moveTo>
                    <a:pt x="30" y="1"/>
                  </a:moveTo>
                  <a:cubicBezTo>
                    <a:pt x="24" y="0"/>
                    <a:pt x="22" y="0"/>
                    <a:pt x="18" y="1"/>
                  </a:cubicBezTo>
                  <a:cubicBezTo>
                    <a:pt x="6" y="9"/>
                    <a:pt x="0" y="23"/>
                    <a:pt x="10" y="35"/>
                  </a:cubicBezTo>
                  <a:lnTo>
                    <a:pt x="28" y="36"/>
                  </a:lnTo>
                  <a:lnTo>
                    <a:pt x="44" y="30"/>
                  </a:lnTo>
                  <a:lnTo>
                    <a:pt x="39" y="12"/>
                  </a:lnTo>
                  <a:lnTo>
                    <a:pt x="35" y="11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50" name="Freeform 212"/>
            <p:cNvSpPr>
              <a:spLocks/>
            </p:cNvSpPr>
            <p:nvPr/>
          </p:nvSpPr>
          <p:spPr bwMode="auto">
            <a:xfrm>
              <a:off x="4458" y="3015"/>
              <a:ext cx="144" cy="126"/>
            </a:xfrm>
            <a:custGeom>
              <a:avLst/>
              <a:gdLst>
                <a:gd name="T0" fmla="*/ 120 w 24"/>
                <a:gd name="T1" fmla="*/ 6 h 21"/>
                <a:gd name="T2" fmla="*/ 60 w 24"/>
                <a:gd name="T3" fmla="*/ 6 h 21"/>
                <a:gd name="T4" fmla="*/ 0 w 24"/>
                <a:gd name="T5" fmla="*/ 126 h 21"/>
                <a:gd name="T6" fmla="*/ 144 w 24"/>
                <a:gd name="T7" fmla="*/ 54 h 21"/>
                <a:gd name="T8" fmla="*/ 144 w 24"/>
                <a:gd name="T9" fmla="*/ 54 h 21"/>
                <a:gd name="T10" fmla="*/ 120 w 24"/>
                <a:gd name="T11" fmla="*/ 6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1"/>
                <a:gd name="T20" fmla="*/ 24 w 24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1">
                  <a:moveTo>
                    <a:pt x="20" y="1"/>
                  </a:moveTo>
                  <a:cubicBezTo>
                    <a:pt x="15" y="0"/>
                    <a:pt x="13" y="0"/>
                    <a:pt x="10" y="1"/>
                  </a:cubicBezTo>
                  <a:cubicBezTo>
                    <a:pt x="2" y="7"/>
                    <a:pt x="1" y="11"/>
                    <a:pt x="0" y="21"/>
                  </a:cubicBezTo>
                  <a:cubicBezTo>
                    <a:pt x="9" y="20"/>
                    <a:pt x="17" y="16"/>
                    <a:pt x="24" y="9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51" name="Freeform 213"/>
            <p:cNvSpPr>
              <a:spLocks/>
            </p:cNvSpPr>
            <p:nvPr/>
          </p:nvSpPr>
          <p:spPr bwMode="auto">
            <a:xfrm>
              <a:off x="4452" y="3213"/>
              <a:ext cx="108" cy="60"/>
            </a:xfrm>
            <a:custGeom>
              <a:avLst/>
              <a:gdLst>
                <a:gd name="T0" fmla="*/ 84 w 18"/>
                <a:gd name="T1" fmla="*/ 0 h 10"/>
                <a:gd name="T2" fmla="*/ 30 w 18"/>
                <a:gd name="T3" fmla="*/ 0 h 10"/>
                <a:gd name="T4" fmla="*/ 0 w 18"/>
                <a:gd name="T5" fmla="*/ 12 h 10"/>
                <a:gd name="T6" fmla="*/ 0 w 18"/>
                <a:gd name="T7" fmla="*/ 42 h 10"/>
                <a:gd name="T8" fmla="*/ 18 w 18"/>
                <a:gd name="T9" fmla="*/ 60 h 10"/>
                <a:gd name="T10" fmla="*/ 72 w 18"/>
                <a:gd name="T11" fmla="*/ 60 h 10"/>
                <a:gd name="T12" fmla="*/ 108 w 18"/>
                <a:gd name="T13" fmla="*/ 48 h 10"/>
                <a:gd name="T14" fmla="*/ 108 w 18"/>
                <a:gd name="T15" fmla="*/ 18 h 10"/>
                <a:gd name="T16" fmla="*/ 84 w 18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10"/>
                <a:gd name="T29" fmla="*/ 18 w 18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10">
                  <a:moveTo>
                    <a:pt x="14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10"/>
                  </a:lnTo>
                  <a:lnTo>
                    <a:pt x="12" y="10"/>
                  </a:lnTo>
                  <a:lnTo>
                    <a:pt x="18" y="8"/>
                  </a:lnTo>
                  <a:lnTo>
                    <a:pt x="18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52" name="Freeform 214"/>
            <p:cNvSpPr>
              <a:spLocks/>
            </p:cNvSpPr>
            <p:nvPr/>
          </p:nvSpPr>
          <p:spPr bwMode="auto">
            <a:xfrm>
              <a:off x="4344" y="3363"/>
              <a:ext cx="102" cy="6"/>
            </a:xfrm>
            <a:custGeom>
              <a:avLst/>
              <a:gdLst>
                <a:gd name="T0" fmla="*/ 102 w 17"/>
                <a:gd name="T1" fmla="*/ 6 h 1"/>
                <a:gd name="T2" fmla="*/ 0 w 17"/>
                <a:gd name="T3" fmla="*/ 6 h 1"/>
                <a:gd name="T4" fmla="*/ 0 60000 65536"/>
                <a:gd name="T5" fmla="*/ 0 60000 65536"/>
                <a:gd name="T6" fmla="*/ 0 w 17"/>
                <a:gd name="T7" fmla="*/ 0 h 1"/>
                <a:gd name="T8" fmla="*/ 17 w 17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" h="1">
                  <a:moveTo>
                    <a:pt x="17" y="1"/>
                  </a:moveTo>
                  <a:cubicBezTo>
                    <a:pt x="11" y="0"/>
                    <a:pt x="6" y="0"/>
                    <a:pt x="0" y="1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53" name="Freeform 215"/>
            <p:cNvSpPr>
              <a:spLocks/>
            </p:cNvSpPr>
            <p:nvPr/>
          </p:nvSpPr>
          <p:spPr bwMode="auto">
            <a:xfrm>
              <a:off x="5136" y="3375"/>
              <a:ext cx="102" cy="12"/>
            </a:xfrm>
            <a:custGeom>
              <a:avLst/>
              <a:gdLst>
                <a:gd name="T0" fmla="*/ 102 w 17"/>
                <a:gd name="T1" fmla="*/ 12 h 2"/>
                <a:gd name="T2" fmla="*/ 0 w 17"/>
                <a:gd name="T3" fmla="*/ 12 h 2"/>
                <a:gd name="T4" fmla="*/ 0 60000 65536"/>
                <a:gd name="T5" fmla="*/ 0 60000 65536"/>
                <a:gd name="T6" fmla="*/ 0 w 17"/>
                <a:gd name="T7" fmla="*/ 0 h 2"/>
                <a:gd name="T8" fmla="*/ 17 w 17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" h="2">
                  <a:moveTo>
                    <a:pt x="17" y="2"/>
                  </a:moveTo>
                  <a:cubicBezTo>
                    <a:pt x="11" y="0"/>
                    <a:pt x="5" y="0"/>
                    <a:pt x="0" y="2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sp>
        <p:nvSpPr>
          <p:cNvPr id="12300" name="Oval 162"/>
          <p:cNvSpPr>
            <a:spLocks noChangeArrowheads="1"/>
          </p:cNvSpPr>
          <p:nvPr/>
        </p:nvSpPr>
        <p:spPr bwMode="auto">
          <a:xfrm>
            <a:off x="3063876" y="3314701"/>
            <a:ext cx="309563" cy="309563"/>
          </a:xfrm>
          <a:prstGeom prst="ellipse">
            <a:avLst/>
          </a:prstGeom>
          <a:noFill/>
          <a:ln w="19050" cap="rnd" cmpd="tri">
            <a:solidFill>
              <a:srgbClr val="24211D"/>
            </a:solidFill>
            <a:prstDash val="sysDash"/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12301" name="Oval 162"/>
          <p:cNvSpPr>
            <a:spLocks noChangeArrowheads="1"/>
          </p:cNvSpPr>
          <p:nvPr/>
        </p:nvSpPr>
        <p:spPr bwMode="auto">
          <a:xfrm>
            <a:off x="2425701" y="3313113"/>
            <a:ext cx="309563" cy="309562"/>
          </a:xfrm>
          <a:prstGeom prst="ellipse">
            <a:avLst/>
          </a:prstGeom>
          <a:noFill/>
          <a:ln w="19050" cap="rnd" cmpd="tri">
            <a:solidFill>
              <a:srgbClr val="24211D"/>
            </a:solidFill>
            <a:prstDash val="sysDash"/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12302" name="Oval 162"/>
          <p:cNvSpPr>
            <a:spLocks noChangeArrowheads="1"/>
          </p:cNvSpPr>
          <p:nvPr/>
        </p:nvSpPr>
        <p:spPr bwMode="auto">
          <a:xfrm>
            <a:off x="5245101" y="3298826"/>
            <a:ext cx="309563" cy="309563"/>
          </a:xfrm>
          <a:prstGeom prst="ellipse">
            <a:avLst/>
          </a:prstGeom>
          <a:noFill/>
          <a:ln w="19050" cap="rnd" cmpd="tri">
            <a:solidFill>
              <a:srgbClr val="24211D"/>
            </a:solidFill>
            <a:prstDash val="sysDash"/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12303" name="Oval 162"/>
          <p:cNvSpPr>
            <a:spLocks noChangeArrowheads="1"/>
          </p:cNvSpPr>
          <p:nvPr/>
        </p:nvSpPr>
        <p:spPr bwMode="auto">
          <a:xfrm>
            <a:off x="3414713" y="6067426"/>
            <a:ext cx="360362" cy="360363"/>
          </a:xfrm>
          <a:prstGeom prst="ellipse">
            <a:avLst/>
          </a:prstGeom>
          <a:noFill/>
          <a:ln w="19050" cap="rnd" cmpd="dbl">
            <a:solidFill>
              <a:srgbClr val="24211D"/>
            </a:solidFill>
            <a:prstDash val="sysDash"/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12304" name="Oval 162"/>
          <p:cNvSpPr>
            <a:spLocks noChangeArrowheads="1"/>
          </p:cNvSpPr>
          <p:nvPr/>
        </p:nvSpPr>
        <p:spPr bwMode="auto">
          <a:xfrm>
            <a:off x="2578101" y="6069013"/>
            <a:ext cx="360363" cy="360362"/>
          </a:xfrm>
          <a:prstGeom prst="ellipse">
            <a:avLst/>
          </a:prstGeom>
          <a:noFill/>
          <a:ln w="19050" cap="rnd" cmpd="dbl">
            <a:solidFill>
              <a:srgbClr val="24211D"/>
            </a:solidFill>
            <a:prstDash val="sysDash"/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12305" name="Freeform 301"/>
          <p:cNvSpPr>
            <a:spLocks/>
          </p:cNvSpPr>
          <p:nvPr/>
        </p:nvSpPr>
        <p:spPr bwMode="auto">
          <a:xfrm>
            <a:off x="4413250" y="3344864"/>
            <a:ext cx="522288" cy="263525"/>
          </a:xfrm>
          <a:custGeom>
            <a:avLst/>
            <a:gdLst>
              <a:gd name="T0" fmla="*/ 121867 w 60"/>
              <a:gd name="T1" fmla="*/ 0 h 29"/>
              <a:gd name="T2" fmla="*/ 400421 w 60"/>
              <a:gd name="T3" fmla="*/ 0 h 29"/>
              <a:gd name="T4" fmla="*/ 522288 w 60"/>
              <a:gd name="T5" fmla="*/ 127219 h 29"/>
              <a:gd name="T6" fmla="*/ 522288 w 60"/>
              <a:gd name="T7" fmla="*/ 127219 h 29"/>
              <a:gd name="T8" fmla="*/ 400421 w 60"/>
              <a:gd name="T9" fmla="*/ 263525 h 29"/>
              <a:gd name="T10" fmla="*/ 121867 w 60"/>
              <a:gd name="T11" fmla="*/ 263525 h 29"/>
              <a:gd name="T12" fmla="*/ 0 w 60"/>
              <a:gd name="T13" fmla="*/ 127219 h 29"/>
              <a:gd name="T14" fmla="*/ 0 w 60"/>
              <a:gd name="T15" fmla="*/ 127219 h 29"/>
              <a:gd name="T16" fmla="*/ 121867 w 60"/>
              <a:gd name="T17" fmla="*/ 0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"/>
              <a:gd name="T28" fmla="*/ 0 h 29"/>
              <a:gd name="T29" fmla="*/ 60 w 60"/>
              <a:gd name="T30" fmla="*/ 29 h 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" h="29">
                <a:moveTo>
                  <a:pt x="14" y="0"/>
                </a:moveTo>
                <a:lnTo>
                  <a:pt x="46" y="0"/>
                </a:lnTo>
                <a:cubicBezTo>
                  <a:pt x="54" y="0"/>
                  <a:pt x="60" y="7"/>
                  <a:pt x="60" y="14"/>
                </a:cubicBezTo>
                <a:cubicBezTo>
                  <a:pt x="60" y="22"/>
                  <a:pt x="54" y="29"/>
                  <a:pt x="46" y="29"/>
                </a:cubicBezTo>
                <a:lnTo>
                  <a:pt x="14" y="29"/>
                </a:lnTo>
                <a:cubicBezTo>
                  <a:pt x="6" y="29"/>
                  <a:pt x="0" y="22"/>
                  <a:pt x="0" y="14"/>
                </a:cubicBezTo>
                <a:cubicBezTo>
                  <a:pt x="0" y="7"/>
                  <a:pt x="6" y="0"/>
                  <a:pt x="14" y="0"/>
                </a:cubicBezTo>
                <a:close/>
              </a:path>
            </a:pathLst>
          </a:custGeom>
          <a:noFill/>
          <a:ln w="19050" cap="rnd">
            <a:solidFill>
              <a:srgbClr val="24211D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12306" name="Freeform 301"/>
          <p:cNvSpPr>
            <a:spLocks/>
          </p:cNvSpPr>
          <p:nvPr/>
        </p:nvSpPr>
        <p:spPr bwMode="auto">
          <a:xfrm>
            <a:off x="7388226" y="3338514"/>
            <a:ext cx="542925" cy="263525"/>
          </a:xfrm>
          <a:custGeom>
            <a:avLst/>
            <a:gdLst>
              <a:gd name="T0" fmla="*/ 126683 w 60"/>
              <a:gd name="T1" fmla="*/ 0 h 29"/>
              <a:gd name="T2" fmla="*/ 416243 w 60"/>
              <a:gd name="T3" fmla="*/ 0 h 29"/>
              <a:gd name="T4" fmla="*/ 542925 w 60"/>
              <a:gd name="T5" fmla="*/ 127219 h 29"/>
              <a:gd name="T6" fmla="*/ 542925 w 60"/>
              <a:gd name="T7" fmla="*/ 127219 h 29"/>
              <a:gd name="T8" fmla="*/ 416243 w 60"/>
              <a:gd name="T9" fmla="*/ 263525 h 29"/>
              <a:gd name="T10" fmla="*/ 126683 w 60"/>
              <a:gd name="T11" fmla="*/ 263525 h 29"/>
              <a:gd name="T12" fmla="*/ 0 w 60"/>
              <a:gd name="T13" fmla="*/ 127219 h 29"/>
              <a:gd name="T14" fmla="*/ 0 w 60"/>
              <a:gd name="T15" fmla="*/ 127219 h 29"/>
              <a:gd name="T16" fmla="*/ 126683 w 60"/>
              <a:gd name="T17" fmla="*/ 0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"/>
              <a:gd name="T28" fmla="*/ 0 h 29"/>
              <a:gd name="T29" fmla="*/ 60 w 60"/>
              <a:gd name="T30" fmla="*/ 29 h 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" h="29">
                <a:moveTo>
                  <a:pt x="14" y="0"/>
                </a:moveTo>
                <a:lnTo>
                  <a:pt x="46" y="0"/>
                </a:lnTo>
                <a:cubicBezTo>
                  <a:pt x="54" y="0"/>
                  <a:pt x="60" y="7"/>
                  <a:pt x="60" y="14"/>
                </a:cubicBezTo>
                <a:cubicBezTo>
                  <a:pt x="60" y="22"/>
                  <a:pt x="54" y="29"/>
                  <a:pt x="46" y="29"/>
                </a:cubicBezTo>
                <a:lnTo>
                  <a:pt x="14" y="29"/>
                </a:lnTo>
                <a:cubicBezTo>
                  <a:pt x="6" y="29"/>
                  <a:pt x="0" y="22"/>
                  <a:pt x="0" y="14"/>
                </a:cubicBezTo>
                <a:cubicBezTo>
                  <a:pt x="0" y="7"/>
                  <a:pt x="6" y="0"/>
                  <a:pt x="14" y="0"/>
                </a:cubicBezTo>
                <a:close/>
              </a:path>
            </a:pathLst>
          </a:custGeom>
          <a:noFill/>
          <a:ln w="19050" cap="rnd">
            <a:solidFill>
              <a:srgbClr val="24211D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12307" name="Freeform 301"/>
          <p:cNvSpPr>
            <a:spLocks/>
          </p:cNvSpPr>
          <p:nvPr/>
        </p:nvSpPr>
        <p:spPr bwMode="auto">
          <a:xfrm>
            <a:off x="6629400" y="3338514"/>
            <a:ext cx="520700" cy="263525"/>
          </a:xfrm>
          <a:custGeom>
            <a:avLst/>
            <a:gdLst>
              <a:gd name="T0" fmla="*/ 121497 w 60"/>
              <a:gd name="T1" fmla="*/ 0 h 29"/>
              <a:gd name="T2" fmla="*/ 399203 w 60"/>
              <a:gd name="T3" fmla="*/ 0 h 29"/>
              <a:gd name="T4" fmla="*/ 520700 w 60"/>
              <a:gd name="T5" fmla="*/ 127219 h 29"/>
              <a:gd name="T6" fmla="*/ 520700 w 60"/>
              <a:gd name="T7" fmla="*/ 127219 h 29"/>
              <a:gd name="T8" fmla="*/ 399203 w 60"/>
              <a:gd name="T9" fmla="*/ 263525 h 29"/>
              <a:gd name="T10" fmla="*/ 121497 w 60"/>
              <a:gd name="T11" fmla="*/ 263525 h 29"/>
              <a:gd name="T12" fmla="*/ 0 w 60"/>
              <a:gd name="T13" fmla="*/ 127219 h 29"/>
              <a:gd name="T14" fmla="*/ 0 w 60"/>
              <a:gd name="T15" fmla="*/ 127219 h 29"/>
              <a:gd name="T16" fmla="*/ 121497 w 60"/>
              <a:gd name="T17" fmla="*/ 0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"/>
              <a:gd name="T28" fmla="*/ 0 h 29"/>
              <a:gd name="T29" fmla="*/ 60 w 60"/>
              <a:gd name="T30" fmla="*/ 29 h 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" h="29">
                <a:moveTo>
                  <a:pt x="14" y="0"/>
                </a:moveTo>
                <a:lnTo>
                  <a:pt x="46" y="0"/>
                </a:lnTo>
                <a:cubicBezTo>
                  <a:pt x="54" y="0"/>
                  <a:pt x="60" y="7"/>
                  <a:pt x="60" y="14"/>
                </a:cubicBezTo>
                <a:cubicBezTo>
                  <a:pt x="60" y="22"/>
                  <a:pt x="54" y="29"/>
                  <a:pt x="46" y="29"/>
                </a:cubicBezTo>
                <a:lnTo>
                  <a:pt x="14" y="29"/>
                </a:lnTo>
                <a:cubicBezTo>
                  <a:pt x="6" y="29"/>
                  <a:pt x="0" y="22"/>
                  <a:pt x="0" y="14"/>
                </a:cubicBezTo>
                <a:cubicBezTo>
                  <a:pt x="0" y="7"/>
                  <a:pt x="6" y="0"/>
                  <a:pt x="14" y="0"/>
                </a:cubicBezTo>
                <a:close/>
              </a:path>
            </a:pathLst>
          </a:custGeom>
          <a:noFill/>
          <a:ln w="19050" cap="rnd">
            <a:solidFill>
              <a:srgbClr val="24211D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12308" name="Titel 168"/>
          <p:cNvSpPr>
            <a:spLocks noGrp="1"/>
          </p:cNvSpPr>
          <p:nvPr>
            <p:ph type="title"/>
          </p:nvPr>
        </p:nvSpPr>
        <p:spPr>
          <a:xfrm>
            <a:off x="1757363" y="1676400"/>
            <a:ext cx="7504112" cy="381000"/>
          </a:xfrm>
        </p:spPr>
        <p:txBody>
          <a:bodyPr/>
          <a:lstStyle/>
          <a:p>
            <a:pPr eaLnBrk="1" hangingPunct="1"/>
            <a:r>
              <a:rPr lang="de-DE" dirty="0">
                <a:latin typeface="Arial" charset="0"/>
                <a:cs typeface="Arial" charset="0"/>
              </a:rPr>
              <a:t>Harvester</a:t>
            </a:r>
          </a:p>
        </p:txBody>
      </p:sp>
      <p:grpSp>
        <p:nvGrpSpPr>
          <p:cNvPr id="12309" name="Group 5"/>
          <p:cNvGrpSpPr>
            <a:grpSpLocks noChangeAspect="1"/>
          </p:cNvGrpSpPr>
          <p:nvPr/>
        </p:nvGrpSpPr>
        <p:grpSpPr bwMode="auto">
          <a:xfrm flipH="1">
            <a:off x="7739063" y="5286376"/>
            <a:ext cx="2457450" cy="1095375"/>
            <a:chOff x="3972" y="3207"/>
            <a:chExt cx="1548" cy="690"/>
          </a:xfrm>
        </p:grpSpPr>
        <p:sp>
          <p:nvSpPr>
            <p:cNvPr id="12312" name="Rectangle 6"/>
            <p:cNvSpPr>
              <a:spLocks noChangeArrowheads="1"/>
            </p:cNvSpPr>
            <p:nvPr/>
          </p:nvSpPr>
          <p:spPr bwMode="auto">
            <a:xfrm>
              <a:off x="5400" y="3639"/>
              <a:ext cx="54" cy="13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13" name="Oval 7"/>
            <p:cNvSpPr>
              <a:spLocks noChangeArrowheads="1"/>
            </p:cNvSpPr>
            <p:nvPr/>
          </p:nvSpPr>
          <p:spPr bwMode="auto">
            <a:xfrm>
              <a:off x="5364" y="3681"/>
              <a:ext cx="54" cy="5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14" name="Oval 8"/>
            <p:cNvSpPr>
              <a:spLocks noChangeArrowheads="1"/>
            </p:cNvSpPr>
            <p:nvPr/>
          </p:nvSpPr>
          <p:spPr bwMode="auto">
            <a:xfrm>
              <a:off x="5436" y="3681"/>
              <a:ext cx="48" cy="5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15" name="Rectangle 9"/>
            <p:cNvSpPr>
              <a:spLocks noChangeArrowheads="1"/>
            </p:cNvSpPr>
            <p:nvPr/>
          </p:nvSpPr>
          <p:spPr bwMode="auto">
            <a:xfrm>
              <a:off x="5370" y="3771"/>
              <a:ext cx="108" cy="24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16" name="Freeform 10"/>
            <p:cNvSpPr>
              <a:spLocks/>
            </p:cNvSpPr>
            <p:nvPr/>
          </p:nvSpPr>
          <p:spPr bwMode="auto">
            <a:xfrm>
              <a:off x="5418" y="3621"/>
              <a:ext cx="18" cy="18"/>
            </a:xfrm>
            <a:custGeom>
              <a:avLst/>
              <a:gdLst>
                <a:gd name="T0" fmla="*/ 6 w 3"/>
                <a:gd name="T1" fmla="*/ 0 h 3"/>
                <a:gd name="T2" fmla="*/ 6 w 3"/>
                <a:gd name="T3" fmla="*/ 0 h 3"/>
                <a:gd name="T4" fmla="*/ 18 w 3"/>
                <a:gd name="T5" fmla="*/ 6 h 3"/>
                <a:gd name="T6" fmla="*/ 18 w 3"/>
                <a:gd name="T7" fmla="*/ 12 h 3"/>
                <a:gd name="T8" fmla="*/ 6 w 3"/>
                <a:gd name="T9" fmla="*/ 18 h 3"/>
                <a:gd name="T10" fmla="*/ 6 w 3"/>
                <a:gd name="T11" fmla="*/ 18 h 3"/>
                <a:gd name="T12" fmla="*/ 0 w 3"/>
                <a:gd name="T13" fmla="*/ 12 h 3"/>
                <a:gd name="T14" fmla="*/ 0 w 3"/>
                <a:gd name="T15" fmla="*/ 6 h 3"/>
                <a:gd name="T16" fmla="*/ 6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lnTo>
                    <a:pt x="3" y="2"/>
                  </a:lnTo>
                  <a:cubicBezTo>
                    <a:pt x="3" y="3"/>
                    <a:pt x="2" y="3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17" name="Freeform 11"/>
            <p:cNvSpPr>
              <a:spLocks/>
            </p:cNvSpPr>
            <p:nvPr/>
          </p:nvSpPr>
          <p:spPr bwMode="auto">
            <a:xfrm>
              <a:off x="5064" y="3513"/>
              <a:ext cx="84" cy="144"/>
            </a:xfrm>
            <a:custGeom>
              <a:avLst/>
              <a:gdLst>
                <a:gd name="T0" fmla="*/ 84 w 14"/>
                <a:gd name="T1" fmla="*/ 36 h 24"/>
                <a:gd name="T2" fmla="*/ 66 w 14"/>
                <a:gd name="T3" fmla="*/ 144 h 24"/>
                <a:gd name="T4" fmla="*/ 0 w 14"/>
                <a:gd name="T5" fmla="*/ 144 h 24"/>
                <a:gd name="T6" fmla="*/ 54 w 14"/>
                <a:gd name="T7" fmla="*/ 0 h 24"/>
                <a:gd name="T8" fmla="*/ 84 w 14"/>
                <a:gd name="T9" fmla="*/ 3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24"/>
                <a:gd name="T17" fmla="*/ 14 w 14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24">
                  <a:moveTo>
                    <a:pt x="14" y="6"/>
                  </a:moveTo>
                  <a:lnTo>
                    <a:pt x="11" y="24"/>
                  </a:lnTo>
                  <a:lnTo>
                    <a:pt x="0" y="24"/>
                  </a:lnTo>
                  <a:lnTo>
                    <a:pt x="9" y="0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18" name="Freeform 12"/>
            <p:cNvSpPr>
              <a:spLocks/>
            </p:cNvSpPr>
            <p:nvPr/>
          </p:nvSpPr>
          <p:spPr bwMode="auto">
            <a:xfrm>
              <a:off x="5040" y="3657"/>
              <a:ext cx="114" cy="78"/>
            </a:xfrm>
            <a:custGeom>
              <a:avLst/>
              <a:gdLst>
                <a:gd name="T0" fmla="*/ 0 w 19"/>
                <a:gd name="T1" fmla="*/ 78 h 13"/>
                <a:gd name="T2" fmla="*/ 24 w 19"/>
                <a:gd name="T3" fmla="*/ 0 h 13"/>
                <a:gd name="T4" fmla="*/ 90 w 19"/>
                <a:gd name="T5" fmla="*/ 0 h 13"/>
                <a:gd name="T6" fmla="*/ 114 w 19"/>
                <a:gd name="T7" fmla="*/ 78 h 13"/>
                <a:gd name="T8" fmla="*/ 0 w 19"/>
                <a:gd name="T9" fmla="*/ 78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3"/>
                <a:gd name="T17" fmla="*/ 19 w 1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3">
                  <a:moveTo>
                    <a:pt x="0" y="13"/>
                  </a:moveTo>
                  <a:lnTo>
                    <a:pt x="4" y="0"/>
                  </a:lnTo>
                  <a:lnTo>
                    <a:pt x="15" y="0"/>
                  </a:lnTo>
                  <a:lnTo>
                    <a:pt x="19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19" name="Freeform 13"/>
            <p:cNvSpPr>
              <a:spLocks/>
            </p:cNvSpPr>
            <p:nvPr/>
          </p:nvSpPr>
          <p:spPr bwMode="auto">
            <a:xfrm>
              <a:off x="5118" y="3207"/>
              <a:ext cx="402" cy="408"/>
            </a:xfrm>
            <a:custGeom>
              <a:avLst/>
              <a:gdLst>
                <a:gd name="T0" fmla="*/ 0 w 67"/>
                <a:gd name="T1" fmla="*/ 306 h 68"/>
                <a:gd name="T2" fmla="*/ 354 w 67"/>
                <a:gd name="T3" fmla="*/ 6 h 68"/>
                <a:gd name="T4" fmla="*/ 402 w 67"/>
                <a:gd name="T5" fmla="*/ 0 h 68"/>
                <a:gd name="T6" fmla="*/ 324 w 67"/>
                <a:gd name="T7" fmla="*/ 408 h 68"/>
                <a:gd name="T8" fmla="*/ 294 w 67"/>
                <a:gd name="T9" fmla="*/ 408 h 68"/>
                <a:gd name="T10" fmla="*/ 354 w 67"/>
                <a:gd name="T11" fmla="*/ 48 h 68"/>
                <a:gd name="T12" fmla="*/ 30 w 67"/>
                <a:gd name="T13" fmla="*/ 342 h 68"/>
                <a:gd name="T14" fmla="*/ 0 w 67"/>
                <a:gd name="T15" fmla="*/ 306 h 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68"/>
                <a:gd name="T26" fmla="*/ 67 w 67"/>
                <a:gd name="T27" fmla="*/ 68 h 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68">
                  <a:moveTo>
                    <a:pt x="0" y="51"/>
                  </a:moveTo>
                  <a:lnTo>
                    <a:pt x="59" y="1"/>
                  </a:lnTo>
                  <a:lnTo>
                    <a:pt x="67" y="0"/>
                  </a:lnTo>
                  <a:lnTo>
                    <a:pt x="54" y="68"/>
                  </a:lnTo>
                  <a:lnTo>
                    <a:pt x="49" y="68"/>
                  </a:lnTo>
                  <a:lnTo>
                    <a:pt x="59" y="8"/>
                  </a:lnTo>
                  <a:lnTo>
                    <a:pt x="5" y="57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20" name="Freeform 14"/>
            <p:cNvSpPr>
              <a:spLocks/>
            </p:cNvSpPr>
            <p:nvPr/>
          </p:nvSpPr>
          <p:spPr bwMode="auto">
            <a:xfrm>
              <a:off x="4566" y="3459"/>
              <a:ext cx="534" cy="270"/>
            </a:xfrm>
            <a:custGeom>
              <a:avLst/>
              <a:gdLst>
                <a:gd name="T0" fmla="*/ 498 w 89"/>
                <a:gd name="T1" fmla="*/ 270 h 45"/>
                <a:gd name="T2" fmla="*/ 492 w 89"/>
                <a:gd name="T3" fmla="*/ 120 h 45"/>
                <a:gd name="T4" fmla="*/ 426 w 89"/>
                <a:gd name="T5" fmla="*/ 48 h 45"/>
                <a:gd name="T6" fmla="*/ 0 w 89"/>
                <a:gd name="T7" fmla="*/ 78 h 45"/>
                <a:gd name="T8" fmla="*/ 0 w 89"/>
                <a:gd name="T9" fmla="*/ 42 h 45"/>
                <a:gd name="T10" fmla="*/ 426 w 89"/>
                <a:gd name="T11" fmla="*/ 12 h 45"/>
                <a:gd name="T12" fmla="*/ 534 w 89"/>
                <a:gd name="T13" fmla="*/ 84 h 45"/>
                <a:gd name="T14" fmla="*/ 534 w 89"/>
                <a:gd name="T15" fmla="*/ 264 h 45"/>
                <a:gd name="T16" fmla="*/ 498 w 89"/>
                <a:gd name="T17" fmla="*/ 270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9"/>
                <a:gd name="T28" fmla="*/ 0 h 45"/>
                <a:gd name="T29" fmla="*/ 89 w 89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9" h="45">
                  <a:moveTo>
                    <a:pt x="83" y="45"/>
                  </a:moveTo>
                  <a:cubicBezTo>
                    <a:pt x="82" y="27"/>
                    <a:pt x="82" y="38"/>
                    <a:pt x="82" y="20"/>
                  </a:cubicBezTo>
                  <a:cubicBezTo>
                    <a:pt x="82" y="10"/>
                    <a:pt x="79" y="8"/>
                    <a:pt x="71" y="8"/>
                  </a:cubicBezTo>
                  <a:cubicBezTo>
                    <a:pt x="49" y="8"/>
                    <a:pt x="29" y="10"/>
                    <a:pt x="0" y="13"/>
                  </a:cubicBezTo>
                  <a:lnTo>
                    <a:pt x="0" y="7"/>
                  </a:lnTo>
                  <a:cubicBezTo>
                    <a:pt x="10" y="7"/>
                    <a:pt x="48" y="0"/>
                    <a:pt x="71" y="2"/>
                  </a:cubicBezTo>
                  <a:cubicBezTo>
                    <a:pt x="84" y="2"/>
                    <a:pt x="89" y="6"/>
                    <a:pt x="89" y="14"/>
                  </a:cubicBezTo>
                  <a:lnTo>
                    <a:pt x="89" y="44"/>
                  </a:lnTo>
                  <a:lnTo>
                    <a:pt x="83" y="45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21" name="Freeform 15"/>
            <p:cNvSpPr>
              <a:spLocks/>
            </p:cNvSpPr>
            <p:nvPr/>
          </p:nvSpPr>
          <p:spPr bwMode="auto">
            <a:xfrm>
              <a:off x="3990" y="3711"/>
              <a:ext cx="510" cy="84"/>
            </a:xfrm>
            <a:custGeom>
              <a:avLst/>
              <a:gdLst>
                <a:gd name="T0" fmla="*/ 0 w 85"/>
                <a:gd name="T1" fmla="*/ 0 h 14"/>
                <a:gd name="T2" fmla="*/ 510 w 85"/>
                <a:gd name="T3" fmla="*/ 0 h 14"/>
                <a:gd name="T4" fmla="*/ 336 w 85"/>
                <a:gd name="T5" fmla="*/ 84 h 14"/>
                <a:gd name="T6" fmla="*/ 156 w 85"/>
                <a:gd name="T7" fmla="*/ 84 h 14"/>
                <a:gd name="T8" fmla="*/ 0 w 85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14"/>
                <a:gd name="T17" fmla="*/ 85 w 85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14">
                  <a:moveTo>
                    <a:pt x="0" y="0"/>
                  </a:moveTo>
                  <a:lnTo>
                    <a:pt x="85" y="0"/>
                  </a:lnTo>
                  <a:lnTo>
                    <a:pt x="56" y="14"/>
                  </a:lnTo>
                  <a:lnTo>
                    <a:pt x="26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22" name="Freeform 16"/>
            <p:cNvSpPr>
              <a:spLocks/>
            </p:cNvSpPr>
            <p:nvPr/>
          </p:nvSpPr>
          <p:spPr bwMode="auto">
            <a:xfrm>
              <a:off x="3972" y="3501"/>
              <a:ext cx="606" cy="228"/>
            </a:xfrm>
            <a:custGeom>
              <a:avLst/>
              <a:gdLst>
                <a:gd name="T0" fmla="*/ 18 w 101"/>
                <a:gd name="T1" fmla="*/ 0 h 38"/>
                <a:gd name="T2" fmla="*/ 588 w 101"/>
                <a:gd name="T3" fmla="*/ 0 h 38"/>
                <a:gd name="T4" fmla="*/ 606 w 101"/>
                <a:gd name="T5" fmla="*/ 228 h 38"/>
                <a:gd name="T6" fmla="*/ 0 w 101"/>
                <a:gd name="T7" fmla="*/ 228 h 38"/>
                <a:gd name="T8" fmla="*/ 18 w 101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38"/>
                <a:gd name="T17" fmla="*/ 101 w 10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38">
                  <a:moveTo>
                    <a:pt x="3" y="0"/>
                  </a:moveTo>
                  <a:lnTo>
                    <a:pt x="98" y="0"/>
                  </a:lnTo>
                  <a:lnTo>
                    <a:pt x="101" y="38"/>
                  </a:lnTo>
                  <a:lnTo>
                    <a:pt x="0" y="3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23" name="Rectangle 17"/>
            <p:cNvSpPr>
              <a:spLocks noChangeArrowheads="1"/>
            </p:cNvSpPr>
            <p:nvPr/>
          </p:nvSpPr>
          <p:spPr bwMode="auto">
            <a:xfrm>
              <a:off x="3996" y="3795"/>
              <a:ext cx="624" cy="4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24" name="Oval 18"/>
            <p:cNvSpPr>
              <a:spLocks noChangeArrowheads="1"/>
            </p:cNvSpPr>
            <p:nvPr/>
          </p:nvSpPr>
          <p:spPr bwMode="auto">
            <a:xfrm>
              <a:off x="4098" y="375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25" name="Oval 19"/>
            <p:cNvSpPr>
              <a:spLocks noChangeArrowheads="1"/>
            </p:cNvSpPr>
            <p:nvPr/>
          </p:nvSpPr>
          <p:spPr bwMode="auto">
            <a:xfrm>
              <a:off x="4266" y="375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26" name="Freeform 20"/>
            <p:cNvSpPr>
              <a:spLocks/>
            </p:cNvSpPr>
            <p:nvPr/>
          </p:nvSpPr>
          <p:spPr bwMode="auto">
            <a:xfrm>
              <a:off x="4674" y="3531"/>
              <a:ext cx="582" cy="324"/>
            </a:xfrm>
            <a:custGeom>
              <a:avLst/>
              <a:gdLst>
                <a:gd name="T0" fmla="*/ 288 w 97"/>
                <a:gd name="T1" fmla="*/ 300 h 54"/>
                <a:gd name="T2" fmla="*/ 468 w 97"/>
                <a:gd name="T3" fmla="*/ 300 h 54"/>
                <a:gd name="T4" fmla="*/ 582 w 97"/>
                <a:gd name="T5" fmla="*/ 324 h 54"/>
                <a:gd name="T6" fmla="*/ 540 w 97"/>
                <a:gd name="T7" fmla="*/ 168 h 54"/>
                <a:gd name="T8" fmla="*/ 462 w 97"/>
                <a:gd name="T9" fmla="*/ 192 h 54"/>
                <a:gd name="T10" fmla="*/ 354 w 97"/>
                <a:gd name="T11" fmla="*/ 192 h 54"/>
                <a:gd name="T12" fmla="*/ 372 w 97"/>
                <a:gd name="T13" fmla="*/ 156 h 54"/>
                <a:gd name="T14" fmla="*/ 360 w 97"/>
                <a:gd name="T15" fmla="*/ 30 h 54"/>
                <a:gd name="T16" fmla="*/ 360 w 97"/>
                <a:gd name="T17" fmla="*/ 0 h 54"/>
                <a:gd name="T18" fmla="*/ 144 w 97"/>
                <a:gd name="T19" fmla="*/ 0 h 54"/>
                <a:gd name="T20" fmla="*/ 174 w 97"/>
                <a:gd name="T21" fmla="*/ 36 h 54"/>
                <a:gd name="T22" fmla="*/ 162 w 97"/>
                <a:gd name="T23" fmla="*/ 174 h 54"/>
                <a:gd name="T24" fmla="*/ 114 w 97"/>
                <a:gd name="T25" fmla="*/ 126 h 54"/>
                <a:gd name="T26" fmla="*/ 0 w 97"/>
                <a:gd name="T27" fmla="*/ 126 h 54"/>
                <a:gd name="T28" fmla="*/ 0 w 97"/>
                <a:gd name="T29" fmla="*/ 300 h 54"/>
                <a:gd name="T30" fmla="*/ 186 w 97"/>
                <a:gd name="T31" fmla="*/ 300 h 54"/>
                <a:gd name="T32" fmla="*/ 288 w 97"/>
                <a:gd name="T33" fmla="*/ 300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7"/>
                <a:gd name="T52" fmla="*/ 0 h 54"/>
                <a:gd name="T53" fmla="*/ 97 w 97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7" h="54">
                  <a:moveTo>
                    <a:pt x="48" y="50"/>
                  </a:moveTo>
                  <a:lnTo>
                    <a:pt x="78" y="50"/>
                  </a:lnTo>
                  <a:lnTo>
                    <a:pt x="97" y="54"/>
                  </a:lnTo>
                  <a:lnTo>
                    <a:pt x="90" y="28"/>
                  </a:lnTo>
                  <a:lnTo>
                    <a:pt x="77" y="32"/>
                  </a:lnTo>
                  <a:lnTo>
                    <a:pt x="59" y="32"/>
                  </a:lnTo>
                  <a:lnTo>
                    <a:pt x="62" y="26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24" y="0"/>
                  </a:lnTo>
                  <a:lnTo>
                    <a:pt x="29" y="6"/>
                  </a:lnTo>
                  <a:lnTo>
                    <a:pt x="27" y="29"/>
                  </a:lnTo>
                  <a:lnTo>
                    <a:pt x="19" y="21"/>
                  </a:lnTo>
                  <a:lnTo>
                    <a:pt x="0" y="21"/>
                  </a:lnTo>
                  <a:lnTo>
                    <a:pt x="0" y="50"/>
                  </a:lnTo>
                  <a:lnTo>
                    <a:pt x="31" y="50"/>
                  </a:lnTo>
                  <a:lnTo>
                    <a:pt x="48" y="5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27" name="Oval 21"/>
            <p:cNvSpPr>
              <a:spLocks noChangeArrowheads="1"/>
            </p:cNvSpPr>
            <p:nvPr/>
          </p:nvSpPr>
          <p:spPr bwMode="auto">
            <a:xfrm>
              <a:off x="4782" y="3759"/>
              <a:ext cx="132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28" name="Oval 22"/>
            <p:cNvSpPr>
              <a:spLocks noChangeArrowheads="1"/>
            </p:cNvSpPr>
            <p:nvPr/>
          </p:nvSpPr>
          <p:spPr bwMode="auto">
            <a:xfrm>
              <a:off x="4950" y="375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29" name="Freeform 23"/>
            <p:cNvSpPr>
              <a:spLocks/>
            </p:cNvSpPr>
            <p:nvPr/>
          </p:nvSpPr>
          <p:spPr bwMode="auto">
            <a:xfrm>
              <a:off x="4878" y="3573"/>
              <a:ext cx="126" cy="120"/>
            </a:xfrm>
            <a:custGeom>
              <a:avLst/>
              <a:gdLst>
                <a:gd name="T0" fmla="*/ 120 w 21"/>
                <a:gd name="T1" fmla="*/ 0 h 20"/>
                <a:gd name="T2" fmla="*/ 126 w 21"/>
                <a:gd name="T3" fmla="*/ 114 h 20"/>
                <a:gd name="T4" fmla="*/ 0 w 21"/>
                <a:gd name="T5" fmla="*/ 120 h 20"/>
                <a:gd name="T6" fmla="*/ 0 w 21"/>
                <a:gd name="T7" fmla="*/ 0 h 20"/>
                <a:gd name="T8" fmla="*/ 120 w 21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0"/>
                <a:gd name="T17" fmla="*/ 21 w 2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0">
                  <a:moveTo>
                    <a:pt x="20" y="0"/>
                  </a:moveTo>
                  <a:lnTo>
                    <a:pt x="21" y="19"/>
                  </a:lnTo>
                  <a:lnTo>
                    <a:pt x="0" y="20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30" name="Line 24"/>
            <p:cNvSpPr>
              <a:spLocks noChangeShapeType="1"/>
            </p:cNvSpPr>
            <p:nvPr/>
          </p:nvSpPr>
          <p:spPr bwMode="auto">
            <a:xfrm flipV="1">
              <a:off x="4194" y="3579"/>
              <a:ext cx="1" cy="150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31" name="Line 25"/>
            <p:cNvSpPr>
              <a:spLocks noChangeShapeType="1"/>
            </p:cNvSpPr>
            <p:nvPr/>
          </p:nvSpPr>
          <p:spPr bwMode="auto">
            <a:xfrm flipV="1">
              <a:off x="4422" y="3573"/>
              <a:ext cx="1" cy="150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2310" name="Freeform 301"/>
          <p:cNvSpPr>
            <a:spLocks/>
          </p:cNvSpPr>
          <p:nvPr/>
        </p:nvSpPr>
        <p:spPr bwMode="auto">
          <a:xfrm>
            <a:off x="8396289" y="6142039"/>
            <a:ext cx="541337" cy="261937"/>
          </a:xfrm>
          <a:custGeom>
            <a:avLst/>
            <a:gdLst>
              <a:gd name="T0" fmla="*/ 126312 w 60"/>
              <a:gd name="T1" fmla="*/ 0 h 29"/>
              <a:gd name="T2" fmla="*/ 415025 w 60"/>
              <a:gd name="T3" fmla="*/ 0 h 29"/>
              <a:gd name="T4" fmla="*/ 541337 w 60"/>
              <a:gd name="T5" fmla="*/ 126452 h 29"/>
              <a:gd name="T6" fmla="*/ 541337 w 60"/>
              <a:gd name="T7" fmla="*/ 126452 h 29"/>
              <a:gd name="T8" fmla="*/ 415025 w 60"/>
              <a:gd name="T9" fmla="*/ 261937 h 29"/>
              <a:gd name="T10" fmla="*/ 126312 w 60"/>
              <a:gd name="T11" fmla="*/ 261937 h 29"/>
              <a:gd name="T12" fmla="*/ 0 w 60"/>
              <a:gd name="T13" fmla="*/ 126452 h 29"/>
              <a:gd name="T14" fmla="*/ 0 w 60"/>
              <a:gd name="T15" fmla="*/ 126452 h 29"/>
              <a:gd name="T16" fmla="*/ 126312 w 60"/>
              <a:gd name="T17" fmla="*/ 0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"/>
              <a:gd name="T28" fmla="*/ 0 h 29"/>
              <a:gd name="T29" fmla="*/ 60 w 60"/>
              <a:gd name="T30" fmla="*/ 29 h 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" h="29">
                <a:moveTo>
                  <a:pt x="14" y="0"/>
                </a:moveTo>
                <a:lnTo>
                  <a:pt x="46" y="0"/>
                </a:lnTo>
                <a:cubicBezTo>
                  <a:pt x="54" y="0"/>
                  <a:pt x="60" y="7"/>
                  <a:pt x="60" y="14"/>
                </a:cubicBezTo>
                <a:cubicBezTo>
                  <a:pt x="60" y="22"/>
                  <a:pt x="54" y="29"/>
                  <a:pt x="46" y="29"/>
                </a:cubicBezTo>
                <a:lnTo>
                  <a:pt x="14" y="29"/>
                </a:lnTo>
                <a:cubicBezTo>
                  <a:pt x="6" y="29"/>
                  <a:pt x="0" y="22"/>
                  <a:pt x="0" y="14"/>
                </a:cubicBezTo>
                <a:cubicBezTo>
                  <a:pt x="0" y="7"/>
                  <a:pt x="6" y="0"/>
                  <a:pt x="14" y="0"/>
                </a:cubicBezTo>
                <a:close/>
              </a:path>
            </a:pathLst>
          </a:custGeom>
          <a:noFill/>
          <a:ln w="19050" cap="rnd">
            <a:solidFill>
              <a:srgbClr val="24211D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12311" name="Freeform 301"/>
          <p:cNvSpPr>
            <a:spLocks/>
          </p:cNvSpPr>
          <p:nvPr/>
        </p:nvSpPr>
        <p:spPr bwMode="auto">
          <a:xfrm>
            <a:off x="9485313" y="6142039"/>
            <a:ext cx="539750" cy="261937"/>
          </a:xfrm>
          <a:custGeom>
            <a:avLst/>
            <a:gdLst>
              <a:gd name="T0" fmla="*/ 125942 w 60"/>
              <a:gd name="T1" fmla="*/ 0 h 29"/>
              <a:gd name="T2" fmla="*/ 413808 w 60"/>
              <a:gd name="T3" fmla="*/ 0 h 29"/>
              <a:gd name="T4" fmla="*/ 539750 w 60"/>
              <a:gd name="T5" fmla="*/ 126452 h 29"/>
              <a:gd name="T6" fmla="*/ 539750 w 60"/>
              <a:gd name="T7" fmla="*/ 126452 h 29"/>
              <a:gd name="T8" fmla="*/ 413808 w 60"/>
              <a:gd name="T9" fmla="*/ 261937 h 29"/>
              <a:gd name="T10" fmla="*/ 125942 w 60"/>
              <a:gd name="T11" fmla="*/ 261937 h 29"/>
              <a:gd name="T12" fmla="*/ 0 w 60"/>
              <a:gd name="T13" fmla="*/ 126452 h 29"/>
              <a:gd name="T14" fmla="*/ 0 w 60"/>
              <a:gd name="T15" fmla="*/ 126452 h 29"/>
              <a:gd name="T16" fmla="*/ 125942 w 60"/>
              <a:gd name="T17" fmla="*/ 0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"/>
              <a:gd name="T28" fmla="*/ 0 h 29"/>
              <a:gd name="T29" fmla="*/ 60 w 60"/>
              <a:gd name="T30" fmla="*/ 29 h 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" h="29">
                <a:moveTo>
                  <a:pt x="14" y="0"/>
                </a:moveTo>
                <a:lnTo>
                  <a:pt x="46" y="0"/>
                </a:lnTo>
                <a:cubicBezTo>
                  <a:pt x="54" y="0"/>
                  <a:pt x="60" y="7"/>
                  <a:pt x="60" y="14"/>
                </a:cubicBezTo>
                <a:cubicBezTo>
                  <a:pt x="60" y="22"/>
                  <a:pt x="54" y="29"/>
                  <a:pt x="46" y="29"/>
                </a:cubicBezTo>
                <a:lnTo>
                  <a:pt x="14" y="29"/>
                </a:lnTo>
                <a:cubicBezTo>
                  <a:pt x="6" y="29"/>
                  <a:pt x="0" y="22"/>
                  <a:pt x="0" y="14"/>
                </a:cubicBezTo>
                <a:cubicBezTo>
                  <a:pt x="0" y="7"/>
                  <a:pt x="6" y="0"/>
                  <a:pt x="14" y="0"/>
                </a:cubicBezTo>
                <a:close/>
              </a:path>
            </a:pathLst>
          </a:custGeom>
          <a:noFill/>
          <a:ln w="19050" cap="rnd">
            <a:solidFill>
              <a:srgbClr val="24211D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grpSp>
        <p:nvGrpSpPr>
          <p:cNvPr id="2" name="Group 55">
            <a:extLst>
              <a:ext uri="{FF2B5EF4-FFF2-40B4-BE49-F238E27FC236}">
                <a16:creationId xmlns:a16="http://schemas.microsoft.com/office/drawing/2014/main" id="{457216C5-CE80-782A-0163-B8B1D31589B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29375" y="2676526"/>
            <a:ext cx="1752600" cy="1057275"/>
            <a:chOff x="3117" y="912"/>
            <a:chExt cx="1104" cy="666"/>
          </a:xfrm>
        </p:grpSpPr>
        <p:sp>
          <p:nvSpPr>
            <p:cNvPr id="3" name="Rectangle 56">
              <a:extLst>
                <a:ext uri="{FF2B5EF4-FFF2-40B4-BE49-F238E27FC236}">
                  <a16:creationId xmlns:a16="http://schemas.microsoft.com/office/drawing/2014/main" id="{1BA46DD0-6F5B-FA6C-96CA-45EC77333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3" y="1446"/>
              <a:ext cx="264" cy="54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" name="Oval 57">
              <a:extLst>
                <a:ext uri="{FF2B5EF4-FFF2-40B4-BE49-F238E27FC236}">
                  <a16:creationId xmlns:a16="http://schemas.microsoft.com/office/drawing/2014/main" id="{AC3AA653-CBD8-50E9-C6C9-5BFEF8A78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" y="1440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" name="Oval 58">
              <a:extLst>
                <a:ext uri="{FF2B5EF4-FFF2-40B4-BE49-F238E27FC236}">
                  <a16:creationId xmlns:a16="http://schemas.microsoft.com/office/drawing/2014/main" id="{39E9314A-1612-05EB-864F-868C1BF58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9" y="1440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6" name="Freeform 59">
              <a:extLst>
                <a:ext uri="{FF2B5EF4-FFF2-40B4-BE49-F238E27FC236}">
                  <a16:creationId xmlns:a16="http://schemas.microsoft.com/office/drawing/2014/main" id="{C3C247CC-A880-AA5B-ECB8-D4789D5A3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" y="1314"/>
              <a:ext cx="456" cy="180"/>
            </a:xfrm>
            <a:custGeom>
              <a:avLst/>
              <a:gdLst>
                <a:gd name="T0" fmla="*/ 0 w 76"/>
                <a:gd name="T1" fmla="*/ 120 h 30"/>
                <a:gd name="T2" fmla="*/ 0 w 76"/>
                <a:gd name="T3" fmla="*/ 180 h 30"/>
                <a:gd name="T4" fmla="*/ 312 w 76"/>
                <a:gd name="T5" fmla="*/ 180 h 30"/>
                <a:gd name="T6" fmla="*/ 456 w 76"/>
                <a:gd name="T7" fmla="*/ 138 h 30"/>
                <a:gd name="T8" fmla="*/ 438 w 76"/>
                <a:gd name="T9" fmla="*/ 30 h 30"/>
                <a:gd name="T10" fmla="*/ 276 w 76"/>
                <a:gd name="T11" fmla="*/ 0 h 30"/>
                <a:gd name="T12" fmla="*/ 114 w 76"/>
                <a:gd name="T13" fmla="*/ 0 h 30"/>
                <a:gd name="T14" fmla="*/ 60 w 76"/>
                <a:gd name="T15" fmla="*/ 114 h 30"/>
                <a:gd name="T16" fmla="*/ 0 w 76"/>
                <a:gd name="T17" fmla="*/ 12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30"/>
                <a:gd name="T29" fmla="*/ 76 w 76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30">
                  <a:moveTo>
                    <a:pt x="0" y="20"/>
                  </a:moveTo>
                  <a:lnTo>
                    <a:pt x="0" y="30"/>
                  </a:lnTo>
                  <a:lnTo>
                    <a:pt x="52" y="30"/>
                  </a:lnTo>
                  <a:lnTo>
                    <a:pt x="76" y="23"/>
                  </a:lnTo>
                  <a:lnTo>
                    <a:pt x="73" y="5"/>
                  </a:lnTo>
                  <a:lnTo>
                    <a:pt x="46" y="0"/>
                  </a:lnTo>
                  <a:lnTo>
                    <a:pt x="19" y="0"/>
                  </a:lnTo>
                  <a:lnTo>
                    <a:pt x="10" y="19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7" name="Freeform 60">
              <a:extLst>
                <a:ext uri="{FF2B5EF4-FFF2-40B4-BE49-F238E27FC236}">
                  <a16:creationId xmlns:a16="http://schemas.microsoft.com/office/drawing/2014/main" id="{20548533-1FBA-45B3-88C2-4093EAD9A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" y="1182"/>
              <a:ext cx="216" cy="210"/>
            </a:xfrm>
            <a:custGeom>
              <a:avLst/>
              <a:gdLst>
                <a:gd name="T0" fmla="*/ 120 w 36"/>
                <a:gd name="T1" fmla="*/ 12 h 35"/>
                <a:gd name="T2" fmla="*/ 114 w 36"/>
                <a:gd name="T3" fmla="*/ 0 h 35"/>
                <a:gd name="T4" fmla="*/ 210 w 36"/>
                <a:gd name="T5" fmla="*/ 0 h 35"/>
                <a:gd name="T6" fmla="*/ 216 w 36"/>
                <a:gd name="T7" fmla="*/ 156 h 35"/>
                <a:gd name="T8" fmla="*/ 156 w 36"/>
                <a:gd name="T9" fmla="*/ 210 h 35"/>
                <a:gd name="T10" fmla="*/ 36 w 36"/>
                <a:gd name="T11" fmla="*/ 210 h 35"/>
                <a:gd name="T12" fmla="*/ 6 w 36"/>
                <a:gd name="T13" fmla="*/ 180 h 35"/>
                <a:gd name="T14" fmla="*/ 120 w 36"/>
                <a:gd name="T15" fmla="*/ 12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35"/>
                <a:gd name="T26" fmla="*/ 36 w 36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35">
                  <a:moveTo>
                    <a:pt x="20" y="2"/>
                  </a:moveTo>
                  <a:lnTo>
                    <a:pt x="19" y="0"/>
                  </a:lnTo>
                  <a:lnTo>
                    <a:pt x="35" y="0"/>
                  </a:lnTo>
                  <a:lnTo>
                    <a:pt x="36" y="26"/>
                  </a:lnTo>
                  <a:lnTo>
                    <a:pt x="26" y="35"/>
                  </a:lnTo>
                  <a:lnTo>
                    <a:pt x="6" y="35"/>
                  </a:lnTo>
                  <a:lnTo>
                    <a:pt x="1" y="30"/>
                  </a:lnTo>
                  <a:cubicBezTo>
                    <a:pt x="0" y="22"/>
                    <a:pt x="5" y="9"/>
                    <a:pt x="20" y="2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8" name="Freeform 61">
              <a:extLst>
                <a:ext uri="{FF2B5EF4-FFF2-40B4-BE49-F238E27FC236}">
                  <a16:creationId xmlns:a16="http://schemas.microsoft.com/office/drawing/2014/main" id="{97E359C5-4243-BE88-1A51-977DA0E44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9" y="1218"/>
              <a:ext cx="156" cy="132"/>
            </a:xfrm>
            <a:custGeom>
              <a:avLst/>
              <a:gdLst>
                <a:gd name="T0" fmla="*/ 90 w 26"/>
                <a:gd name="T1" fmla="*/ 0 h 22"/>
                <a:gd name="T2" fmla="*/ 0 w 26"/>
                <a:gd name="T3" fmla="*/ 132 h 22"/>
                <a:gd name="T4" fmla="*/ 156 w 26"/>
                <a:gd name="T5" fmla="*/ 108 h 22"/>
                <a:gd name="T6" fmla="*/ 156 w 26"/>
                <a:gd name="T7" fmla="*/ 0 h 22"/>
                <a:gd name="T8" fmla="*/ 90 w 26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2"/>
                <a:gd name="T17" fmla="*/ 26 w 26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2">
                  <a:moveTo>
                    <a:pt x="15" y="0"/>
                  </a:moveTo>
                  <a:cubicBezTo>
                    <a:pt x="6" y="6"/>
                    <a:pt x="0" y="14"/>
                    <a:pt x="0" y="22"/>
                  </a:cubicBezTo>
                  <a:cubicBezTo>
                    <a:pt x="10" y="22"/>
                    <a:pt x="18" y="21"/>
                    <a:pt x="26" y="18"/>
                  </a:cubicBezTo>
                  <a:lnTo>
                    <a:pt x="26" y="0"/>
                  </a:lnTo>
                  <a:cubicBezTo>
                    <a:pt x="23" y="0"/>
                    <a:pt x="19" y="0"/>
                    <a:pt x="15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" name="Freeform 62">
              <a:extLst>
                <a:ext uri="{FF2B5EF4-FFF2-40B4-BE49-F238E27FC236}">
                  <a16:creationId xmlns:a16="http://schemas.microsoft.com/office/drawing/2014/main" id="{317AAABF-A09B-A8A1-98CB-037DC3E00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" y="1218"/>
              <a:ext cx="78" cy="144"/>
            </a:xfrm>
            <a:custGeom>
              <a:avLst/>
              <a:gdLst>
                <a:gd name="T0" fmla="*/ 0 w 13"/>
                <a:gd name="T1" fmla="*/ 36 h 24"/>
                <a:gd name="T2" fmla="*/ 18 w 13"/>
                <a:gd name="T3" fmla="*/ 144 h 24"/>
                <a:gd name="T4" fmla="*/ 78 w 13"/>
                <a:gd name="T5" fmla="*/ 144 h 24"/>
                <a:gd name="T6" fmla="*/ 30 w 13"/>
                <a:gd name="T7" fmla="*/ 0 h 24"/>
                <a:gd name="T8" fmla="*/ 0 w 13"/>
                <a:gd name="T9" fmla="*/ 3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4"/>
                <a:gd name="T17" fmla="*/ 13 w 1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4">
                  <a:moveTo>
                    <a:pt x="0" y="6"/>
                  </a:moveTo>
                  <a:lnTo>
                    <a:pt x="3" y="24"/>
                  </a:lnTo>
                  <a:lnTo>
                    <a:pt x="13" y="24"/>
                  </a:lnTo>
                  <a:lnTo>
                    <a:pt x="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" name="Freeform 63">
              <a:extLst>
                <a:ext uri="{FF2B5EF4-FFF2-40B4-BE49-F238E27FC236}">
                  <a16:creationId xmlns:a16="http://schemas.microsoft.com/office/drawing/2014/main" id="{E8E12200-9E74-5DA5-997B-C83A31679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3" y="1362"/>
              <a:ext cx="114" cy="78"/>
            </a:xfrm>
            <a:custGeom>
              <a:avLst/>
              <a:gdLst>
                <a:gd name="T0" fmla="*/ 114 w 19"/>
                <a:gd name="T1" fmla="*/ 78 h 13"/>
                <a:gd name="T2" fmla="*/ 84 w 19"/>
                <a:gd name="T3" fmla="*/ 0 h 13"/>
                <a:gd name="T4" fmla="*/ 24 w 19"/>
                <a:gd name="T5" fmla="*/ 0 h 13"/>
                <a:gd name="T6" fmla="*/ 0 w 19"/>
                <a:gd name="T7" fmla="*/ 78 h 13"/>
                <a:gd name="T8" fmla="*/ 114 w 19"/>
                <a:gd name="T9" fmla="*/ 78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3"/>
                <a:gd name="T17" fmla="*/ 19 w 1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3">
                  <a:moveTo>
                    <a:pt x="19" y="13"/>
                  </a:moveTo>
                  <a:lnTo>
                    <a:pt x="14" y="0"/>
                  </a:lnTo>
                  <a:lnTo>
                    <a:pt x="4" y="0"/>
                  </a:lnTo>
                  <a:lnTo>
                    <a:pt x="0" y="13"/>
                  </a:lnTo>
                  <a:lnTo>
                    <a:pt x="19" y="1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" name="Freeform 64">
              <a:extLst>
                <a:ext uri="{FF2B5EF4-FFF2-40B4-BE49-F238E27FC236}">
                  <a16:creationId xmlns:a16="http://schemas.microsoft.com/office/drawing/2014/main" id="{9435DC16-5685-DAF9-020B-0CDCEDE70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9" y="1392"/>
              <a:ext cx="60" cy="48"/>
            </a:xfrm>
            <a:custGeom>
              <a:avLst/>
              <a:gdLst>
                <a:gd name="T0" fmla="*/ 0 w 10"/>
                <a:gd name="T1" fmla="*/ 0 h 8"/>
                <a:gd name="T2" fmla="*/ 60 w 10"/>
                <a:gd name="T3" fmla="*/ 0 h 8"/>
                <a:gd name="T4" fmla="*/ 54 w 10"/>
                <a:gd name="T5" fmla="*/ 48 h 8"/>
                <a:gd name="T6" fmla="*/ 6 w 10"/>
                <a:gd name="T7" fmla="*/ 48 h 8"/>
                <a:gd name="T8" fmla="*/ 0 w 10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8"/>
                <a:gd name="T17" fmla="*/ 10 w 10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8">
                  <a:moveTo>
                    <a:pt x="0" y="0"/>
                  </a:moveTo>
                  <a:lnTo>
                    <a:pt x="10" y="0"/>
                  </a:lnTo>
                  <a:lnTo>
                    <a:pt x="9" y="8"/>
                  </a:lnTo>
                  <a:lnTo>
                    <a:pt x="1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" name="Freeform 65">
              <a:extLst>
                <a:ext uri="{FF2B5EF4-FFF2-40B4-BE49-F238E27FC236}">
                  <a16:creationId xmlns:a16="http://schemas.microsoft.com/office/drawing/2014/main" id="{53B31343-CCE6-779F-A84E-ED99BAA03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" y="912"/>
              <a:ext cx="402" cy="414"/>
            </a:xfrm>
            <a:custGeom>
              <a:avLst/>
              <a:gdLst>
                <a:gd name="T0" fmla="*/ 402 w 67"/>
                <a:gd name="T1" fmla="*/ 306 h 69"/>
                <a:gd name="T2" fmla="*/ 48 w 67"/>
                <a:gd name="T3" fmla="*/ 6 h 69"/>
                <a:gd name="T4" fmla="*/ 0 w 67"/>
                <a:gd name="T5" fmla="*/ 0 h 69"/>
                <a:gd name="T6" fmla="*/ 78 w 67"/>
                <a:gd name="T7" fmla="*/ 414 h 69"/>
                <a:gd name="T8" fmla="*/ 108 w 67"/>
                <a:gd name="T9" fmla="*/ 408 h 69"/>
                <a:gd name="T10" fmla="*/ 48 w 67"/>
                <a:gd name="T11" fmla="*/ 48 h 69"/>
                <a:gd name="T12" fmla="*/ 372 w 67"/>
                <a:gd name="T13" fmla="*/ 342 h 69"/>
                <a:gd name="T14" fmla="*/ 402 w 67"/>
                <a:gd name="T15" fmla="*/ 306 h 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69"/>
                <a:gd name="T26" fmla="*/ 67 w 67"/>
                <a:gd name="T27" fmla="*/ 69 h 6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69">
                  <a:moveTo>
                    <a:pt x="67" y="51"/>
                  </a:moveTo>
                  <a:lnTo>
                    <a:pt x="8" y="1"/>
                  </a:lnTo>
                  <a:lnTo>
                    <a:pt x="0" y="0"/>
                  </a:lnTo>
                  <a:lnTo>
                    <a:pt x="13" y="69"/>
                  </a:lnTo>
                  <a:lnTo>
                    <a:pt x="18" y="68"/>
                  </a:lnTo>
                  <a:lnTo>
                    <a:pt x="8" y="8"/>
                  </a:lnTo>
                  <a:lnTo>
                    <a:pt x="62" y="57"/>
                  </a:lnTo>
                  <a:lnTo>
                    <a:pt x="67" y="51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" name="Oval 66">
              <a:extLst>
                <a:ext uri="{FF2B5EF4-FFF2-40B4-BE49-F238E27FC236}">
                  <a16:creationId xmlns:a16="http://schemas.microsoft.com/office/drawing/2014/main" id="{D7E39164-79A1-59F5-7FC8-53728E156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9" y="1434"/>
              <a:ext cx="144" cy="14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4" name="Oval 67">
              <a:extLst>
                <a:ext uri="{FF2B5EF4-FFF2-40B4-BE49-F238E27FC236}">
                  <a16:creationId xmlns:a16="http://schemas.microsoft.com/office/drawing/2014/main" id="{CCAD00E9-EB53-081B-0CF2-12BBA2AA5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1" y="1434"/>
              <a:ext cx="144" cy="14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5" name="Rectangle 68">
              <a:extLst>
                <a:ext uri="{FF2B5EF4-FFF2-40B4-BE49-F238E27FC236}">
                  <a16:creationId xmlns:a16="http://schemas.microsoft.com/office/drawing/2014/main" id="{446AC5F8-0E52-718F-8097-E7244B15D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3" y="1338"/>
              <a:ext cx="54" cy="13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6" name="Oval 69">
              <a:extLst>
                <a:ext uri="{FF2B5EF4-FFF2-40B4-BE49-F238E27FC236}">
                  <a16:creationId xmlns:a16="http://schemas.microsoft.com/office/drawing/2014/main" id="{1B5CA5E6-C3DF-39B5-A048-F029D68F5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7" y="1380"/>
              <a:ext cx="48" cy="5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7" name="Oval 70">
              <a:extLst>
                <a:ext uri="{FF2B5EF4-FFF2-40B4-BE49-F238E27FC236}">
                  <a16:creationId xmlns:a16="http://schemas.microsoft.com/office/drawing/2014/main" id="{9C55D2A2-1F98-9C06-B6FF-3F25445C7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3" y="1380"/>
              <a:ext cx="54" cy="5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8" name="Rectangle 71">
              <a:extLst>
                <a:ext uri="{FF2B5EF4-FFF2-40B4-BE49-F238E27FC236}">
                  <a16:creationId xmlns:a16="http://schemas.microsoft.com/office/drawing/2014/main" id="{24C4D105-2CB5-25BF-F936-EE5C0D707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" y="1470"/>
              <a:ext cx="102" cy="30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5BA07922-6778-FC27-C8FB-2907EA4FE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1" y="1320"/>
              <a:ext cx="18" cy="18"/>
            </a:xfrm>
            <a:custGeom>
              <a:avLst/>
              <a:gdLst>
                <a:gd name="T0" fmla="*/ 12 w 3"/>
                <a:gd name="T1" fmla="*/ 0 h 3"/>
                <a:gd name="T2" fmla="*/ 12 w 3"/>
                <a:gd name="T3" fmla="*/ 0 h 3"/>
                <a:gd name="T4" fmla="*/ 18 w 3"/>
                <a:gd name="T5" fmla="*/ 6 h 3"/>
                <a:gd name="T6" fmla="*/ 18 w 3"/>
                <a:gd name="T7" fmla="*/ 18 h 3"/>
                <a:gd name="T8" fmla="*/ 12 w 3"/>
                <a:gd name="T9" fmla="*/ 18 h 3"/>
                <a:gd name="T10" fmla="*/ 12 w 3"/>
                <a:gd name="T11" fmla="*/ 18 h 3"/>
                <a:gd name="T12" fmla="*/ 0 w 3"/>
                <a:gd name="T13" fmla="*/ 18 h 3"/>
                <a:gd name="T14" fmla="*/ 0 w 3"/>
                <a:gd name="T15" fmla="*/ 6 h 3"/>
                <a:gd name="T16" fmla="*/ 1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lnTo>
                    <a:pt x="3" y="3"/>
                  </a:ln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3"/>
                  </a:cubicBezTo>
                  <a:lnTo>
                    <a:pt x="0" y="1"/>
                  </a:ln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sp>
        <p:nvSpPr>
          <p:cNvPr id="20" name="Freeform 301">
            <a:extLst>
              <a:ext uri="{FF2B5EF4-FFF2-40B4-BE49-F238E27FC236}">
                <a16:creationId xmlns:a16="http://schemas.microsoft.com/office/drawing/2014/main" id="{B49D2A70-E41A-BD32-5674-582E37AD950B}"/>
              </a:ext>
            </a:extLst>
          </p:cNvPr>
          <p:cNvSpPr>
            <a:spLocks/>
          </p:cNvSpPr>
          <p:nvPr/>
        </p:nvSpPr>
        <p:spPr bwMode="auto">
          <a:xfrm>
            <a:off x="7540626" y="3490914"/>
            <a:ext cx="542925" cy="263525"/>
          </a:xfrm>
          <a:custGeom>
            <a:avLst/>
            <a:gdLst>
              <a:gd name="T0" fmla="*/ 126683 w 60"/>
              <a:gd name="T1" fmla="*/ 0 h 29"/>
              <a:gd name="T2" fmla="*/ 416243 w 60"/>
              <a:gd name="T3" fmla="*/ 0 h 29"/>
              <a:gd name="T4" fmla="*/ 542925 w 60"/>
              <a:gd name="T5" fmla="*/ 127219 h 29"/>
              <a:gd name="T6" fmla="*/ 542925 w 60"/>
              <a:gd name="T7" fmla="*/ 127219 h 29"/>
              <a:gd name="T8" fmla="*/ 416243 w 60"/>
              <a:gd name="T9" fmla="*/ 263525 h 29"/>
              <a:gd name="T10" fmla="*/ 126683 w 60"/>
              <a:gd name="T11" fmla="*/ 263525 h 29"/>
              <a:gd name="T12" fmla="*/ 0 w 60"/>
              <a:gd name="T13" fmla="*/ 127219 h 29"/>
              <a:gd name="T14" fmla="*/ 0 w 60"/>
              <a:gd name="T15" fmla="*/ 127219 h 29"/>
              <a:gd name="T16" fmla="*/ 126683 w 60"/>
              <a:gd name="T17" fmla="*/ 0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"/>
              <a:gd name="T28" fmla="*/ 0 h 29"/>
              <a:gd name="T29" fmla="*/ 60 w 60"/>
              <a:gd name="T30" fmla="*/ 29 h 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" h="29">
                <a:moveTo>
                  <a:pt x="14" y="0"/>
                </a:moveTo>
                <a:lnTo>
                  <a:pt x="46" y="0"/>
                </a:lnTo>
                <a:cubicBezTo>
                  <a:pt x="54" y="0"/>
                  <a:pt x="60" y="7"/>
                  <a:pt x="60" y="14"/>
                </a:cubicBezTo>
                <a:cubicBezTo>
                  <a:pt x="60" y="22"/>
                  <a:pt x="54" y="29"/>
                  <a:pt x="46" y="29"/>
                </a:cubicBezTo>
                <a:lnTo>
                  <a:pt x="14" y="29"/>
                </a:lnTo>
                <a:cubicBezTo>
                  <a:pt x="6" y="29"/>
                  <a:pt x="0" y="22"/>
                  <a:pt x="0" y="14"/>
                </a:cubicBezTo>
                <a:cubicBezTo>
                  <a:pt x="0" y="7"/>
                  <a:pt x="6" y="0"/>
                  <a:pt x="14" y="0"/>
                </a:cubicBezTo>
                <a:close/>
              </a:path>
            </a:pathLst>
          </a:custGeom>
          <a:noFill/>
          <a:ln w="19050" cap="rnd">
            <a:solidFill>
              <a:srgbClr val="24211D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21" name="Freeform 301">
            <a:extLst>
              <a:ext uri="{FF2B5EF4-FFF2-40B4-BE49-F238E27FC236}">
                <a16:creationId xmlns:a16="http://schemas.microsoft.com/office/drawing/2014/main" id="{A10ACDF4-CC7A-1ADE-1A6C-639F227B8346}"/>
              </a:ext>
            </a:extLst>
          </p:cNvPr>
          <p:cNvSpPr>
            <a:spLocks/>
          </p:cNvSpPr>
          <p:nvPr/>
        </p:nvSpPr>
        <p:spPr bwMode="auto">
          <a:xfrm>
            <a:off x="6781800" y="3490914"/>
            <a:ext cx="520700" cy="263525"/>
          </a:xfrm>
          <a:custGeom>
            <a:avLst/>
            <a:gdLst>
              <a:gd name="T0" fmla="*/ 121497 w 60"/>
              <a:gd name="T1" fmla="*/ 0 h 29"/>
              <a:gd name="T2" fmla="*/ 399203 w 60"/>
              <a:gd name="T3" fmla="*/ 0 h 29"/>
              <a:gd name="T4" fmla="*/ 520700 w 60"/>
              <a:gd name="T5" fmla="*/ 127219 h 29"/>
              <a:gd name="T6" fmla="*/ 520700 w 60"/>
              <a:gd name="T7" fmla="*/ 127219 h 29"/>
              <a:gd name="T8" fmla="*/ 399203 w 60"/>
              <a:gd name="T9" fmla="*/ 263525 h 29"/>
              <a:gd name="T10" fmla="*/ 121497 w 60"/>
              <a:gd name="T11" fmla="*/ 263525 h 29"/>
              <a:gd name="T12" fmla="*/ 0 w 60"/>
              <a:gd name="T13" fmla="*/ 127219 h 29"/>
              <a:gd name="T14" fmla="*/ 0 w 60"/>
              <a:gd name="T15" fmla="*/ 127219 h 29"/>
              <a:gd name="T16" fmla="*/ 121497 w 60"/>
              <a:gd name="T17" fmla="*/ 0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"/>
              <a:gd name="T28" fmla="*/ 0 h 29"/>
              <a:gd name="T29" fmla="*/ 60 w 60"/>
              <a:gd name="T30" fmla="*/ 29 h 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" h="29">
                <a:moveTo>
                  <a:pt x="14" y="0"/>
                </a:moveTo>
                <a:lnTo>
                  <a:pt x="46" y="0"/>
                </a:lnTo>
                <a:cubicBezTo>
                  <a:pt x="54" y="0"/>
                  <a:pt x="60" y="7"/>
                  <a:pt x="60" y="14"/>
                </a:cubicBezTo>
                <a:cubicBezTo>
                  <a:pt x="60" y="22"/>
                  <a:pt x="54" y="29"/>
                  <a:pt x="46" y="29"/>
                </a:cubicBezTo>
                <a:lnTo>
                  <a:pt x="14" y="29"/>
                </a:lnTo>
                <a:cubicBezTo>
                  <a:pt x="6" y="29"/>
                  <a:pt x="0" y="22"/>
                  <a:pt x="0" y="14"/>
                </a:cubicBezTo>
                <a:cubicBezTo>
                  <a:pt x="0" y="7"/>
                  <a:pt x="6" y="0"/>
                  <a:pt x="14" y="0"/>
                </a:cubicBezTo>
                <a:close/>
              </a:path>
            </a:pathLst>
          </a:custGeom>
          <a:noFill/>
          <a:ln w="19050" cap="rnd">
            <a:solidFill>
              <a:srgbClr val="24211D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58"/>
          <p:cNvGrpSpPr>
            <a:grpSpLocks noChangeAspect="1"/>
          </p:cNvGrpSpPr>
          <p:nvPr/>
        </p:nvGrpSpPr>
        <p:grpSpPr bwMode="auto">
          <a:xfrm>
            <a:off x="8548688" y="2643189"/>
            <a:ext cx="1619250" cy="1057275"/>
            <a:chOff x="4062" y="1362"/>
            <a:chExt cx="1020" cy="666"/>
          </a:xfrm>
        </p:grpSpPr>
        <p:sp>
          <p:nvSpPr>
            <p:cNvPr id="13485" name="Line 59"/>
            <p:cNvSpPr>
              <a:spLocks noChangeShapeType="1"/>
            </p:cNvSpPr>
            <p:nvPr/>
          </p:nvSpPr>
          <p:spPr bwMode="auto">
            <a:xfrm>
              <a:off x="4704" y="1638"/>
              <a:ext cx="1" cy="3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486" name="Line 60"/>
            <p:cNvSpPr>
              <a:spLocks noChangeShapeType="1"/>
            </p:cNvSpPr>
            <p:nvPr/>
          </p:nvSpPr>
          <p:spPr bwMode="auto">
            <a:xfrm>
              <a:off x="4914" y="1644"/>
              <a:ext cx="1" cy="30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487" name="Oval 61"/>
            <p:cNvSpPr>
              <a:spLocks noChangeArrowheads="1"/>
            </p:cNvSpPr>
            <p:nvPr/>
          </p:nvSpPr>
          <p:spPr bwMode="auto">
            <a:xfrm>
              <a:off x="4662" y="1440"/>
              <a:ext cx="66" cy="6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88" name="Freeform 62"/>
            <p:cNvSpPr>
              <a:spLocks/>
            </p:cNvSpPr>
            <p:nvPr/>
          </p:nvSpPr>
          <p:spPr bwMode="auto">
            <a:xfrm>
              <a:off x="4692" y="1362"/>
              <a:ext cx="360" cy="78"/>
            </a:xfrm>
            <a:custGeom>
              <a:avLst/>
              <a:gdLst>
                <a:gd name="T0" fmla="*/ 0 w 60"/>
                <a:gd name="T1" fmla="*/ 54 h 13"/>
                <a:gd name="T2" fmla="*/ 348 w 60"/>
                <a:gd name="T3" fmla="*/ 0 h 13"/>
                <a:gd name="T4" fmla="*/ 348 w 60"/>
                <a:gd name="T5" fmla="*/ 78 h 13"/>
                <a:gd name="T6" fmla="*/ 0 w 60"/>
                <a:gd name="T7" fmla="*/ 54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13"/>
                <a:gd name="T14" fmla="*/ 60 w 60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13">
                  <a:moveTo>
                    <a:pt x="0" y="9"/>
                  </a:moveTo>
                  <a:lnTo>
                    <a:pt x="58" y="0"/>
                  </a:lnTo>
                  <a:cubicBezTo>
                    <a:pt x="60" y="3"/>
                    <a:pt x="60" y="9"/>
                    <a:pt x="58" y="13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DDDDDC"/>
            </a:solidFill>
            <a:ln w="19050" cap="sq">
              <a:solidFill>
                <a:srgbClr val="24211D"/>
              </a:solidFill>
              <a:bevel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89" name="Freeform 63"/>
            <p:cNvSpPr>
              <a:spLocks/>
            </p:cNvSpPr>
            <p:nvPr/>
          </p:nvSpPr>
          <p:spPr bwMode="auto">
            <a:xfrm>
              <a:off x="4332" y="1362"/>
              <a:ext cx="360" cy="72"/>
            </a:xfrm>
            <a:custGeom>
              <a:avLst/>
              <a:gdLst>
                <a:gd name="T0" fmla="*/ 360 w 60"/>
                <a:gd name="T1" fmla="*/ 54 h 12"/>
                <a:gd name="T2" fmla="*/ 18 w 60"/>
                <a:gd name="T3" fmla="*/ 0 h 12"/>
                <a:gd name="T4" fmla="*/ 18 w 60"/>
                <a:gd name="T5" fmla="*/ 72 h 12"/>
                <a:gd name="T6" fmla="*/ 360 w 60"/>
                <a:gd name="T7" fmla="*/ 54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12"/>
                <a:gd name="T14" fmla="*/ 60 w 60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12">
                  <a:moveTo>
                    <a:pt x="60" y="9"/>
                  </a:moveTo>
                  <a:lnTo>
                    <a:pt x="3" y="0"/>
                  </a:lnTo>
                  <a:cubicBezTo>
                    <a:pt x="0" y="3"/>
                    <a:pt x="0" y="9"/>
                    <a:pt x="3" y="12"/>
                  </a:cubicBezTo>
                  <a:lnTo>
                    <a:pt x="60" y="9"/>
                  </a:lnTo>
                  <a:close/>
                </a:path>
              </a:pathLst>
            </a:custGeom>
            <a:solidFill>
              <a:srgbClr val="DDDDDC"/>
            </a:solidFill>
            <a:ln w="19050" cap="sq">
              <a:solidFill>
                <a:srgbClr val="24211D"/>
              </a:solidFill>
              <a:bevel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90" name="Line 64"/>
            <p:cNvSpPr>
              <a:spLocks noChangeShapeType="1"/>
            </p:cNvSpPr>
            <p:nvPr/>
          </p:nvSpPr>
          <p:spPr bwMode="auto">
            <a:xfrm>
              <a:off x="4692" y="1416"/>
              <a:ext cx="1" cy="2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491" name="Line 65"/>
            <p:cNvSpPr>
              <a:spLocks noChangeShapeType="1"/>
            </p:cNvSpPr>
            <p:nvPr/>
          </p:nvSpPr>
          <p:spPr bwMode="auto">
            <a:xfrm flipH="1">
              <a:off x="4662" y="1638"/>
              <a:ext cx="138" cy="390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492" name="Freeform 66"/>
            <p:cNvSpPr>
              <a:spLocks/>
            </p:cNvSpPr>
            <p:nvPr/>
          </p:nvSpPr>
          <p:spPr bwMode="auto">
            <a:xfrm>
              <a:off x="4632" y="1656"/>
              <a:ext cx="354" cy="18"/>
            </a:xfrm>
            <a:custGeom>
              <a:avLst/>
              <a:gdLst>
                <a:gd name="T0" fmla="*/ 0 w 59"/>
                <a:gd name="T1" fmla="*/ 18 h 3"/>
                <a:gd name="T2" fmla="*/ 318 w 59"/>
                <a:gd name="T3" fmla="*/ 18 h 3"/>
                <a:gd name="T4" fmla="*/ 354 w 59"/>
                <a:gd name="T5" fmla="*/ 0 h 3"/>
                <a:gd name="T6" fmla="*/ 0 60000 65536"/>
                <a:gd name="T7" fmla="*/ 0 60000 65536"/>
                <a:gd name="T8" fmla="*/ 0 60000 65536"/>
                <a:gd name="T9" fmla="*/ 0 w 59"/>
                <a:gd name="T10" fmla="*/ 0 h 3"/>
                <a:gd name="T11" fmla="*/ 59 w 59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" h="3">
                  <a:moveTo>
                    <a:pt x="0" y="3"/>
                  </a:moveTo>
                  <a:lnTo>
                    <a:pt x="53" y="3"/>
                  </a:lnTo>
                  <a:cubicBezTo>
                    <a:pt x="58" y="3"/>
                    <a:pt x="59" y="2"/>
                    <a:pt x="59" y="0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93" name="Freeform 67"/>
            <p:cNvSpPr>
              <a:spLocks/>
            </p:cNvSpPr>
            <p:nvPr/>
          </p:nvSpPr>
          <p:spPr bwMode="auto">
            <a:xfrm>
              <a:off x="4062" y="1410"/>
              <a:ext cx="1020" cy="240"/>
            </a:xfrm>
            <a:custGeom>
              <a:avLst/>
              <a:gdLst>
                <a:gd name="T0" fmla="*/ 996 w 170"/>
                <a:gd name="T1" fmla="*/ 180 h 40"/>
                <a:gd name="T2" fmla="*/ 882 w 170"/>
                <a:gd name="T3" fmla="*/ 234 h 40"/>
                <a:gd name="T4" fmla="*/ 564 w 170"/>
                <a:gd name="T5" fmla="*/ 222 h 40"/>
                <a:gd name="T6" fmla="*/ 480 w 170"/>
                <a:gd name="T7" fmla="*/ 126 h 40"/>
                <a:gd name="T8" fmla="*/ 78 w 170"/>
                <a:gd name="T9" fmla="*/ 102 h 40"/>
                <a:gd name="T10" fmla="*/ 54 w 170"/>
                <a:gd name="T11" fmla="*/ 150 h 40"/>
                <a:gd name="T12" fmla="*/ 30 w 170"/>
                <a:gd name="T13" fmla="*/ 150 h 40"/>
                <a:gd name="T14" fmla="*/ 0 w 170"/>
                <a:gd name="T15" fmla="*/ 0 h 40"/>
                <a:gd name="T16" fmla="*/ 30 w 170"/>
                <a:gd name="T17" fmla="*/ 0 h 40"/>
                <a:gd name="T18" fmla="*/ 72 w 170"/>
                <a:gd name="T19" fmla="*/ 78 h 40"/>
                <a:gd name="T20" fmla="*/ 498 w 170"/>
                <a:gd name="T21" fmla="*/ 78 h 40"/>
                <a:gd name="T22" fmla="*/ 540 w 170"/>
                <a:gd name="T23" fmla="*/ 60 h 40"/>
                <a:gd name="T24" fmla="*/ 786 w 170"/>
                <a:gd name="T25" fmla="*/ 60 h 40"/>
                <a:gd name="T26" fmla="*/ 810 w 170"/>
                <a:gd name="T27" fmla="*/ 78 h 40"/>
                <a:gd name="T28" fmla="*/ 930 w 170"/>
                <a:gd name="T29" fmla="*/ 150 h 40"/>
                <a:gd name="T30" fmla="*/ 996 w 170"/>
                <a:gd name="T31" fmla="*/ 180 h 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0"/>
                <a:gd name="T49" fmla="*/ 0 h 40"/>
                <a:gd name="T50" fmla="*/ 170 w 170"/>
                <a:gd name="T51" fmla="*/ 40 h 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0" h="40">
                  <a:moveTo>
                    <a:pt x="166" y="30"/>
                  </a:moveTo>
                  <a:cubicBezTo>
                    <a:pt x="170" y="36"/>
                    <a:pt x="157" y="38"/>
                    <a:pt x="147" y="39"/>
                  </a:cubicBezTo>
                  <a:cubicBezTo>
                    <a:pt x="130" y="40"/>
                    <a:pt x="107" y="40"/>
                    <a:pt x="94" y="37"/>
                  </a:cubicBezTo>
                  <a:cubicBezTo>
                    <a:pt x="87" y="34"/>
                    <a:pt x="84" y="20"/>
                    <a:pt x="80" y="21"/>
                  </a:cubicBezTo>
                  <a:lnTo>
                    <a:pt x="13" y="17"/>
                  </a:lnTo>
                  <a:lnTo>
                    <a:pt x="9" y="25"/>
                  </a:lnTo>
                  <a:lnTo>
                    <a:pt x="5" y="25"/>
                  </a:lnTo>
                  <a:lnTo>
                    <a:pt x="0" y="0"/>
                  </a:lnTo>
                  <a:lnTo>
                    <a:pt x="5" y="0"/>
                  </a:lnTo>
                  <a:lnTo>
                    <a:pt x="12" y="13"/>
                  </a:lnTo>
                  <a:lnTo>
                    <a:pt x="83" y="13"/>
                  </a:lnTo>
                  <a:cubicBezTo>
                    <a:pt x="86" y="13"/>
                    <a:pt x="85" y="10"/>
                    <a:pt x="90" y="10"/>
                  </a:cubicBezTo>
                  <a:cubicBezTo>
                    <a:pt x="96" y="10"/>
                    <a:pt x="123" y="10"/>
                    <a:pt x="131" y="10"/>
                  </a:cubicBezTo>
                  <a:cubicBezTo>
                    <a:pt x="133" y="10"/>
                    <a:pt x="133" y="13"/>
                    <a:pt x="135" y="13"/>
                  </a:cubicBezTo>
                  <a:cubicBezTo>
                    <a:pt x="146" y="14"/>
                    <a:pt x="150" y="18"/>
                    <a:pt x="155" y="25"/>
                  </a:cubicBezTo>
                  <a:cubicBezTo>
                    <a:pt x="156" y="27"/>
                    <a:pt x="162" y="25"/>
                    <a:pt x="166" y="3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94" name="Freeform 68"/>
            <p:cNvSpPr>
              <a:spLocks/>
            </p:cNvSpPr>
            <p:nvPr/>
          </p:nvSpPr>
          <p:spPr bwMode="auto">
            <a:xfrm>
              <a:off x="4860" y="1488"/>
              <a:ext cx="162" cy="78"/>
            </a:xfrm>
            <a:custGeom>
              <a:avLst/>
              <a:gdLst>
                <a:gd name="T0" fmla="*/ 42 w 27"/>
                <a:gd name="T1" fmla="*/ 6 h 13"/>
                <a:gd name="T2" fmla="*/ 126 w 27"/>
                <a:gd name="T3" fmla="*/ 66 h 13"/>
                <a:gd name="T4" fmla="*/ 150 w 27"/>
                <a:gd name="T5" fmla="*/ 78 h 13"/>
                <a:gd name="T6" fmla="*/ 54 w 27"/>
                <a:gd name="T7" fmla="*/ 78 h 13"/>
                <a:gd name="T8" fmla="*/ 0 w 27"/>
                <a:gd name="T9" fmla="*/ 0 h 13"/>
                <a:gd name="T10" fmla="*/ 42 w 27"/>
                <a:gd name="T11" fmla="*/ 6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13"/>
                <a:gd name="T20" fmla="*/ 27 w 27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13">
                  <a:moveTo>
                    <a:pt x="7" y="1"/>
                  </a:moveTo>
                  <a:cubicBezTo>
                    <a:pt x="14" y="2"/>
                    <a:pt x="18" y="6"/>
                    <a:pt x="21" y="11"/>
                  </a:cubicBezTo>
                  <a:cubicBezTo>
                    <a:pt x="22" y="13"/>
                    <a:pt x="27" y="13"/>
                    <a:pt x="25" y="13"/>
                  </a:cubicBezTo>
                  <a:lnTo>
                    <a:pt x="9" y="13"/>
                  </a:lnTo>
                  <a:lnTo>
                    <a:pt x="0" y="0"/>
                  </a:lnTo>
                  <a:lnTo>
                    <a:pt x="7" y="1"/>
                  </a:lnTo>
                  <a:close/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95" name="Freeform 69"/>
            <p:cNvSpPr>
              <a:spLocks/>
            </p:cNvSpPr>
            <p:nvPr/>
          </p:nvSpPr>
          <p:spPr bwMode="auto">
            <a:xfrm>
              <a:off x="4818" y="1494"/>
              <a:ext cx="72" cy="78"/>
            </a:xfrm>
            <a:custGeom>
              <a:avLst/>
              <a:gdLst>
                <a:gd name="T0" fmla="*/ 24 w 12"/>
                <a:gd name="T1" fmla="*/ 0 h 13"/>
                <a:gd name="T2" fmla="*/ 72 w 12"/>
                <a:gd name="T3" fmla="*/ 78 h 13"/>
                <a:gd name="T4" fmla="*/ 0 w 12"/>
                <a:gd name="T5" fmla="*/ 78 h 13"/>
                <a:gd name="T6" fmla="*/ 0 w 12"/>
                <a:gd name="T7" fmla="*/ 0 h 13"/>
                <a:gd name="T8" fmla="*/ 24 w 12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3"/>
                <a:gd name="T17" fmla="*/ 12 w 12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3">
                  <a:moveTo>
                    <a:pt x="4" y="0"/>
                  </a:moveTo>
                  <a:lnTo>
                    <a:pt x="12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1905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96" name="Rectangle 70"/>
            <p:cNvSpPr>
              <a:spLocks noChangeArrowheads="1"/>
            </p:cNvSpPr>
            <p:nvPr/>
          </p:nvSpPr>
          <p:spPr bwMode="auto">
            <a:xfrm>
              <a:off x="4722" y="1494"/>
              <a:ext cx="60" cy="66"/>
            </a:xfrm>
            <a:prstGeom prst="rect">
              <a:avLst/>
            </a:prstGeom>
            <a:noFill/>
            <a:ln w="1905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13315" name="Group 73"/>
          <p:cNvGrpSpPr>
            <a:grpSpLocks noChangeAspect="1"/>
          </p:cNvGrpSpPr>
          <p:nvPr/>
        </p:nvGrpSpPr>
        <p:grpSpPr bwMode="auto">
          <a:xfrm>
            <a:off x="1381125" y="4929188"/>
            <a:ext cx="2381250" cy="1562100"/>
            <a:chOff x="861" y="2577"/>
            <a:chExt cx="1500" cy="984"/>
          </a:xfrm>
        </p:grpSpPr>
        <p:sp>
          <p:nvSpPr>
            <p:cNvPr id="13452" name="Oval 74"/>
            <p:cNvSpPr>
              <a:spLocks noChangeArrowheads="1"/>
            </p:cNvSpPr>
            <p:nvPr/>
          </p:nvSpPr>
          <p:spPr bwMode="auto">
            <a:xfrm>
              <a:off x="1671" y="3309"/>
              <a:ext cx="144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53" name="Freeform 75"/>
            <p:cNvSpPr>
              <a:spLocks/>
            </p:cNvSpPr>
            <p:nvPr/>
          </p:nvSpPr>
          <p:spPr bwMode="auto">
            <a:xfrm>
              <a:off x="1305" y="2775"/>
              <a:ext cx="42" cy="36"/>
            </a:xfrm>
            <a:custGeom>
              <a:avLst/>
              <a:gdLst>
                <a:gd name="T0" fmla="*/ 12 w 7"/>
                <a:gd name="T1" fmla="*/ 0 h 6"/>
                <a:gd name="T2" fmla="*/ 0 w 7"/>
                <a:gd name="T3" fmla="*/ 36 h 6"/>
                <a:gd name="T4" fmla="*/ 42 w 7"/>
                <a:gd name="T5" fmla="*/ 36 h 6"/>
                <a:gd name="T6" fmla="*/ 24 w 7"/>
                <a:gd name="T7" fmla="*/ 0 h 6"/>
                <a:gd name="T8" fmla="*/ 12 w 7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6"/>
                <a:gd name="T17" fmla="*/ 7 w 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6">
                  <a:moveTo>
                    <a:pt x="2" y="0"/>
                  </a:moveTo>
                  <a:lnTo>
                    <a:pt x="0" y="6"/>
                  </a:lnTo>
                  <a:lnTo>
                    <a:pt x="7" y="6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54" name="Line 76"/>
            <p:cNvSpPr>
              <a:spLocks noChangeShapeType="1"/>
            </p:cNvSpPr>
            <p:nvPr/>
          </p:nvSpPr>
          <p:spPr bwMode="auto">
            <a:xfrm flipV="1">
              <a:off x="1389" y="2577"/>
              <a:ext cx="252" cy="138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455" name="Line 77"/>
            <p:cNvSpPr>
              <a:spLocks noChangeShapeType="1"/>
            </p:cNvSpPr>
            <p:nvPr/>
          </p:nvSpPr>
          <p:spPr bwMode="auto">
            <a:xfrm>
              <a:off x="1647" y="2577"/>
              <a:ext cx="138" cy="798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456" name="Freeform 78"/>
            <p:cNvSpPr>
              <a:spLocks/>
            </p:cNvSpPr>
            <p:nvPr/>
          </p:nvSpPr>
          <p:spPr bwMode="auto">
            <a:xfrm>
              <a:off x="1359" y="2661"/>
              <a:ext cx="48" cy="42"/>
            </a:xfrm>
            <a:custGeom>
              <a:avLst/>
              <a:gdLst>
                <a:gd name="T0" fmla="*/ 0 w 8"/>
                <a:gd name="T1" fmla="*/ 18 h 7"/>
                <a:gd name="T2" fmla="*/ 36 w 8"/>
                <a:gd name="T3" fmla="*/ 0 h 7"/>
                <a:gd name="T4" fmla="*/ 48 w 8"/>
                <a:gd name="T5" fmla="*/ 24 h 7"/>
                <a:gd name="T6" fmla="*/ 6 w 8"/>
                <a:gd name="T7" fmla="*/ 42 h 7"/>
                <a:gd name="T8" fmla="*/ 0 w 8"/>
                <a:gd name="T9" fmla="*/ 18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7"/>
                <a:gd name="T17" fmla="*/ 8 w 8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7">
                  <a:moveTo>
                    <a:pt x="0" y="3"/>
                  </a:moveTo>
                  <a:lnTo>
                    <a:pt x="6" y="0"/>
                  </a:lnTo>
                  <a:lnTo>
                    <a:pt x="8" y="4"/>
                  </a:lnTo>
                  <a:lnTo>
                    <a:pt x="1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57" name="Freeform 79"/>
            <p:cNvSpPr>
              <a:spLocks/>
            </p:cNvSpPr>
            <p:nvPr/>
          </p:nvSpPr>
          <p:spPr bwMode="auto">
            <a:xfrm>
              <a:off x="1215" y="2715"/>
              <a:ext cx="54" cy="42"/>
            </a:xfrm>
            <a:custGeom>
              <a:avLst/>
              <a:gdLst>
                <a:gd name="T0" fmla="*/ 0 w 9"/>
                <a:gd name="T1" fmla="*/ 18 h 7"/>
                <a:gd name="T2" fmla="*/ 42 w 9"/>
                <a:gd name="T3" fmla="*/ 0 h 7"/>
                <a:gd name="T4" fmla="*/ 54 w 9"/>
                <a:gd name="T5" fmla="*/ 24 h 7"/>
                <a:gd name="T6" fmla="*/ 12 w 9"/>
                <a:gd name="T7" fmla="*/ 42 h 7"/>
                <a:gd name="T8" fmla="*/ 0 w 9"/>
                <a:gd name="T9" fmla="*/ 18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7"/>
                <a:gd name="T17" fmla="*/ 9 w 9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7">
                  <a:moveTo>
                    <a:pt x="0" y="3"/>
                  </a:moveTo>
                  <a:lnTo>
                    <a:pt x="7" y="0"/>
                  </a:lnTo>
                  <a:lnTo>
                    <a:pt x="9" y="4"/>
                  </a:lnTo>
                  <a:lnTo>
                    <a:pt x="2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58" name="Oval 80"/>
            <p:cNvSpPr>
              <a:spLocks noChangeArrowheads="1"/>
            </p:cNvSpPr>
            <p:nvPr/>
          </p:nvSpPr>
          <p:spPr bwMode="auto">
            <a:xfrm>
              <a:off x="1653" y="3309"/>
              <a:ext cx="132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59" name="Freeform 81"/>
            <p:cNvSpPr>
              <a:spLocks/>
            </p:cNvSpPr>
            <p:nvPr/>
          </p:nvSpPr>
          <p:spPr bwMode="auto">
            <a:xfrm>
              <a:off x="1995" y="2745"/>
              <a:ext cx="312" cy="420"/>
            </a:xfrm>
            <a:custGeom>
              <a:avLst/>
              <a:gdLst>
                <a:gd name="T0" fmla="*/ 0 w 52"/>
                <a:gd name="T1" fmla="*/ 408 h 70"/>
                <a:gd name="T2" fmla="*/ 126 w 52"/>
                <a:gd name="T3" fmla="*/ 6 h 70"/>
                <a:gd name="T4" fmla="*/ 150 w 52"/>
                <a:gd name="T5" fmla="*/ 0 h 70"/>
                <a:gd name="T6" fmla="*/ 312 w 52"/>
                <a:gd name="T7" fmla="*/ 318 h 70"/>
                <a:gd name="T8" fmla="*/ 294 w 52"/>
                <a:gd name="T9" fmla="*/ 330 h 70"/>
                <a:gd name="T10" fmla="*/ 150 w 52"/>
                <a:gd name="T11" fmla="*/ 60 h 70"/>
                <a:gd name="T12" fmla="*/ 42 w 52"/>
                <a:gd name="T13" fmla="*/ 420 h 70"/>
                <a:gd name="T14" fmla="*/ 0 w 52"/>
                <a:gd name="T15" fmla="*/ 408 h 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"/>
                <a:gd name="T25" fmla="*/ 0 h 70"/>
                <a:gd name="T26" fmla="*/ 52 w 52"/>
                <a:gd name="T27" fmla="*/ 70 h 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" h="70">
                  <a:moveTo>
                    <a:pt x="0" y="68"/>
                  </a:moveTo>
                  <a:lnTo>
                    <a:pt x="21" y="1"/>
                  </a:lnTo>
                  <a:lnTo>
                    <a:pt x="25" y="0"/>
                  </a:lnTo>
                  <a:lnTo>
                    <a:pt x="52" y="53"/>
                  </a:lnTo>
                  <a:lnTo>
                    <a:pt x="49" y="55"/>
                  </a:lnTo>
                  <a:lnTo>
                    <a:pt x="25" y="10"/>
                  </a:lnTo>
                  <a:lnTo>
                    <a:pt x="7" y="7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60" name="Freeform 82"/>
            <p:cNvSpPr>
              <a:spLocks/>
            </p:cNvSpPr>
            <p:nvPr/>
          </p:nvSpPr>
          <p:spPr bwMode="auto">
            <a:xfrm>
              <a:off x="2289" y="3069"/>
              <a:ext cx="18" cy="18"/>
            </a:xfrm>
            <a:custGeom>
              <a:avLst/>
              <a:gdLst>
                <a:gd name="T0" fmla="*/ 12 w 3"/>
                <a:gd name="T1" fmla="*/ 0 h 3"/>
                <a:gd name="T2" fmla="*/ 12 w 3"/>
                <a:gd name="T3" fmla="*/ 0 h 3"/>
                <a:gd name="T4" fmla="*/ 0 w 3"/>
                <a:gd name="T5" fmla="*/ 6 h 3"/>
                <a:gd name="T6" fmla="*/ 0 w 3"/>
                <a:gd name="T7" fmla="*/ 12 h 3"/>
                <a:gd name="T8" fmla="*/ 12 w 3"/>
                <a:gd name="T9" fmla="*/ 18 h 3"/>
                <a:gd name="T10" fmla="*/ 12 w 3"/>
                <a:gd name="T11" fmla="*/ 18 h 3"/>
                <a:gd name="T12" fmla="*/ 18 w 3"/>
                <a:gd name="T13" fmla="*/ 12 h 3"/>
                <a:gd name="T14" fmla="*/ 18 w 3"/>
                <a:gd name="T15" fmla="*/ 6 h 3"/>
                <a:gd name="T16" fmla="*/ 1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0" y="2"/>
                  </a:lnTo>
                  <a:cubicBezTo>
                    <a:pt x="0" y="3"/>
                    <a:pt x="1" y="3"/>
                    <a:pt x="2" y="3"/>
                  </a:cubicBezTo>
                  <a:cubicBezTo>
                    <a:pt x="3" y="3"/>
                    <a:pt x="3" y="3"/>
                    <a:pt x="3" y="2"/>
                  </a:cubicBezTo>
                  <a:lnTo>
                    <a:pt x="3" y="1"/>
                  </a:lnTo>
                  <a:cubicBezTo>
                    <a:pt x="3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61" name="Rectangle 83"/>
            <p:cNvSpPr>
              <a:spLocks noChangeArrowheads="1"/>
            </p:cNvSpPr>
            <p:nvPr/>
          </p:nvSpPr>
          <p:spPr bwMode="auto">
            <a:xfrm>
              <a:off x="2271" y="3087"/>
              <a:ext cx="54" cy="126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62" name="Oval 84"/>
            <p:cNvSpPr>
              <a:spLocks noChangeArrowheads="1"/>
            </p:cNvSpPr>
            <p:nvPr/>
          </p:nvSpPr>
          <p:spPr bwMode="auto">
            <a:xfrm>
              <a:off x="2307" y="3129"/>
              <a:ext cx="54" cy="4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63" name="Oval 85"/>
            <p:cNvSpPr>
              <a:spLocks noChangeArrowheads="1"/>
            </p:cNvSpPr>
            <p:nvPr/>
          </p:nvSpPr>
          <p:spPr bwMode="auto">
            <a:xfrm>
              <a:off x="2241" y="3129"/>
              <a:ext cx="54" cy="4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64" name="Rectangle 86"/>
            <p:cNvSpPr>
              <a:spLocks noChangeArrowheads="1"/>
            </p:cNvSpPr>
            <p:nvPr/>
          </p:nvSpPr>
          <p:spPr bwMode="auto">
            <a:xfrm>
              <a:off x="2253" y="3213"/>
              <a:ext cx="102" cy="24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65" name="Freeform 87"/>
            <p:cNvSpPr>
              <a:spLocks/>
            </p:cNvSpPr>
            <p:nvPr/>
          </p:nvSpPr>
          <p:spPr bwMode="auto">
            <a:xfrm>
              <a:off x="1101" y="3099"/>
              <a:ext cx="264" cy="384"/>
            </a:xfrm>
            <a:custGeom>
              <a:avLst/>
              <a:gdLst>
                <a:gd name="T0" fmla="*/ 78 w 44"/>
                <a:gd name="T1" fmla="*/ 0 h 64"/>
                <a:gd name="T2" fmla="*/ 264 w 44"/>
                <a:gd name="T3" fmla="*/ 0 h 64"/>
                <a:gd name="T4" fmla="*/ 264 w 44"/>
                <a:gd name="T5" fmla="*/ 306 h 64"/>
                <a:gd name="T6" fmla="*/ 174 w 44"/>
                <a:gd name="T7" fmla="*/ 324 h 64"/>
                <a:gd name="T8" fmla="*/ 132 w 44"/>
                <a:gd name="T9" fmla="*/ 384 h 64"/>
                <a:gd name="T10" fmla="*/ 12 w 44"/>
                <a:gd name="T11" fmla="*/ 378 h 64"/>
                <a:gd name="T12" fmla="*/ 12 w 44"/>
                <a:gd name="T13" fmla="*/ 210 h 64"/>
                <a:gd name="T14" fmla="*/ 78 w 44"/>
                <a:gd name="T15" fmla="*/ 0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"/>
                <a:gd name="T25" fmla="*/ 0 h 64"/>
                <a:gd name="T26" fmla="*/ 44 w 44"/>
                <a:gd name="T27" fmla="*/ 64 h 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" h="64">
                  <a:moveTo>
                    <a:pt x="13" y="0"/>
                  </a:moveTo>
                  <a:lnTo>
                    <a:pt x="44" y="0"/>
                  </a:lnTo>
                  <a:lnTo>
                    <a:pt x="44" y="51"/>
                  </a:lnTo>
                  <a:lnTo>
                    <a:pt x="29" y="54"/>
                  </a:lnTo>
                  <a:lnTo>
                    <a:pt x="22" y="64"/>
                  </a:lnTo>
                  <a:lnTo>
                    <a:pt x="2" y="63"/>
                  </a:lnTo>
                  <a:lnTo>
                    <a:pt x="2" y="35"/>
                  </a:lnTo>
                  <a:cubicBezTo>
                    <a:pt x="0" y="27"/>
                    <a:pt x="7" y="5"/>
                    <a:pt x="13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66" name="Freeform 88"/>
            <p:cNvSpPr>
              <a:spLocks/>
            </p:cNvSpPr>
            <p:nvPr/>
          </p:nvSpPr>
          <p:spPr bwMode="auto">
            <a:xfrm>
              <a:off x="1149" y="3141"/>
              <a:ext cx="174" cy="156"/>
            </a:xfrm>
            <a:custGeom>
              <a:avLst/>
              <a:gdLst>
                <a:gd name="T0" fmla="*/ 48 w 29"/>
                <a:gd name="T1" fmla="*/ 0 h 26"/>
                <a:gd name="T2" fmla="*/ 174 w 29"/>
                <a:gd name="T3" fmla="*/ 0 h 26"/>
                <a:gd name="T4" fmla="*/ 174 w 29"/>
                <a:gd name="T5" fmla="*/ 156 h 26"/>
                <a:gd name="T6" fmla="*/ 6 w 29"/>
                <a:gd name="T7" fmla="*/ 156 h 26"/>
                <a:gd name="T8" fmla="*/ 48 w 29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6"/>
                <a:gd name="T17" fmla="*/ 29 w 29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6">
                  <a:moveTo>
                    <a:pt x="8" y="0"/>
                  </a:moveTo>
                  <a:lnTo>
                    <a:pt x="29" y="0"/>
                  </a:lnTo>
                  <a:lnTo>
                    <a:pt x="29" y="26"/>
                  </a:lnTo>
                  <a:lnTo>
                    <a:pt x="1" y="26"/>
                  </a:lnTo>
                  <a:cubicBezTo>
                    <a:pt x="0" y="20"/>
                    <a:pt x="4" y="3"/>
                    <a:pt x="8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67" name="Rectangle 89"/>
            <p:cNvSpPr>
              <a:spLocks noChangeArrowheads="1"/>
            </p:cNvSpPr>
            <p:nvPr/>
          </p:nvSpPr>
          <p:spPr bwMode="auto">
            <a:xfrm>
              <a:off x="1389" y="3393"/>
              <a:ext cx="744" cy="10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68" name="Freeform 90"/>
            <p:cNvSpPr>
              <a:spLocks/>
            </p:cNvSpPr>
            <p:nvPr/>
          </p:nvSpPr>
          <p:spPr bwMode="auto">
            <a:xfrm>
              <a:off x="1623" y="2577"/>
              <a:ext cx="60" cy="816"/>
            </a:xfrm>
            <a:custGeom>
              <a:avLst/>
              <a:gdLst>
                <a:gd name="T0" fmla="*/ 0 w 10"/>
                <a:gd name="T1" fmla="*/ 816 h 136"/>
                <a:gd name="T2" fmla="*/ 0 w 10"/>
                <a:gd name="T3" fmla="*/ 0 h 136"/>
                <a:gd name="T4" fmla="*/ 36 w 10"/>
                <a:gd name="T5" fmla="*/ 0 h 136"/>
                <a:gd name="T6" fmla="*/ 60 w 10"/>
                <a:gd name="T7" fmla="*/ 816 h 136"/>
                <a:gd name="T8" fmla="*/ 0 w 10"/>
                <a:gd name="T9" fmla="*/ 816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36"/>
                <a:gd name="T17" fmla="*/ 10 w 10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36">
                  <a:moveTo>
                    <a:pt x="0" y="13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0" y="136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69" name="Freeform 91"/>
            <p:cNvSpPr>
              <a:spLocks/>
            </p:cNvSpPr>
            <p:nvPr/>
          </p:nvSpPr>
          <p:spPr bwMode="auto">
            <a:xfrm>
              <a:off x="1923" y="3111"/>
              <a:ext cx="168" cy="246"/>
            </a:xfrm>
            <a:custGeom>
              <a:avLst/>
              <a:gdLst>
                <a:gd name="T0" fmla="*/ 6 w 28"/>
                <a:gd name="T1" fmla="*/ 0 h 41"/>
                <a:gd name="T2" fmla="*/ 138 w 28"/>
                <a:gd name="T3" fmla="*/ 0 h 41"/>
                <a:gd name="T4" fmla="*/ 168 w 28"/>
                <a:gd name="T5" fmla="*/ 36 h 41"/>
                <a:gd name="T6" fmla="*/ 144 w 28"/>
                <a:gd name="T7" fmla="*/ 246 h 41"/>
                <a:gd name="T8" fmla="*/ 48 w 28"/>
                <a:gd name="T9" fmla="*/ 246 h 41"/>
                <a:gd name="T10" fmla="*/ 0 w 28"/>
                <a:gd name="T11" fmla="*/ 198 h 41"/>
                <a:gd name="T12" fmla="*/ 6 w 28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41"/>
                <a:gd name="T23" fmla="*/ 28 w 28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41">
                  <a:moveTo>
                    <a:pt x="1" y="0"/>
                  </a:moveTo>
                  <a:lnTo>
                    <a:pt x="23" y="0"/>
                  </a:lnTo>
                  <a:lnTo>
                    <a:pt x="28" y="6"/>
                  </a:lnTo>
                  <a:lnTo>
                    <a:pt x="24" y="41"/>
                  </a:lnTo>
                  <a:lnTo>
                    <a:pt x="8" y="41"/>
                  </a:lnTo>
                  <a:lnTo>
                    <a:pt x="0" y="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70" name="Rectangle 92"/>
            <p:cNvSpPr>
              <a:spLocks noChangeArrowheads="1"/>
            </p:cNvSpPr>
            <p:nvPr/>
          </p:nvSpPr>
          <p:spPr bwMode="auto">
            <a:xfrm>
              <a:off x="1389" y="3147"/>
              <a:ext cx="168" cy="246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71" name="Oval 93"/>
            <p:cNvSpPr>
              <a:spLocks noChangeArrowheads="1"/>
            </p:cNvSpPr>
            <p:nvPr/>
          </p:nvSpPr>
          <p:spPr bwMode="auto">
            <a:xfrm>
              <a:off x="1377" y="3423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72" name="Oval 94"/>
            <p:cNvSpPr>
              <a:spLocks noChangeArrowheads="1"/>
            </p:cNvSpPr>
            <p:nvPr/>
          </p:nvSpPr>
          <p:spPr bwMode="auto">
            <a:xfrm>
              <a:off x="1887" y="3423"/>
              <a:ext cx="132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73" name="Oval 95"/>
            <p:cNvSpPr>
              <a:spLocks noChangeArrowheads="1"/>
            </p:cNvSpPr>
            <p:nvPr/>
          </p:nvSpPr>
          <p:spPr bwMode="auto">
            <a:xfrm>
              <a:off x="1221" y="3423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74" name="Oval 96"/>
            <p:cNvSpPr>
              <a:spLocks noChangeArrowheads="1"/>
            </p:cNvSpPr>
            <p:nvPr/>
          </p:nvSpPr>
          <p:spPr bwMode="auto">
            <a:xfrm>
              <a:off x="1737" y="3423"/>
              <a:ext cx="132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75" name="Freeform 97"/>
            <p:cNvSpPr>
              <a:spLocks/>
            </p:cNvSpPr>
            <p:nvPr/>
          </p:nvSpPr>
          <p:spPr bwMode="auto">
            <a:xfrm>
              <a:off x="1971" y="3357"/>
              <a:ext cx="54" cy="36"/>
            </a:xfrm>
            <a:custGeom>
              <a:avLst/>
              <a:gdLst>
                <a:gd name="T0" fmla="*/ 0 w 9"/>
                <a:gd name="T1" fmla="*/ 0 h 6"/>
                <a:gd name="T2" fmla="*/ 54 w 9"/>
                <a:gd name="T3" fmla="*/ 0 h 6"/>
                <a:gd name="T4" fmla="*/ 48 w 9"/>
                <a:gd name="T5" fmla="*/ 36 h 6"/>
                <a:gd name="T6" fmla="*/ 12 w 9"/>
                <a:gd name="T7" fmla="*/ 36 h 6"/>
                <a:gd name="T8" fmla="*/ 0 w 9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6"/>
                <a:gd name="T17" fmla="*/ 9 w 9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6">
                  <a:moveTo>
                    <a:pt x="0" y="0"/>
                  </a:moveTo>
                  <a:lnTo>
                    <a:pt x="9" y="0"/>
                  </a:lnTo>
                  <a:lnTo>
                    <a:pt x="8" y="6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76" name="Freeform 98"/>
            <p:cNvSpPr>
              <a:spLocks/>
            </p:cNvSpPr>
            <p:nvPr/>
          </p:nvSpPr>
          <p:spPr bwMode="auto">
            <a:xfrm>
              <a:off x="1977" y="3141"/>
              <a:ext cx="90" cy="162"/>
            </a:xfrm>
            <a:custGeom>
              <a:avLst/>
              <a:gdLst>
                <a:gd name="T0" fmla="*/ 0 w 15"/>
                <a:gd name="T1" fmla="*/ 0 h 27"/>
                <a:gd name="T2" fmla="*/ 72 w 15"/>
                <a:gd name="T3" fmla="*/ 0 h 27"/>
                <a:gd name="T4" fmla="*/ 90 w 15"/>
                <a:gd name="T5" fmla="*/ 24 h 27"/>
                <a:gd name="T6" fmla="*/ 72 w 15"/>
                <a:gd name="T7" fmla="*/ 162 h 27"/>
                <a:gd name="T8" fmla="*/ 0 w 15"/>
                <a:gd name="T9" fmla="*/ 162 h 27"/>
                <a:gd name="T10" fmla="*/ 0 w 15"/>
                <a:gd name="T11" fmla="*/ 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7"/>
                <a:gd name="T20" fmla="*/ 15 w 15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7">
                  <a:moveTo>
                    <a:pt x="0" y="0"/>
                  </a:moveTo>
                  <a:lnTo>
                    <a:pt x="12" y="0"/>
                  </a:lnTo>
                  <a:lnTo>
                    <a:pt x="15" y="4"/>
                  </a:lnTo>
                  <a:lnTo>
                    <a:pt x="12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77" name="Line 99"/>
            <p:cNvSpPr>
              <a:spLocks noChangeShapeType="1"/>
            </p:cNvSpPr>
            <p:nvPr/>
          </p:nvSpPr>
          <p:spPr bwMode="auto">
            <a:xfrm flipV="1">
              <a:off x="861" y="2577"/>
              <a:ext cx="762" cy="312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478" name="Line 100"/>
            <p:cNvSpPr>
              <a:spLocks noChangeShapeType="1"/>
            </p:cNvSpPr>
            <p:nvPr/>
          </p:nvSpPr>
          <p:spPr bwMode="auto">
            <a:xfrm>
              <a:off x="1659" y="2577"/>
              <a:ext cx="156" cy="798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479" name="Freeform 101"/>
            <p:cNvSpPr>
              <a:spLocks/>
            </p:cNvSpPr>
            <p:nvPr/>
          </p:nvSpPr>
          <p:spPr bwMode="auto">
            <a:xfrm>
              <a:off x="1239" y="2697"/>
              <a:ext cx="156" cy="84"/>
            </a:xfrm>
            <a:custGeom>
              <a:avLst/>
              <a:gdLst>
                <a:gd name="T0" fmla="*/ 0 w 26"/>
                <a:gd name="T1" fmla="*/ 54 h 14"/>
                <a:gd name="T2" fmla="*/ 150 w 26"/>
                <a:gd name="T3" fmla="*/ 0 h 14"/>
                <a:gd name="T4" fmla="*/ 156 w 26"/>
                <a:gd name="T5" fmla="*/ 30 h 14"/>
                <a:gd name="T6" fmla="*/ 84 w 26"/>
                <a:gd name="T7" fmla="*/ 84 h 14"/>
                <a:gd name="T8" fmla="*/ 18 w 26"/>
                <a:gd name="T9" fmla="*/ 84 h 14"/>
                <a:gd name="T10" fmla="*/ 0 w 26"/>
                <a:gd name="T11" fmla="*/ 54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14"/>
                <a:gd name="T20" fmla="*/ 26 w 26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14">
                  <a:moveTo>
                    <a:pt x="0" y="9"/>
                  </a:moveTo>
                  <a:lnTo>
                    <a:pt x="25" y="0"/>
                  </a:lnTo>
                  <a:lnTo>
                    <a:pt x="26" y="5"/>
                  </a:lnTo>
                  <a:lnTo>
                    <a:pt x="14" y="14"/>
                  </a:lnTo>
                  <a:lnTo>
                    <a:pt x="3" y="14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80" name="Oval 102"/>
            <p:cNvSpPr>
              <a:spLocks noChangeArrowheads="1"/>
            </p:cNvSpPr>
            <p:nvPr/>
          </p:nvSpPr>
          <p:spPr bwMode="auto">
            <a:xfrm>
              <a:off x="1353" y="2661"/>
              <a:ext cx="18" cy="1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81" name="Oval 103"/>
            <p:cNvSpPr>
              <a:spLocks noChangeArrowheads="1"/>
            </p:cNvSpPr>
            <p:nvPr/>
          </p:nvSpPr>
          <p:spPr bwMode="auto">
            <a:xfrm>
              <a:off x="1209" y="2715"/>
              <a:ext cx="18" cy="1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82" name="Oval 104"/>
            <p:cNvSpPr>
              <a:spLocks noChangeArrowheads="1"/>
            </p:cNvSpPr>
            <p:nvPr/>
          </p:nvSpPr>
          <p:spPr bwMode="auto">
            <a:xfrm>
              <a:off x="1377" y="2649"/>
              <a:ext cx="18" cy="2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83" name="Oval 105"/>
            <p:cNvSpPr>
              <a:spLocks noChangeArrowheads="1"/>
            </p:cNvSpPr>
            <p:nvPr/>
          </p:nvSpPr>
          <p:spPr bwMode="auto">
            <a:xfrm>
              <a:off x="1239" y="2709"/>
              <a:ext cx="18" cy="1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84" name="Line 106"/>
            <p:cNvSpPr>
              <a:spLocks noChangeShapeType="1"/>
            </p:cNvSpPr>
            <p:nvPr/>
          </p:nvSpPr>
          <p:spPr bwMode="auto">
            <a:xfrm>
              <a:off x="1323" y="2811"/>
              <a:ext cx="1" cy="78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3316" name="Group 109"/>
          <p:cNvGrpSpPr>
            <a:grpSpLocks noChangeAspect="1"/>
          </p:cNvGrpSpPr>
          <p:nvPr/>
        </p:nvGrpSpPr>
        <p:grpSpPr bwMode="auto">
          <a:xfrm>
            <a:off x="6024563" y="5072063"/>
            <a:ext cx="2247900" cy="1409700"/>
            <a:chOff x="2841" y="2667"/>
            <a:chExt cx="1416" cy="888"/>
          </a:xfrm>
        </p:grpSpPr>
        <p:sp>
          <p:nvSpPr>
            <p:cNvPr id="13427" name="Oval 110"/>
            <p:cNvSpPr>
              <a:spLocks noChangeArrowheads="1"/>
            </p:cNvSpPr>
            <p:nvPr/>
          </p:nvSpPr>
          <p:spPr bwMode="auto">
            <a:xfrm>
              <a:off x="3603" y="3297"/>
              <a:ext cx="114" cy="11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28" name="Oval 111"/>
            <p:cNvSpPr>
              <a:spLocks noChangeArrowheads="1"/>
            </p:cNvSpPr>
            <p:nvPr/>
          </p:nvSpPr>
          <p:spPr bwMode="auto">
            <a:xfrm>
              <a:off x="3597" y="3315"/>
              <a:ext cx="96" cy="90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29" name="Freeform 112"/>
            <p:cNvSpPr>
              <a:spLocks/>
            </p:cNvSpPr>
            <p:nvPr/>
          </p:nvSpPr>
          <p:spPr bwMode="auto">
            <a:xfrm>
              <a:off x="3597" y="2667"/>
              <a:ext cx="66" cy="822"/>
            </a:xfrm>
            <a:custGeom>
              <a:avLst/>
              <a:gdLst>
                <a:gd name="T0" fmla="*/ 0 w 11"/>
                <a:gd name="T1" fmla="*/ 822 h 137"/>
                <a:gd name="T2" fmla="*/ 6 w 11"/>
                <a:gd name="T3" fmla="*/ 0 h 137"/>
                <a:gd name="T4" fmla="*/ 42 w 11"/>
                <a:gd name="T5" fmla="*/ 0 h 137"/>
                <a:gd name="T6" fmla="*/ 66 w 11"/>
                <a:gd name="T7" fmla="*/ 822 h 137"/>
                <a:gd name="T8" fmla="*/ 0 w 11"/>
                <a:gd name="T9" fmla="*/ 822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37"/>
                <a:gd name="T17" fmla="*/ 11 w 11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37">
                  <a:moveTo>
                    <a:pt x="0" y="137"/>
                  </a:moveTo>
                  <a:lnTo>
                    <a:pt x="1" y="0"/>
                  </a:lnTo>
                  <a:lnTo>
                    <a:pt x="7" y="0"/>
                  </a:lnTo>
                  <a:lnTo>
                    <a:pt x="11" y="13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30" name="Freeform 113"/>
            <p:cNvSpPr>
              <a:spLocks/>
            </p:cNvSpPr>
            <p:nvPr/>
          </p:nvSpPr>
          <p:spPr bwMode="auto">
            <a:xfrm>
              <a:off x="3279" y="2865"/>
              <a:ext cx="42" cy="36"/>
            </a:xfrm>
            <a:custGeom>
              <a:avLst/>
              <a:gdLst>
                <a:gd name="T0" fmla="*/ 12 w 7"/>
                <a:gd name="T1" fmla="*/ 0 h 6"/>
                <a:gd name="T2" fmla="*/ 0 w 7"/>
                <a:gd name="T3" fmla="*/ 36 h 6"/>
                <a:gd name="T4" fmla="*/ 42 w 7"/>
                <a:gd name="T5" fmla="*/ 36 h 6"/>
                <a:gd name="T6" fmla="*/ 30 w 7"/>
                <a:gd name="T7" fmla="*/ 0 h 6"/>
                <a:gd name="T8" fmla="*/ 12 w 7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6"/>
                <a:gd name="T17" fmla="*/ 7 w 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6">
                  <a:moveTo>
                    <a:pt x="2" y="0"/>
                  </a:moveTo>
                  <a:lnTo>
                    <a:pt x="0" y="6"/>
                  </a:lnTo>
                  <a:lnTo>
                    <a:pt x="7" y="6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31" name="Line 114"/>
            <p:cNvSpPr>
              <a:spLocks noChangeShapeType="1"/>
            </p:cNvSpPr>
            <p:nvPr/>
          </p:nvSpPr>
          <p:spPr bwMode="auto">
            <a:xfrm flipV="1">
              <a:off x="3369" y="2667"/>
              <a:ext cx="252" cy="138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432" name="Line 115"/>
            <p:cNvSpPr>
              <a:spLocks noChangeShapeType="1"/>
            </p:cNvSpPr>
            <p:nvPr/>
          </p:nvSpPr>
          <p:spPr bwMode="auto">
            <a:xfrm>
              <a:off x="3627" y="2667"/>
              <a:ext cx="66" cy="69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433" name="Freeform 116"/>
            <p:cNvSpPr>
              <a:spLocks/>
            </p:cNvSpPr>
            <p:nvPr/>
          </p:nvSpPr>
          <p:spPr bwMode="auto">
            <a:xfrm>
              <a:off x="3333" y="2751"/>
              <a:ext cx="48" cy="42"/>
            </a:xfrm>
            <a:custGeom>
              <a:avLst/>
              <a:gdLst>
                <a:gd name="T0" fmla="*/ 0 w 8"/>
                <a:gd name="T1" fmla="*/ 18 h 7"/>
                <a:gd name="T2" fmla="*/ 42 w 8"/>
                <a:gd name="T3" fmla="*/ 0 h 7"/>
                <a:gd name="T4" fmla="*/ 48 w 8"/>
                <a:gd name="T5" fmla="*/ 24 h 7"/>
                <a:gd name="T6" fmla="*/ 12 w 8"/>
                <a:gd name="T7" fmla="*/ 42 h 7"/>
                <a:gd name="T8" fmla="*/ 0 w 8"/>
                <a:gd name="T9" fmla="*/ 18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7"/>
                <a:gd name="T17" fmla="*/ 8 w 8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7">
                  <a:moveTo>
                    <a:pt x="0" y="3"/>
                  </a:moveTo>
                  <a:lnTo>
                    <a:pt x="7" y="0"/>
                  </a:lnTo>
                  <a:lnTo>
                    <a:pt x="8" y="4"/>
                  </a:lnTo>
                  <a:lnTo>
                    <a:pt x="2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34" name="Freeform 117"/>
            <p:cNvSpPr>
              <a:spLocks/>
            </p:cNvSpPr>
            <p:nvPr/>
          </p:nvSpPr>
          <p:spPr bwMode="auto">
            <a:xfrm>
              <a:off x="3195" y="2805"/>
              <a:ext cx="48" cy="42"/>
            </a:xfrm>
            <a:custGeom>
              <a:avLst/>
              <a:gdLst>
                <a:gd name="T0" fmla="*/ 0 w 8"/>
                <a:gd name="T1" fmla="*/ 18 h 7"/>
                <a:gd name="T2" fmla="*/ 36 w 8"/>
                <a:gd name="T3" fmla="*/ 0 h 7"/>
                <a:gd name="T4" fmla="*/ 48 w 8"/>
                <a:gd name="T5" fmla="*/ 24 h 7"/>
                <a:gd name="T6" fmla="*/ 6 w 8"/>
                <a:gd name="T7" fmla="*/ 42 h 7"/>
                <a:gd name="T8" fmla="*/ 0 w 8"/>
                <a:gd name="T9" fmla="*/ 18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7"/>
                <a:gd name="T17" fmla="*/ 8 w 8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7">
                  <a:moveTo>
                    <a:pt x="0" y="3"/>
                  </a:moveTo>
                  <a:lnTo>
                    <a:pt x="6" y="0"/>
                  </a:lnTo>
                  <a:lnTo>
                    <a:pt x="8" y="4"/>
                  </a:lnTo>
                  <a:lnTo>
                    <a:pt x="1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35" name="Line 118"/>
            <p:cNvSpPr>
              <a:spLocks noChangeShapeType="1"/>
            </p:cNvSpPr>
            <p:nvPr/>
          </p:nvSpPr>
          <p:spPr bwMode="auto">
            <a:xfrm flipV="1">
              <a:off x="2841" y="2667"/>
              <a:ext cx="768" cy="312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436" name="Line 119"/>
            <p:cNvSpPr>
              <a:spLocks noChangeShapeType="1"/>
            </p:cNvSpPr>
            <p:nvPr/>
          </p:nvSpPr>
          <p:spPr bwMode="auto">
            <a:xfrm>
              <a:off x="3633" y="2685"/>
              <a:ext cx="84" cy="66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437" name="Freeform 120"/>
            <p:cNvSpPr>
              <a:spLocks/>
            </p:cNvSpPr>
            <p:nvPr/>
          </p:nvSpPr>
          <p:spPr bwMode="auto">
            <a:xfrm>
              <a:off x="3219" y="2787"/>
              <a:ext cx="156" cy="84"/>
            </a:xfrm>
            <a:custGeom>
              <a:avLst/>
              <a:gdLst>
                <a:gd name="T0" fmla="*/ 0 w 26"/>
                <a:gd name="T1" fmla="*/ 54 h 14"/>
                <a:gd name="T2" fmla="*/ 144 w 26"/>
                <a:gd name="T3" fmla="*/ 0 h 14"/>
                <a:gd name="T4" fmla="*/ 156 w 26"/>
                <a:gd name="T5" fmla="*/ 30 h 14"/>
                <a:gd name="T6" fmla="*/ 78 w 26"/>
                <a:gd name="T7" fmla="*/ 84 h 14"/>
                <a:gd name="T8" fmla="*/ 12 w 26"/>
                <a:gd name="T9" fmla="*/ 84 h 14"/>
                <a:gd name="T10" fmla="*/ 0 w 26"/>
                <a:gd name="T11" fmla="*/ 54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14"/>
                <a:gd name="T20" fmla="*/ 26 w 26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14">
                  <a:moveTo>
                    <a:pt x="0" y="9"/>
                  </a:moveTo>
                  <a:lnTo>
                    <a:pt x="24" y="0"/>
                  </a:lnTo>
                  <a:lnTo>
                    <a:pt x="26" y="5"/>
                  </a:lnTo>
                  <a:lnTo>
                    <a:pt x="13" y="14"/>
                  </a:lnTo>
                  <a:lnTo>
                    <a:pt x="2" y="14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38" name="Oval 121"/>
            <p:cNvSpPr>
              <a:spLocks noChangeArrowheads="1"/>
            </p:cNvSpPr>
            <p:nvPr/>
          </p:nvSpPr>
          <p:spPr bwMode="auto">
            <a:xfrm>
              <a:off x="3327" y="2751"/>
              <a:ext cx="18" cy="1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39" name="Oval 122"/>
            <p:cNvSpPr>
              <a:spLocks noChangeArrowheads="1"/>
            </p:cNvSpPr>
            <p:nvPr/>
          </p:nvSpPr>
          <p:spPr bwMode="auto">
            <a:xfrm>
              <a:off x="3189" y="2805"/>
              <a:ext cx="18" cy="1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40" name="Oval 123"/>
            <p:cNvSpPr>
              <a:spLocks noChangeArrowheads="1"/>
            </p:cNvSpPr>
            <p:nvPr/>
          </p:nvSpPr>
          <p:spPr bwMode="auto">
            <a:xfrm>
              <a:off x="3351" y="2739"/>
              <a:ext cx="24" cy="2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41" name="Oval 124"/>
            <p:cNvSpPr>
              <a:spLocks noChangeArrowheads="1"/>
            </p:cNvSpPr>
            <p:nvPr/>
          </p:nvSpPr>
          <p:spPr bwMode="auto">
            <a:xfrm>
              <a:off x="3213" y="2799"/>
              <a:ext cx="18" cy="1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42" name="Line 125"/>
            <p:cNvSpPr>
              <a:spLocks noChangeShapeType="1"/>
            </p:cNvSpPr>
            <p:nvPr/>
          </p:nvSpPr>
          <p:spPr bwMode="auto">
            <a:xfrm>
              <a:off x="3303" y="2901"/>
              <a:ext cx="1" cy="78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443" name="Oval 126"/>
            <p:cNvSpPr>
              <a:spLocks noChangeArrowheads="1"/>
            </p:cNvSpPr>
            <p:nvPr/>
          </p:nvSpPr>
          <p:spPr bwMode="auto">
            <a:xfrm>
              <a:off x="3759" y="3297"/>
              <a:ext cx="132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44" name="Freeform 127"/>
            <p:cNvSpPr>
              <a:spLocks/>
            </p:cNvSpPr>
            <p:nvPr/>
          </p:nvSpPr>
          <p:spPr bwMode="auto">
            <a:xfrm>
              <a:off x="3855" y="3303"/>
              <a:ext cx="396" cy="150"/>
            </a:xfrm>
            <a:custGeom>
              <a:avLst/>
              <a:gdLst>
                <a:gd name="T0" fmla="*/ 0 w 66"/>
                <a:gd name="T1" fmla="*/ 0 h 25"/>
                <a:gd name="T2" fmla="*/ 348 w 66"/>
                <a:gd name="T3" fmla="*/ 0 h 25"/>
                <a:gd name="T4" fmla="*/ 396 w 66"/>
                <a:gd name="T5" fmla="*/ 150 h 25"/>
                <a:gd name="T6" fmla="*/ 0 w 66"/>
                <a:gd name="T7" fmla="*/ 144 h 25"/>
                <a:gd name="T8" fmla="*/ 0 w 66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25"/>
                <a:gd name="T17" fmla="*/ 66 w 66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25">
                  <a:moveTo>
                    <a:pt x="0" y="0"/>
                  </a:moveTo>
                  <a:lnTo>
                    <a:pt x="58" y="0"/>
                  </a:lnTo>
                  <a:lnTo>
                    <a:pt x="66" y="25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45" name="Freeform 128"/>
            <p:cNvSpPr>
              <a:spLocks/>
            </p:cNvSpPr>
            <p:nvPr/>
          </p:nvSpPr>
          <p:spPr bwMode="auto">
            <a:xfrm>
              <a:off x="3783" y="3141"/>
              <a:ext cx="246" cy="306"/>
            </a:xfrm>
            <a:custGeom>
              <a:avLst/>
              <a:gdLst>
                <a:gd name="T0" fmla="*/ 36 w 41"/>
                <a:gd name="T1" fmla="*/ 0 h 51"/>
                <a:gd name="T2" fmla="*/ 0 w 41"/>
                <a:gd name="T3" fmla="*/ 138 h 51"/>
                <a:gd name="T4" fmla="*/ 42 w 41"/>
                <a:gd name="T5" fmla="*/ 198 h 51"/>
                <a:gd name="T6" fmla="*/ 72 w 41"/>
                <a:gd name="T7" fmla="*/ 306 h 51"/>
                <a:gd name="T8" fmla="*/ 216 w 41"/>
                <a:gd name="T9" fmla="*/ 306 h 51"/>
                <a:gd name="T10" fmla="*/ 246 w 41"/>
                <a:gd name="T11" fmla="*/ 162 h 51"/>
                <a:gd name="T12" fmla="*/ 150 w 41"/>
                <a:gd name="T13" fmla="*/ 0 h 51"/>
                <a:gd name="T14" fmla="*/ 36 w 41"/>
                <a:gd name="T15" fmla="*/ 0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51"/>
                <a:gd name="T26" fmla="*/ 41 w 41"/>
                <a:gd name="T27" fmla="*/ 51 h 5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51">
                  <a:moveTo>
                    <a:pt x="6" y="0"/>
                  </a:moveTo>
                  <a:lnTo>
                    <a:pt x="0" y="23"/>
                  </a:lnTo>
                  <a:lnTo>
                    <a:pt x="7" y="33"/>
                  </a:lnTo>
                  <a:lnTo>
                    <a:pt x="12" y="51"/>
                  </a:lnTo>
                  <a:lnTo>
                    <a:pt x="36" y="51"/>
                  </a:lnTo>
                  <a:lnTo>
                    <a:pt x="41" y="27"/>
                  </a:lnTo>
                  <a:cubicBezTo>
                    <a:pt x="39" y="17"/>
                    <a:pt x="33" y="2"/>
                    <a:pt x="25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46" name="Line 129"/>
            <p:cNvSpPr>
              <a:spLocks noChangeShapeType="1"/>
            </p:cNvSpPr>
            <p:nvPr/>
          </p:nvSpPr>
          <p:spPr bwMode="auto">
            <a:xfrm>
              <a:off x="3759" y="3285"/>
              <a:ext cx="1" cy="180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447" name="Freeform 130"/>
            <p:cNvSpPr>
              <a:spLocks/>
            </p:cNvSpPr>
            <p:nvPr/>
          </p:nvSpPr>
          <p:spPr bwMode="auto">
            <a:xfrm>
              <a:off x="3813" y="3165"/>
              <a:ext cx="180" cy="138"/>
            </a:xfrm>
            <a:custGeom>
              <a:avLst/>
              <a:gdLst>
                <a:gd name="T0" fmla="*/ 24 w 30"/>
                <a:gd name="T1" fmla="*/ 0 h 23"/>
                <a:gd name="T2" fmla="*/ 0 w 30"/>
                <a:gd name="T3" fmla="*/ 102 h 23"/>
                <a:gd name="T4" fmla="*/ 48 w 30"/>
                <a:gd name="T5" fmla="*/ 138 h 23"/>
                <a:gd name="T6" fmla="*/ 144 w 30"/>
                <a:gd name="T7" fmla="*/ 138 h 23"/>
                <a:gd name="T8" fmla="*/ 180 w 30"/>
                <a:gd name="T9" fmla="*/ 138 h 23"/>
                <a:gd name="T10" fmla="*/ 114 w 30"/>
                <a:gd name="T11" fmla="*/ 0 h 23"/>
                <a:gd name="T12" fmla="*/ 24 w 30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23"/>
                <a:gd name="T23" fmla="*/ 30 w 30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23">
                  <a:moveTo>
                    <a:pt x="4" y="0"/>
                  </a:moveTo>
                  <a:lnTo>
                    <a:pt x="0" y="17"/>
                  </a:lnTo>
                  <a:lnTo>
                    <a:pt x="8" y="23"/>
                  </a:lnTo>
                  <a:lnTo>
                    <a:pt x="24" y="23"/>
                  </a:lnTo>
                  <a:lnTo>
                    <a:pt x="30" y="23"/>
                  </a:lnTo>
                  <a:cubicBezTo>
                    <a:pt x="27" y="14"/>
                    <a:pt x="23" y="2"/>
                    <a:pt x="19" y="0"/>
                  </a:cubicBezTo>
                  <a:lnTo>
                    <a:pt x="4" y="0"/>
                  </a:lnTo>
                  <a:close/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48" name="Oval 131"/>
            <p:cNvSpPr>
              <a:spLocks noChangeArrowheads="1"/>
            </p:cNvSpPr>
            <p:nvPr/>
          </p:nvSpPr>
          <p:spPr bwMode="auto">
            <a:xfrm>
              <a:off x="4077" y="3375"/>
              <a:ext cx="180" cy="180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49" name="Oval 132"/>
            <p:cNvSpPr>
              <a:spLocks noChangeArrowheads="1"/>
            </p:cNvSpPr>
            <p:nvPr/>
          </p:nvSpPr>
          <p:spPr bwMode="auto">
            <a:xfrm>
              <a:off x="3735" y="3339"/>
              <a:ext cx="210" cy="216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50" name="Freeform 133"/>
            <p:cNvSpPr>
              <a:spLocks/>
            </p:cNvSpPr>
            <p:nvPr/>
          </p:nvSpPr>
          <p:spPr bwMode="auto">
            <a:xfrm>
              <a:off x="3495" y="3351"/>
              <a:ext cx="222" cy="174"/>
            </a:xfrm>
            <a:custGeom>
              <a:avLst/>
              <a:gdLst>
                <a:gd name="T0" fmla="*/ 0 w 37"/>
                <a:gd name="T1" fmla="*/ 174 h 29"/>
                <a:gd name="T2" fmla="*/ 12 w 37"/>
                <a:gd name="T3" fmla="*/ 156 h 29"/>
                <a:gd name="T4" fmla="*/ 12 w 37"/>
                <a:gd name="T5" fmla="*/ 54 h 29"/>
                <a:gd name="T6" fmla="*/ 78 w 37"/>
                <a:gd name="T7" fmla="*/ 0 h 29"/>
                <a:gd name="T8" fmla="*/ 222 w 37"/>
                <a:gd name="T9" fmla="*/ 0 h 29"/>
                <a:gd name="T10" fmla="*/ 222 w 37"/>
                <a:gd name="T11" fmla="*/ 174 h 29"/>
                <a:gd name="T12" fmla="*/ 0 w 37"/>
                <a:gd name="T13" fmla="*/ 174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29"/>
                <a:gd name="T23" fmla="*/ 37 w 37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29">
                  <a:moveTo>
                    <a:pt x="0" y="29"/>
                  </a:moveTo>
                  <a:lnTo>
                    <a:pt x="2" y="26"/>
                  </a:lnTo>
                  <a:lnTo>
                    <a:pt x="2" y="9"/>
                  </a:lnTo>
                  <a:lnTo>
                    <a:pt x="13" y="0"/>
                  </a:lnTo>
                  <a:lnTo>
                    <a:pt x="37" y="0"/>
                  </a:lnTo>
                  <a:lnTo>
                    <a:pt x="37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51" name="Oval 134"/>
            <p:cNvSpPr>
              <a:spLocks noChangeArrowheads="1"/>
            </p:cNvSpPr>
            <p:nvPr/>
          </p:nvSpPr>
          <p:spPr bwMode="auto">
            <a:xfrm>
              <a:off x="3531" y="3393"/>
              <a:ext cx="162" cy="162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sp>
        <p:nvSpPr>
          <p:cNvPr id="13317" name="Titel 118"/>
          <p:cNvSpPr>
            <a:spLocks noGrp="1"/>
          </p:cNvSpPr>
          <p:nvPr>
            <p:ph type="title"/>
          </p:nvPr>
        </p:nvSpPr>
        <p:spPr>
          <a:xfrm>
            <a:off x="1757363" y="1676400"/>
            <a:ext cx="7504112" cy="381000"/>
          </a:xfrm>
        </p:spPr>
        <p:txBody>
          <a:bodyPr/>
          <a:lstStyle/>
          <a:p>
            <a:pPr eaLnBrk="1" hangingPunct="1"/>
            <a:r>
              <a:rPr lang="de-DE" dirty="0" err="1">
                <a:latin typeface="Arial" charset="0"/>
                <a:cs typeface="Arial" charset="0"/>
              </a:rPr>
              <a:t>Yarder</a:t>
            </a:r>
            <a:endParaRPr lang="de-DE" dirty="0">
              <a:latin typeface="Arial" charset="0"/>
              <a:cs typeface="Arial" charset="0"/>
            </a:endParaRPr>
          </a:p>
        </p:txBody>
      </p:sp>
      <p:grpSp>
        <p:nvGrpSpPr>
          <p:cNvPr id="13318" name="Group 5"/>
          <p:cNvGrpSpPr>
            <a:grpSpLocks noChangeAspect="1"/>
          </p:cNvGrpSpPr>
          <p:nvPr/>
        </p:nvGrpSpPr>
        <p:grpSpPr bwMode="auto">
          <a:xfrm>
            <a:off x="1890713" y="2162176"/>
            <a:ext cx="1485900" cy="1571625"/>
            <a:chOff x="231" y="1362"/>
            <a:chExt cx="936" cy="990"/>
          </a:xfrm>
        </p:grpSpPr>
        <p:sp>
          <p:nvSpPr>
            <p:cNvPr id="13407" name="Freeform 6"/>
            <p:cNvSpPr>
              <a:spLocks/>
            </p:cNvSpPr>
            <p:nvPr/>
          </p:nvSpPr>
          <p:spPr bwMode="auto">
            <a:xfrm>
              <a:off x="801" y="1914"/>
              <a:ext cx="174" cy="276"/>
            </a:xfrm>
            <a:custGeom>
              <a:avLst/>
              <a:gdLst>
                <a:gd name="T0" fmla="*/ 12 w 29"/>
                <a:gd name="T1" fmla="*/ 0 h 46"/>
                <a:gd name="T2" fmla="*/ 162 w 29"/>
                <a:gd name="T3" fmla="*/ 0 h 46"/>
                <a:gd name="T4" fmla="*/ 174 w 29"/>
                <a:gd name="T5" fmla="*/ 12 h 46"/>
                <a:gd name="T6" fmla="*/ 174 w 29"/>
                <a:gd name="T7" fmla="*/ 264 h 46"/>
                <a:gd name="T8" fmla="*/ 162 w 29"/>
                <a:gd name="T9" fmla="*/ 276 h 46"/>
                <a:gd name="T10" fmla="*/ 12 w 29"/>
                <a:gd name="T11" fmla="*/ 276 h 46"/>
                <a:gd name="T12" fmla="*/ 0 w 29"/>
                <a:gd name="T13" fmla="*/ 264 h 46"/>
                <a:gd name="T14" fmla="*/ 0 w 29"/>
                <a:gd name="T15" fmla="*/ 12 h 46"/>
                <a:gd name="T16" fmla="*/ 12 w 29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46"/>
                <a:gd name="T29" fmla="*/ 29 w 29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46">
                  <a:moveTo>
                    <a:pt x="2" y="0"/>
                  </a:moveTo>
                  <a:lnTo>
                    <a:pt x="27" y="0"/>
                  </a:lnTo>
                  <a:cubicBezTo>
                    <a:pt x="28" y="0"/>
                    <a:pt x="29" y="1"/>
                    <a:pt x="29" y="2"/>
                  </a:cubicBezTo>
                  <a:lnTo>
                    <a:pt x="29" y="44"/>
                  </a:lnTo>
                  <a:cubicBezTo>
                    <a:pt x="29" y="45"/>
                    <a:pt x="28" y="46"/>
                    <a:pt x="27" y="46"/>
                  </a:cubicBezTo>
                  <a:lnTo>
                    <a:pt x="2" y="46"/>
                  </a:lnTo>
                  <a:cubicBezTo>
                    <a:pt x="1" y="46"/>
                    <a:pt x="0" y="45"/>
                    <a:pt x="0" y="44"/>
                  </a:cubicBezTo>
                  <a:lnTo>
                    <a:pt x="0" y="2"/>
                  </a:ln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08" name="Oval 7"/>
            <p:cNvSpPr>
              <a:spLocks noChangeArrowheads="1"/>
            </p:cNvSpPr>
            <p:nvPr/>
          </p:nvSpPr>
          <p:spPr bwMode="auto">
            <a:xfrm>
              <a:off x="1011" y="2082"/>
              <a:ext cx="132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09" name="Line 8"/>
            <p:cNvSpPr>
              <a:spLocks noChangeShapeType="1"/>
            </p:cNvSpPr>
            <p:nvPr/>
          </p:nvSpPr>
          <p:spPr bwMode="auto">
            <a:xfrm>
              <a:off x="1023" y="1362"/>
              <a:ext cx="102" cy="792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410" name="Oval 9"/>
            <p:cNvSpPr>
              <a:spLocks noChangeArrowheads="1"/>
            </p:cNvSpPr>
            <p:nvPr/>
          </p:nvSpPr>
          <p:spPr bwMode="auto">
            <a:xfrm>
              <a:off x="993" y="2088"/>
              <a:ext cx="132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11" name="Rectangle 10"/>
            <p:cNvSpPr>
              <a:spLocks noChangeArrowheads="1"/>
            </p:cNvSpPr>
            <p:nvPr/>
          </p:nvSpPr>
          <p:spPr bwMode="auto">
            <a:xfrm>
              <a:off x="783" y="2184"/>
              <a:ext cx="384" cy="96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12" name="Freeform 11"/>
            <p:cNvSpPr>
              <a:spLocks/>
            </p:cNvSpPr>
            <p:nvPr/>
          </p:nvSpPr>
          <p:spPr bwMode="auto">
            <a:xfrm>
              <a:off x="993" y="1362"/>
              <a:ext cx="60" cy="822"/>
            </a:xfrm>
            <a:custGeom>
              <a:avLst/>
              <a:gdLst>
                <a:gd name="T0" fmla="*/ 0 w 10"/>
                <a:gd name="T1" fmla="*/ 822 h 137"/>
                <a:gd name="T2" fmla="*/ 0 w 10"/>
                <a:gd name="T3" fmla="*/ 0 h 137"/>
                <a:gd name="T4" fmla="*/ 36 w 10"/>
                <a:gd name="T5" fmla="*/ 0 h 137"/>
                <a:gd name="T6" fmla="*/ 60 w 10"/>
                <a:gd name="T7" fmla="*/ 822 h 137"/>
                <a:gd name="T8" fmla="*/ 0 w 10"/>
                <a:gd name="T9" fmla="*/ 822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37"/>
                <a:gd name="T17" fmla="*/ 10 w 10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37">
                  <a:moveTo>
                    <a:pt x="0" y="13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0" y="13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13" name="Oval 12"/>
            <p:cNvSpPr>
              <a:spLocks noChangeArrowheads="1"/>
            </p:cNvSpPr>
            <p:nvPr/>
          </p:nvSpPr>
          <p:spPr bwMode="auto">
            <a:xfrm>
              <a:off x="897" y="2214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14" name="Line 13"/>
            <p:cNvSpPr>
              <a:spLocks noChangeShapeType="1"/>
            </p:cNvSpPr>
            <p:nvPr/>
          </p:nvSpPr>
          <p:spPr bwMode="auto">
            <a:xfrm>
              <a:off x="1029" y="1362"/>
              <a:ext cx="114" cy="78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415" name="Freeform 14"/>
            <p:cNvSpPr>
              <a:spLocks/>
            </p:cNvSpPr>
            <p:nvPr/>
          </p:nvSpPr>
          <p:spPr bwMode="auto">
            <a:xfrm>
              <a:off x="837" y="1968"/>
              <a:ext cx="96" cy="144"/>
            </a:xfrm>
            <a:custGeom>
              <a:avLst/>
              <a:gdLst>
                <a:gd name="T0" fmla="*/ 6 w 16"/>
                <a:gd name="T1" fmla="*/ 0 h 24"/>
                <a:gd name="T2" fmla="*/ 90 w 16"/>
                <a:gd name="T3" fmla="*/ 0 h 24"/>
                <a:gd name="T4" fmla="*/ 96 w 16"/>
                <a:gd name="T5" fmla="*/ 12 h 24"/>
                <a:gd name="T6" fmla="*/ 96 w 16"/>
                <a:gd name="T7" fmla="*/ 138 h 24"/>
                <a:gd name="T8" fmla="*/ 90 w 16"/>
                <a:gd name="T9" fmla="*/ 144 h 24"/>
                <a:gd name="T10" fmla="*/ 6 w 16"/>
                <a:gd name="T11" fmla="*/ 144 h 24"/>
                <a:gd name="T12" fmla="*/ 0 w 16"/>
                <a:gd name="T13" fmla="*/ 138 h 24"/>
                <a:gd name="T14" fmla="*/ 0 w 16"/>
                <a:gd name="T15" fmla="*/ 12 h 24"/>
                <a:gd name="T16" fmla="*/ 6 w 16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24"/>
                <a:gd name="T29" fmla="*/ 16 w 16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24">
                  <a:moveTo>
                    <a:pt x="1" y="0"/>
                  </a:moveTo>
                  <a:lnTo>
                    <a:pt x="15" y="0"/>
                  </a:lnTo>
                  <a:cubicBezTo>
                    <a:pt x="16" y="0"/>
                    <a:pt x="16" y="1"/>
                    <a:pt x="16" y="2"/>
                  </a:cubicBezTo>
                  <a:lnTo>
                    <a:pt x="16" y="23"/>
                  </a:lnTo>
                  <a:cubicBezTo>
                    <a:pt x="16" y="24"/>
                    <a:pt x="16" y="24"/>
                    <a:pt x="15" y="24"/>
                  </a:cubicBezTo>
                  <a:lnTo>
                    <a:pt x="1" y="24"/>
                  </a:lnTo>
                  <a:cubicBezTo>
                    <a:pt x="0" y="24"/>
                    <a:pt x="0" y="24"/>
                    <a:pt x="0" y="23"/>
                  </a:cubicBezTo>
                  <a:lnTo>
                    <a:pt x="0" y="2"/>
                  </a:ln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16" name="Freeform 15"/>
            <p:cNvSpPr>
              <a:spLocks/>
            </p:cNvSpPr>
            <p:nvPr/>
          </p:nvSpPr>
          <p:spPr bwMode="auto">
            <a:xfrm>
              <a:off x="675" y="1548"/>
              <a:ext cx="42" cy="42"/>
            </a:xfrm>
            <a:custGeom>
              <a:avLst/>
              <a:gdLst>
                <a:gd name="T0" fmla="*/ 12 w 7"/>
                <a:gd name="T1" fmla="*/ 6 h 7"/>
                <a:gd name="T2" fmla="*/ 0 w 7"/>
                <a:gd name="T3" fmla="*/ 42 h 7"/>
                <a:gd name="T4" fmla="*/ 42 w 7"/>
                <a:gd name="T5" fmla="*/ 42 h 7"/>
                <a:gd name="T6" fmla="*/ 30 w 7"/>
                <a:gd name="T7" fmla="*/ 0 h 7"/>
                <a:gd name="T8" fmla="*/ 12 w 7"/>
                <a:gd name="T9" fmla="*/ 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7"/>
                <a:gd name="T17" fmla="*/ 7 w 7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7">
                  <a:moveTo>
                    <a:pt x="2" y="1"/>
                  </a:moveTo>
                  <a:lnTo>
                    <a:pt x="0" y="7"/>
                  </a:lnTo>
                  <a:lnTo>
                    <a:pt x="7" y="7"/>
                  </a:lnTo>
                  <a:lnTo>
                    <a:pt x="5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17" name="Line 16"/>
            <p:cNvSpPr>
              <a:spLocks noChangeShapeType="1"/>
            </p:cNvSpPr>
            <p:nvPr/>
          </p:nvSpPr>
          <p:spPr bwMode="auto">
            <a:xfrm flipV="1">
              <a:off x="771" y="1362"/>
              <a:ext cx="222" cy="12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418" name="Freeform 17"/>
            <p:cNvSpPr>
              <a:spLocks/>
            </p:cNvSpPr>
            <p:nvPr/>
          </p:nvSpPr>
          <p:spPr bwMode="auto">
            <a:xfrm>
              <a:off x="729" y="1440"/>
              <a:ext cx="48" cy="36"/>
            </a:xfrm>
            <a:custGeom>
              <a:avLst/>
              <a:gdLst>
                <a:gd name="T0" fmla="*/ 0 w 8"/>
                <a:gd name="T1" fmla="*/ 12 h 6"/>
                <a:gd name="T2" fmla="*/ 36 w 8"/>
                <a:gd name="T3" fmla="*/ 0 h 6"/>
                <a:gd name="T4" fmla="*/ 48 w 8"/>
                <a:gd name="T5" fmla="*/ 24 h 6"/>
                <a:gd name="T6" fmla="*/ 6 w 8"/>
                <a:gd name="T7" fmla="*/ 36 h 6"/>
                <a:gd name="T8" fmla="*/ 0 w 8"/>
                <a:gd name="T9" fmla="*/ 12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0" y="2"/>
                  </a:moveTo>
                  <a:lnTo>
                    <a:pt x="6" y="0"/>
                  </a:lnTo>
                  <a:lnTo>
                    <a:pt x="8" y="4"/>
                  </a:lnTo>
                  <a:lnTo>
                    <a:pt x="1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19" name="Freeform 18"/>
            <p:cNvSpPr>
              <a:spLocks/>
            </p:cNvSpPr>
            <p:nvPr/>
          </p:nvSpPr>
          <p:spPr bwMode="auto">
            <a:xfrm>
              <a:off x="585" y="1494"/>
              <a:ext cx="54" cy="42"/>
            </a:xfrm>
            <a:custGeom>
              <a:avLst/>
              <a:gdLst>
                <a:gd name="T0" fmla="*/ 0 w 9"/>
                <a:gd name="T1" fmla="*/ 18 h 7"/>
                <a:gd name="T2" fmla="*/ 42 w 9"/>
                <a:gd name="T3" fmla="*/ 0 h 7"/>
                <a:gd name="T4" fmla="*/ 54 w 9"/>
                <a:gd name="T5" fmla="*/ 24 h 7"/>
                <a:gd name="T6" fmla="*/ 12 w 9"/>
                <a:gd name="T7" fmla="*/ 42 h 7"/>
                <a:gd name="T8" fmla="*/ 0 w 9"/>
                <a:gd name="T9" fmla="*/ 18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7"/>
                <a:gd name="T17" fmla="*/ 9 w 9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7">
                  <a:moveTo>
                    <a:pt x="0" y="3"/>
                  </a:moveTo>
                  <a:lnTo>
                    <a:pt x="7" y="0"/>
                  </a:lnTo>
                  <a:lnTo>
                    <a:pt x="9" y="4"/>
                  </a:lnTo>
                  <a:lnTo>
                    <a:pt x="2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20" name="Line 19"/>
            <p:cNvSpPr>
              <a:spLocks noChangeShapeType="1"/>
            </p:cNvSpPr>
            <p:nvPr/>
          </p:nvSpPr>
          <p:spPr bwMode="auto">
            <a:xfrm flipV="1">
              <a:off x="231" y="1362"/>
              <a:ext cx="762" cy="30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421" name="Freeform 20"/>
            <p:cNvSpPr>
              <a:spLocks/>
            </p:cNvSpPr>
            <p:nvPr/>
          </p:nvSpPr>
          <p:spPr bwMode="auto">
            <a:xfrm>
              <a:off x="615" y="1470"/>
              <a:ext cx="150" cy="90"/>
            </a:xfrm>
            <a:custGeom>
              <a:avLst/>
              <a:gdLst>
                <a:gd name="T0" fmla="*/ 0 w 25"/>
                <a:gd name="T1" fmla="*/ 60 h 15"/>
                <a:gd name="T2" fmla="*/ 144 w 25"/>
                <a:gd name="T3" fmla="*/ 0 h 15"/>
                <a:gd name="T4" fmla="*/ 150 w 25"/>
                <a:gd name="T5" fmla="*/ 36 h 15"/>
                <a:gd name="T6" fmla="*/ 78 w 25"/>
                <a:gd name="T7" fmla="*/ 84 h 15"/>
                <a:gd name="T8" fmla="*/ 12 w 25"/>
                <a:gd name="T9" fmla="*/ 90 h 15"/>
                <a:gd name="T10" fmla="*/ 0 w 25"/>
                <a:gd name="T11" fmla="*/ 6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15"/>
                <a:gd name="T20" fmla="*/ 25 w 25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15">
                  <a:moveTo>
                    <a:pt x="0" y="10"/>
                  </a:moveTo>
                  <a:lnTo>
                    <a:pt x="24" y="0"/>
                  </a:lnTo>
                  <a:lnTo>
                    <a:pt x="25" y="6"/>
                  </a:lnTo>
                  <a:lnTo>
                    <a:pt x="13" y="14"/>
                  </a:lnTo>
                  <a:lnTo>
                    <a:pt x="2" y="1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22" name="Oval 21"/>
            <p:cNvSpPr>
              <a:spLocks noChangeArrowheads="1"/>
            </p:cNvSpPr>
            <p:nvPr/>
          </p:nvSpPr>
          <p:spPr bwMode="auto">
            <a:xfrm>
              <a:off x="723" y="1440"/>
              <a:ext cx="18" cy="1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23" name="Oval 22"/>
            <p:cNvSpPr>
              <a:spLocks noChangeArrowheads="1"/>
            </p:cNvSpPr>
            <p:nvPr/>
          </p:nvSpPr>
          <p:spPr bwMode="auto">
            <a:xfrm>
              <a:off x="579" y="1494"/>
              <a:ext cx="18" cy="1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24" name="Oval 23"/>
            <p:cNvSpPr>
              <a:spLocks noChangeArrowheads="1"/>
            </p:cNvSpPr>
            <p:nvPr/>
          </p:nvSpPr>
          <p:spPr bwMode="auto">
            <a:xfrm>
              <a:off x="747" y="1428"/>
              <a:ext cx="18" cy="1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25" name="Oval 24"/>
            <p:cNvSpPr>
              <a:spLocks noChangeArrowheads="1"/>
            </p:cNvSpPr>
            <p:nvPr/>
          </p:nvSpPr>
          <p:spPr bwMode="auto">
            <a:xfrm>
              <a:off x="609" y="1482"/>
              <a:ext cx="18" cy="2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26" name="Line 25"/>
            <p:cNvSpPr>
              <a:spLocks noChangeShapeType="1"/>
            </p:cNvSpPr>
            <p:nvPr/>
          </p:nvSpPr>
          <p:spPr bwMode="auto">
            <a:xfrm>
              <a:off x="693" y="1590"/>
              <a:ext cx="1" cy="78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3319" name="Group 28"/>
          <p:cNvGrpSpPr>
            <a:grpSpLocks noChangeAspect="1"/>
          </p:cNvGrpSpPr>
          <p:nvPr/>
        </p:nvGrpSpPr>
        <p:grpSpPr bwMode="auto">
          <a:xfrm>
            <a:off x="4033838" y="2162176"/>
            <a:ext cx="1885950" cy="1571625"/>
            <a:chOff x="1581" y="1362"/>
            <a:chExt cx="1188" cy="990"/>
          </a:xfrm>
        </p:grpSpPr>
        <p:sp>
          <p:nvSpPr>
            <p:cNvPr id="13385" name="Freeform 29"/>
            <p:cNvSpPr>
              <a:spLocks/>
            </p:cNvSpPr>
            <p:nvPr/>
          </p:nvSpPr>
          <p:spPr bwMode="auto">
            <a:xfrm>
              <a:off x="2343" y="1362"/>
              <a:ext cx="66" cy="798"/>
            </a:xfrm>
            <a:custGeom>
              <a:avLst/>
              <a:gdLst>
                <a:gd name="T0" fmla="*/ 0 w 11"/>
                <a:gd name="T1" fmla="*/ 798 h 133"/>
                <a:gd name="T2" fmla="*/ 6 w 11"/>
                <a:gd name="T3" fmla="*/ 0 h 133"/>
                <a:gd name="T4" fmla="*/ 36 w 11"/>
                <a:gd name="T5" fmla="*/ 0 h 133"/>
                <a:gd name="T6" fmla="*/ 66 w 11"/>
                <a:gd name="T7" fmla="*/ 798 h 133"/>
                <a:gd name="T8" fmla="*/ 0 w 11"/>
                <a:gd name="T9" fmla="*/ 798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33"/>
                <a:gd name="T17" fmla="*/ 11 w 11"/>
                <a:gd name="T18" fmla="*/ 133 h 1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33">
                  <a:moveTo>
                    <a:pt x="0" y="133"/>
                  </a:moveTo>
                  <a:lnTo>
                    <a:pt x="1" y="0"/>
                  </a:lnTo>
                  <a:lnTo>
                    <a:pt x="6" y="0"/>
                  </a:lnTo>
                  <a:lnTo>
                    <a:pt x="11" y="133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386" name="Freeform 30"/>
            <p:cNvSpPr>
              <a:spLocks/>
            </p:cNvSpPr>
            <p:nvPr/>
          </p:nvSpPr>
          <p:spPr bwMode="auto">
            <a:xfrm>
              <a:off x="2571" y="2106"/>
              <a:ext cx="174" cy="78"/>
            </a:xfrm>
            <a:custGeom>
              <a:avLst/>
              <a:gdLst>
                <a:gd name="T0" fmla="*/ 174 w 29"/>
                <a:gd name="T1" fmla="*/ 0 h 13"/>
                <a:gd name="T2" fmla="*/ 6 w 29"/>
                <a:gd name="T3" fmla="*/ 0 h 13"/>
                <a:gd name="T4" fmla="*/ 0 w 29"/>
                <a:gd name="T5" fmla="*/ 0 h 13"/>
                <a:gd name="T6" fmla="*/ 0 w 29"/>
                <a:gd name="T7" fmla="*/ 78 h 13"/>
                <a:gd name="T8" fmla="*/ 6 w 29"/>
                <a:gd name="T9" fmla="*/ 78 h 13"/>
                <a:gd name="T10" fmla="*/ 174 w 29"/>
                <a:gd name="T11" fmla="*/ 78 h 13"/>
                <a:gd name="T12" fmla="*/ 174 w 29"/>
                <a:gd name="T13" fmla="*/ 78 h 13"/>
                <a:gd name="T14" fmla="*/ 174 w 29"/>
                <a:gd name="T15" fmla="*/ 0 h 13"/>
                <a:gd name="T16" fmla="*/ 174 w 29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13"/>
                <a:gd name="T29" fmla="*/ 29 w 29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13">
                  <a:moveTo>
                    <a:pt x="29" y="0"/>
                  </a:move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13"/>
                  </a:lnTo>
                  <a:cubicBezTo>
                    <a:pt x="0" y="13"/>
                    <a:pt x="0" y="13"/>
                    <a:pt x="1" y="13"/>
                  </a:cubicBezTo>
                  <a:lnTo>
                    <a:pt x="29" y="13"/>
                  </a:lnTo>
                  <a:cubicBezTo>
                    <a:pt x="29" y="13"/>
                    <a:pt x="29" y="13"/>
                    <a:pt x="29" y="13"/>
                  </a:cubicBezTo>
                  <a:lnTo>
                    <a:pt x="29" y="0"/>
                  </a:lnTo>
                  <a:cubicBezTo>
                    <a:pt x="29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387" name="Oval 31"/>
            <p:cNvSpPr>
              <a:spLocks noChangeArrowheads="1"/>
            </p:cNvSpPr>
            <p:nvPr/>
          </p:nvSpPr>
          <p:spPr bwMode="auto">
            <a:xfrm>
              <a:off x="2331" y="2028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388" name="Freeform 32"/>
            <p:cNvSpPr>
              <a:spLocks/>
            </p:cNvSpPr>
            <p:nvPr/>
          </p:nvSpPr>
          <p:spPr bwMode="auto">
            <a:xfrm>
              <a:off x="2025" y="1548"/>
              <a:ext cx="42" cy="42"/>
            </a:xfrm>
            <a:custGeom>
              <a:avLst/>
              <a:gdLst>
                <a:gd name="T0" fmla="*/ 12 w 7"/>
                <a:gd name="T1" fmla="*/ 0 h 7"/>
                <a:gd name="T2" fmla="*/ 0 w 7"/>
                <a:gd name="T3" fmla="*/ 42 h 7"/>
                <a:gd name="T4" fmla="*/ 42 w 7"/>
                <a:gd name="T5" fmla="*/ 42 h 7"/>
                <a:gd name="T6" fmla="*/ 30 w 7"/>
                <a:gd name="T7" fmla="*/ 0 h 7"/>
                <a:gd name="T8" fmla="*/ 12 w 7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7"/>
                <a:gd name="T17" fmla="*/ 7 w 7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7">
                  <a:moveTo>
                    <a:pt x="2" y="0"/>
                  </a:moveTo>
                  <a:lnTo>
                    <a:pt x="0" y="7"/>
                  </a:lnTo>
                  <a:lnTo>
                    <a:pt x="7" y="7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389" name="Line 33"/>
            <p:cNvSpPr>
              <a:spLocks noChangeShapeType="1"/>
            </p:cNvSpPr>
            <p:nvPr/>
          </p:nvSpPr>
          <p:spPr bwMode="auto">
            <a:xfrm flipV="1">
              <a:off x="2121" y="1362"/>
              <a:ext cx="228" cy="12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90" name="Line 34"/>
            <p:cNvSpPr>
              <a:spLocks noChangeShapeType="1"/>
            </p:cNvSpPr>
            <p:nvPr/>
          </p:nvSpPr>
          <p:spPr bwMode="auto">
            <a:xfrm>
              <a:off x="2373" y="1362"/>
              <a:ext cx="60" cy="72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91" name="Freeform 35"/>
            <p:cNvSpPr>
              <a:spLocks/>
            </p:cNvSpPr>
            <p:nvPr/>
          </p:nvSpPr>
          <p:spPr bwMode="auto">
            <a:xfrm>
              <a:off x="2079" y="1440"/>
              <a:ext cx="48" cy="36"/>
            </a:xfrm>
            <a:custGeom>
              <a:avLst/>
              <a:gdLst>
                <a:gd name="T0" fmla="*/ 0 w 8"/>
                <a:gd name="T1" fmla="*/ 12 h 6"/>
                <a:gd name="T2" fmla="*/ 36 w 8"/>
                <a:gd name="T3" fmla="*/ 0 h 6"/>
                <a:gd name="T4" fmla="*/ 48 w 8"/>
                <a:gd name="T5" fmla="*/ 24 h 6"/>
                <a:gd name="T6" fmla="*/ 6 w 8"/>
                <a:gd name="T7" fmla="*/ 36 h 6"/>
                <a:gd name="T8" fmla="*/ 0 w 8"/>
                <a:gd name="T9" fmla="*/ 12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0" y="2"/>
                  </a:moveTo>
                  <a:lnTo>
                    <a:pt x="6" y="0"/>
                  </a:lnTo>
                  <a:lnTo>
                    <a:pt x="8" y="4"/>
                  </a:lnTo>
                  <a:lnTo>
                    <a:pt x="1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392" name="Freeform 36"/>
            <p:cNvSpPr>
              <a:spLocks/>
            </p:cNvSpPr>
            <p:nvPr/>
          </p:nvSpPr>
          <p:spPr bwMode="auto">
            <a:xfrm>
              <a:off x="1935" y="1494"/>
              <a:ext cx="54" cy="42"/>
            </a:xfrm>
            <a:custGeom>
              <a:avLst/>
              <a:gdLst>
                <a:gd name="T0" fmla="*/ 0 w 9"/>
                <a:gd name="T1" fmla="*/ 18 h 7"/>
                <a:gd name="T2" fmla="*/ 42 w 9"/>
                <a:gd name="T3" fmla="*/ 0 h 7"/>
                <a:gd name="T4" fmla="*/ 54 w 9"/>
                <a:gd name="T5" fmla="*/ 24 h 7"/>
                <a:gd name="T6" fmla="*/ 12 w 9"/>
                <a:gd name="T7" fmla="*/ 42 h 7"/>
                <a:gd name="T8" fmla="*/ 0 w 9"/>
                <a:gd name="T9" fmla="*/ 18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7"/>
                <a:gd name="T17" fmla="*/ 9 w 9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7">
                  <a:moveTo>
                    <a:pt x="0" y="3"/>
                  </a:moveTo>
                  <a:lnTo>
                    <a:pt x="7" y="0"/>
                  </a:lnTo>
                  <a:lnTo>
                    <a:pt x="9" y="4"/>
                  </a:lnTo>
                  <a:lnTo>
                    <a:pt x="2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393" name="Oval 37"/>
            <p:cNvSpPr>
              <a:spLocks noChangeArrowheads="1"/>
            </p:cNvSpPr>
            <p:nvPr/>
          </p:nvSpPr>
          <p:spPr bwMode="auto">
            <a:xfrm>
              <a:off x="2307" y="2028"/>
              <a:ext cx="126" cy="126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394" name="Rectangle 38"/>
            <p:cNvSpPr>
              <a:spLocks noChangeArrowheads="1"/>
            </p:cNvSpPr>
            <p:nvPr/>
          </p:nvSpPr>
          <p:spPr bwMode="auto">
            <a:xfrm>
              <a:off x="2181" y="2184"/>
              <a:ext cx="588" cy="96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395" name="Oval 39"/>
            <p:cNvSpPr>
              <a:spLocks noChangeArrowheads="1"/>
            </p:cNvSpPr>
            <p:nvPr/>
          </p:nvSpPr>
          <p:spPr bwMode="auto">
            <a:xfrm>
              <a:off x="2412" y="2214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396" name="Oval 40"/>
            <p:cNvSpPr>
              <a:spLocks noChangeArrowheads="1"/>
            </p:cNvSpPr>
            <p:nvPr/>
          </p:nvSpPr>
          <p:spPr bwMode="auto">
            <a:xfrm>
              <a:off x="2256" y="2214"/>
              <a:ext cx="132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397" name="Line 41"/>
            <p:cNvSpPr>
              <a:spLocks noChangeShapeType="1"/>
            </p:cNvSpPr>
            <p:nvPr/>
          </p:nvSpPr>
          <p:spPr bwMode="auto">
            <a:xfrm flipV="1">
              <a:off x="1581" y="1362"/>
              <a:ext cx="768" cy="30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98" name="Line 42"/>
            <p:cNvSpPr>
              <a:spLocks noChangeShapeType="1"/>
            </p:cNvSpPr>
            <p:nvPr/>
          </p:nvSpPr>
          <p:spPr bwMode="auto">
            <a:xfrm>
              <a:off x="2379" y="1362"/>
              <a:ext cx="90" cy="732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99" name="Freeform 43"/>
            <p:cNvSpPr>
              <a:spLocks/>
            </p:cNvSpPr>
            <p:nvPr/>
          </p:nvSpPr>
          <p:spPr bwMode="auto">
            <a:xfrm>
              <a:off x="1965" y="1470"/>
              <a:ext cx="156" cy="90"/>
            </a:xfrm>
            <a:custGeom>
              <a:avLst/>
              <a:gdLst>
                <a:gd name="T0" fmla="*/ 0 w 26"/>
                <a:gd name="T1" fmla="*/ 60 h 15"/>
                <a:gd name="T2" fmla="*/ 144 w 26"/>
                <a:gd name="T3" fmla="*/ 0 h 15"/>
                <a:gd name="T4" fmla="*/ 156 w 26"/>
                <a:gd name="T5" fmla="*/ 36 h 15"/>
                <a:gd name="T6" fmla="*/ 78 w 26"/>
                <a:gd name="T7" fmla="*/ 84 h 15"/>
                <a:gd name="T8" fmla="*/ 12 w 26"/>
                <a:gd name="T9" fmla="*/ 90 h 15"/>
                <a:gd name="T10" fmla="*/ 0 w 26"/>
                <a:gd name="T11" fmla="*/ 6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15"/>
                <a:gd name="T20" fmla="*/ 26 w 26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15">
                  <a:moveTo>
                    <a:pt x="0" y="10"/>
                  </a:moveTo>
                  <a:lnTo>
                    <a:pt x="24" y="0"/>
                  </a:lnTo>
                  <a:lnTo>
                    <a:pt x="26" y="6"/>
                  </a:lnTo>
                  <a:lnTo>
                    <a:pt x="13" y="14"/>
                  </a:lnTo>
                  <a:lnTo>
                    <a:pt x="2" y="1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00" name="Oval 44"/>
            <p:cNvSpPr>
              <a:spLocks noChangeArrowheads="1"/>
            </p:cNvSpPr>
            <p:nvPr/>
          </p:nvSpPr>
          <p:spPr bwMode="auto">
            <a:xfrm>
              <a:off x="2073" y="1440"/>
              <a:ext cx="18" cy="1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01" name="Oval 45"/>
            <p:cNvSpPr>
              <a:spLocks noChangeArrowheads="1"/>
            </p:cNvSpPr>
            <p:nvPr/>
          </p:nvSpPr>
          <p:spPr bwMode="auto">
            <a:xfrm>
              <a:off x="1929" y="1494"/>
              <a:ext cx="24" cy="1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02" name="Oval 46"/>
            <p:cNvSpPr>
              <a:spLocks noChangeArrowheads="1"/>
            </p:cNvSpPr>
            <p:nvPr/>
          </p:nvSpPr>
          <p:spPr bwMode="auto">
            <a:xfrm>
              <a:off x="2097" y="1428"/>
              <a:ext cx="18" cy="1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03" name="Oval 47"/>
            <p:cNvSpPr>
              <a:spLocks noChangeArrowheads="1"/>
            </p:cNvSpPr>
            <p:nvPr/>
          </p:nvSpPr>
          <p:spPr bwMode="auto">
            <a:xfrm>
              <a:off x="1959" y="1482"/>
              <a:ext cx="18" cy="2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04" name="Line 48"/>
            <p:cNvSpPr>
              <a:spLocks noChangeShapeType="1"/>
            </p:cNvSpPr>
            <p:nvPr/>
          </p:nvSpPr>
          <p:spPr bwMode="auto">
            <a:xfrm flipH="1">
              <a:off x="2043" y="1590"/>
              <a:ext cx="6" cy="78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405" name="Freeform 49"/>
            <p:cNvSpPr>
              <a:spLocks/>
            </p:cNvSpPr>
            <p:nvPr/>
          </p:nvSpPr>
          <p:spPr bwMode="auto">
            <a:xfrm>
              <a:off x="2745" y="2034"/>
              <a:ext cx="24" cy="150"/>
            </a:xfrm>
            <a:custGeom>
              <a:avLst/>
              <a:gdLst>
                <a:gd name="T0" fmla="*/ 18 w 4"/>
                <a:gd name="T1" fmla="*/ 150 h 25"/>
                <a:gd name="T2" fmla="*/ 6 w 4"/>
                <a:gd name="T3" fmla="*/ 150 h 25"/>
                <a:gd name="T4" fmla="*/ 0 w 4"/>
                <a:gd name="T5" fmla="*/ 150 h 25"/>
                <a:gd name="T6" fmla="*/ 0 w 4"/>
                <a:gd name="T7" fmla="*/ 0 h 25"/>
                <a:gd name="T8" fmla="*/ 6 w 4"/>
                <a:gd name="T9" fmla="*/ 0 h 25"/>
                <a:gd name="T10" fmla="*/ 18 w 4"/>
                <a:gd name="T11" fmla="*/ 0 h 25"/>
                <a:gd name="T12" fmla="*/ 24 w 4"/>
                <a:gd name="T13" fmla="*/ 0 h 25"/>
                <a:gd name="T14" fmla="*/ 24 w 4"/>
                <a:gd name="T15" fmla="*/ 150 h 25"/>
                <a:gd name="T16" fmla="*/ 18 w 4"/>
                <a:gd name="T17" fmla="*/ 15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25"/>
                <a:gd name="T29" fmla="*/ 4 w 4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25">
                  <a:moveTo>
                    <a:pt x="3" y="25"/>
                  </a:moveTo>
                  <a:lnTo>
                    <a:pt x="1" y="25"/>
                  </a:lnTo>
                  <a:cubicBezTo>
                    <a:pt x="0" y="25"/>
                    <a:pt x="0" y="25"/>
                    <a:pt x="0" y="25"/>
                  </a:cubicBez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3" y="0"/>
                  </a:lnTo>
                  <a:cubicBezTo>
                    <a:pt x="4" y="0"/>
                    <a:pt x="4" y="0"/>
                    <a:pt x="4" y="0"/>
                  </a:cubicBezTo>
                  <a:lnTo>
                    <a:pt x="4" y="25"/>
                  </a:lnTo>
                  <a:cubicBezTo>
                    <a:pt x="4" y="25"/>
                    <a:pt x="4" y="25"/>
                    <a:pt x="3" y="25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406" name="Rectangle 50"/>
            <p:cNvSpPr>
              <a:spLocks noChangeArrowheads="1"/>
            </p:cNvSpPr>
            <p:nvPr/>
          </p:nvSpPr>
          <p:spPr bwMode="auto">
            <a:xfrm>
              <a:off x="2295" y="2100"/>
              <a:ext cx="186" cy="84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13320" name="Group 4"/>
          <p:cNvGrpSpPr>
            <a:grpSpLocks noChangeAspect="1"/>
          </p:cNvGrpSpPr>
          <p:nvPr/>
        </p:nvGrpSpPr>
        <p:grpSpPr bwMode="auto">
          <a:xfrm>
            <a:off x="4167189" y="4929188"/>
            <a:ext cx="1609725" cy="1562100"/>
            <a:chOff x="3021" y="3117"/>
            <a:chExt cx="1014" cy="984"/>
          </a:xfrm>
        </p:grpSpPr>
        <p:sp>
          <p:nvSpPr>
            <p:cNvPr id="13360" name="Freeform 5"/>
            <p:cNvSpPr>
              <a:spLocks/>
            </p:cNvSpPr>
            <p:nvPr/>
          </p:nvSpPr>
          <p:spPr bwMode="auto">
            <a:xfrm>
              <a:off x="3615" y="3633"/>
              <a:ext cx="168" cy="300"/>
            </a:xfrm>
            <a:custGeom>
              <a:avLst/>
              <a:gdLst>
                <a:gd name="T0" fmla="*/ 6 w 28"/>
                <a:gd name="T1" fmla="*/ 0 h 50"/>
                <a:gd name="T2" fmla="*/ 162 w 28"/>
                <a:gd name="T3" fmla="*/ 0 h 50"/>
                <a:gd name="T4" fmla="*/ 168 w 28"/>
                <a:gd name="T5" fmla="*/ 12 h 50"/>
                <a:gd name="T6" fmla="*/ 168 w 28"/>
                <a:gd name="T7" fmla="*/ 288 h 50"/>
                <a:gd name="T8" fmla="*/ 162 w 28"/>
                <a:gd name="T9" fmla="*/ 300 h 50"/>
                <a:gd name="T10" fmla="*/ 6 w 28"/>
                <a:gd name="T11" fmla="*/ 300 h 50"/>
                <a:gd name="T12" fmla="*/ 0 w 28"/>
                <a:gd name="T13" fmla="*/ 288 h 50"/>
                <a:gd name="T14" fmla="*/ 0 w 28"/>
                <a:gd name="T15" fmla="*/ 12 h 50"/>
                <a:gd name="T16" fmla="*/ 6 w 28"/>
                <a:gd name="T17" fmla="*/ 0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"/>
                <a:gd name="T28" fmla="*/ 0 h 50"/>
                <a:gd name="T29" fmla="*/ 28 w 28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" h="50">
                  <a:moveTo>
                    <a:pt x="1" y="0"/>
                  </a:moveTo>
                  <a:lnTo>
                    <a:pt x="27" y="0"/>
                  </a:lnTo>
                  <a:cubicBezTo>
                    <a:pt x="28" y="0"/>
                    <a:pt x="28" y="1"/>
                    <a:pt x="28" y="2"/>
                  </a:cubicBezTo>
                  <a:lnTo>
                    <a:pt x="28" y="48"/>
                  </a:lnTo>
                  <a:cubicBezTo>
                    <a:pt x="28" y="49"/>
                    <a:pt x="28" y="50"/>
                    <a:pt x="27" y="50"/>
                  </a:cubicBezTo>
                  <a:lnTo>
                    <a:pt x="1" y="50"/>
                  </a:lnTo>
                  <a:cubicBezTo>
                    <a:pt x="0" y="50"/>
                    <a:pt x="0" y="49"/>
                    <a:pt x="0" y="48"/>
                  </a:cubicBezTo>
                  <a:lnTo>
                    <a:pt x="0" y="2"/>
                  </a:ln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361" name="Rectangle 6"/>
            <p:cNvSpPr>
              <a:spLocks noChangeArrowheads="1"/>
            </p:cNvSpPr>
            <p:nvPr/>
          </p:nvSpPr>
          <p:spPr bwMode="auto">
            <a:xfrm>
              <a:off x="3345" y="3639"/>
              <a:ext cx="144" cy="300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362" name="Oval 7"/>
            <p:cNvSpPr>
              <a:spLocks noChangeArrowheads="1"/>
            </p:cNvSpPr>
            <p:nvPr/>
          </p:nvSpPr>
          <p:spPr bwMode="auto">
            <a:xfrm>
              <a:off x="3831" y="3849"/>
              <a:ext cx="144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363" name="Freeform 8"/>
            <p:cNvSpPr>
              <a:spLocks/>
            </p:cNvSpPr>
            <p:nvPr/>
          </p:nvSpPr>
          <p:spPr bwMode="auto">
            <a:xfrm>
              <a:off x="3465" y="3315"/>
              <a:ext cx="42" cy="36"/>
            </a:xfrm>
            <a:custGeom>
              <a:avLst/>
              <a:gdLst>
                <a:gd name="T0" fmla="*/ 12 w 7"/>
                <a:gd name="T1" fmla="*/ 0 h 6"/>
                <a:gd name="T2" fmla="*/ 0 w 7"/>
                <a:gd name="T3" fmla="*/ 36 h 6"/>
                <a:gd name="T4" fmla="*/ 42 w 7"/>
                <a:gd name="T5" fmla="*/ 36 h 6"/>
                <a:gd name="T6" fmla="*/ 30 w 7"/>
                <a:gd name="T7" fmla="*/ 0 h 6"/>
                <a:gd name="T8" fmla="*/ 12 w 7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6"/>
                <a:gd name="T17" fmla="*/ 7 w 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6">
                  <a:moveTo>
                    <a:pt x="2" y="0"/>
                  </a:moveTo>
                  <a:lnTo>
                    <a:pt x="0" y="6"/>
                  </a:lnTo>
                  <a:lnTo>
                    <a:pt x="7" y="6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364" name="Line 9"/>
            <p:cNvSpPr>
              <a:spLocks noChangeShapeType="1"/>
            </p:cNvSpPr>
            <p:nvPr/>
          </p:nvSpPr>
          <p:spPr bwMode="auto">
            <a:xfrm flipV="1">
              <a:off x="3555" y="3117"/>
              <a:ext cx="252" cy="138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65" name="Line 10"/>
            <p:cNvSpPr>
              <a:spLocks noChangeShapeType="1"/>
            </p:cNvSpPr>
            <p:nvPr/>
          </p:nvSpPr>
          <p:spPr bwMode="auto">
            <a:xfrm>
              <a:off x="3813" y="3117"/>
              <a:ext cx="138" cy="798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66" name="Freeform 11"/>
            <p:cNvSpPr>
              <a:spLocks/>
            </p:cNvSpPr>
            <p:nvPr/>
          </p:nvSpPr>
          <p:spPr bwMode="auto">
            <a:xfrm>
              <a:off x="3519" y="3201"/>
              <a:ext cx="48" cy="42"/>
            </a:xfrm>
            <a:custGeom>
              <a:avLst/>
              <a:gdLst>
                <a:gd name="T0" fmla="*/ 0 w 8"/>
                <a:gd name="T1" fmla="*/ 18 h 7"/>
                <a:gd name="T2" fmla="*/ 36 w 8"/>
                <a:gd name="T3" fmla="*/ 0 h 7"/>
                <a:gd name="T4" fmla="*/ 48 w 8"/>
                <a:gd name="T5" fmla="*/ 24 h 7"/>
                <a:gd name="T6" fmla="*/ 6 w 8"/>
                <a:gd name="T7" fmla="*/ 42 h 7"/>
                <a:gd name="T8" fmla="*/ 0 w 8"/>
                <a:gd name="T9" fmla="*/ 18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7"/>
                <a:gd name="T17" fmla="*/ 8 w 8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7">
                  <a:moveTo>
                    <a:pt x="0" y="3"/>
                  </a:moveTo>
                  <a:lnTo>
                    <a:pt x="6" y="0"/>
                  </a:lnTo>
                  <a:lnTo>
                    <a:pt x="8" y="4"/>
                  </a:lnTo>
                  <a:lnTo>
                    <a:pt x="1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367" name="Freeform 12"/>
            <p:cNvSpPr>
              <a:spLocks/>
            </p:cNvSpPr>
            <p:nvPr/>
          </p:nvSpPr>
          <p:spPr bwMode="auto">
            <a:xfrm>
              <a:off x="3375" y="3255"/>
              <a:ext cx="54" cy="42"/>
            </a:xfrm>
            <a:custGeom>
              <a:avLst/>
              <a:gdLst>
                <a:gd name="T0" fmla="*/ 0 w 9"/>
                <a:gd name="T1" fmla="*/ 18 h 7"/>
                <a:gd name="T2" fmla="*/ 42 w 9"/>
                <a:gd name="T3" fmla="*/ 0 h 7"/>
                <a:gd name="T4" fmla="*/ 54 w 9"/>
                <a:gd name="T5" fmla="*/ 24 h 7"/>
                <a:gd name="T6" fmla="*/ 12 w 9"/>
                <a:gd name="T7" fmla="*/ 42 h 7"/>
                <a:gd name="T8" fmla="*/ 0 w 9"/>
                <a:gd name="T9" fmla="*/ 18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7"/>
                <a:gd name="T17" fmla="*/ 9 w 9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7">
                  <a:moveTo>
                    <a:pt x="0" y="3"/>
                  </a:moveTo>
                  <a:lnTo>
                    <a:pt x="7" y="0"/>
                  </a:lnTo>
                  <a:lnTo>
                    <a:pt x="9" y="4"/>
                  </a:lnTo>
                  <a:lnTo>
                    <a:pt x="2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368" name="Oval 13"/>
            <p:cNvSpPr>
              <a:spLocks noChangeArrowheads="1"/>
            </p:cNvSpPr>
            <p:nvPr/>
          </p:nvSpPr>
          <p:spPr bwMode="auto">
            <a:xfrm>
              <a:off x="3813" y="384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369" name="Freeform 14"/>
            <p:cNvSpPr>
              <a:spLocks/>
            </p:cNvSpPr>
            <p:nvPr/>
          </p:nvSpPr>
          <p:spPr bwMode="auto">
            <a:xfrm>
              <a:off x="3057" y="3639"/>
              <a:ext cx="270" cy="384"/>
            </a:xfrm>
            <a:custGeom>
              <a:avLst/>
              <a:gdLst>
                <a:gd name="T0" fmla="*/ 78 w 45"/>
                <a:gd name="T1" fmla="*/ 0 h 64"/>
                <a:gd name="T2" fmla="*/ 270 w 45"/>
                <a:gd name="T3" fmla="*/ 0 h 64"/>
                <a:gd name="T4" fmla="*/ 270 w 45"/>
                <a:gd name="T5" fmla="*/ 306 h 64"/>
                <a:gd name="T6" fmla="*/ 174 w 45"/>
                <a:gd name="T7" fmla="*/ 324 h 64"/>
                <a:gd name="T8" fmla="*/ 132 w 45"/>
                <a:gd name="T9" fmla="*/ 384 h 64"/>
                <a:gd name="T10" fmla="*/ 12 w 45"/>
                <a:gd name="T11" fmla="*/ 378 h 64"/>
                <a:gd name="T12" fmla="*/ 12 w 45"/>
                <a:gd name="T13" fmla="*/ 210 h 64"/>
                <a:gd name="T14" fmla="*/ 78 w 45"/>
                <a:gd name="T15" fmla="*/ 0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64"/>
                <a:gd name="T26" fmla="*/ 45 w 45"/>
                <a:gd name="T27" fmla="*/ 64 h 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64">
                  <a:moveTo>
                    <a:pt x="13" y="0"/>
                  </a:moveTo>
                  <a:lnTo>
                    <a:pt x="45" y="0"/>
                  </a:lnTo>
                  <a:lnTo>
                    <a:pt x="45" y="51"/>
                  </a:lnTo>
                  <a:lnTo>
                    <a:pt x="29" y="54"/>
                  </a:lnTo>
                  <a:lnTo>
                    <a:pt x="22" y="64"/>
                  </a:lnTo>
                  <a:lnTo>
                    <a:pt x="2" y="63"/>
                  </a:lnTo>
                  <a:lnTo>
                    <a:pt x="2" y="35"/>
                  </a:lnTo>
                  <a:cubicBezTo>
                    <a:pt x="0" y="27"/>
                    <a:pt x="7" y="5"/>
                    <a:pt x="13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370" name="Freeform 15"/>
            <p:cNvSpPr>
              <a:spLocks/>
            </p:cNvSpPr>
            <p:nvPr/>
          </p:nvSpPr>
          <p:spPr bwMode="auto">
            <a:xfrm>
              <a:off x="3105" y="3681"/>
              <a:ext cx="174" cy="156"/>
            </a:xfrm>
            <a:custGeom>
              <a:avLst/>
              <a:gdLst>
                <a:gd name="T0" fmla="*/ 54 w 29"/>
                <a:gd name="T1" fmla="*/ 0 h 26"/>
                <a:gd name="T2" fmla="*/ 174 w 29"/>
                <a:gd name="T3" fmla="*/ 0 h 26"/>
                <a:gd name="T4" fmla="*/ 174 w 29"/>
                <a:gd name="T5" fmla="*/ 156 h 26"/>
                <a:gd name="T6" fmla="*/ 6 w 29"/>
                <a:gd name="T7" fmla="*/ 156 h 26"/>
                <a:gd name="T8" fmla="*/ 54 w 29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6"/>
                <a:gd name="T17" fmla="*/ 29 w 29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6">
                  <a:moveTo>
                    <a:pt x="9" y="0"/>
                  </a:moveTo>
                  <a:lnTo>
                    <a:pt x="29" y="0"/>
                  </a:lnTo>
                  <a:lnTo>
                    <a:pt x="29" y="26"/>
                  </a:lnTo>
                  <a:lnTo>
                    <a:pt x="1" y="26"/>
                  </a:lnTo>
                  <a:cubicBezTo>
                    <a:pt x="0" y="20"/>
                    <a:pt x="4" y="3"/>
                    <a:pt x="9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371" name="Rectangle 16"/>
            <p:cNvSpPr>
              <a:spLocks noChangeArrowheads="1"/>
            </p:cNvSpPr>
            <p:nvPr/>
          </p:nvSpPr>
          <p:spPr bwMode="auto">
            <a:xfrm>
              <a:off x="3345" y="3933"/>
              <a:ext cx="690" cy="10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372" name="Freeform 17"/>
            <p:cNvSpPr>
              <a:spLocks/>
            </p:cNvSpPr>
            <p:nvPr/>
          </p:nvSpPr>
          <p:spPr bwMode="auto">
            <a:xfrm>
              <a:off x="3783" y="3117"/>
              <a:ext cx="66" cy="816"/>
            </a:xfrm>
            <a:custGeom>
              <a:avLst/>
              <a:gdLst>
                <a:gd name="T0" fmla="*/ 0 w 11"/>
                <a:gd name="T1" fmla="*/ 816 h 136"/>
                <a:gd name="T2" fmla="*/ 6 w 11"/>
                <a:gd name="T3" fmla="*/ 0 h 136"/>
                <a:gd name="T4" fmla="*/ 42 w 11"/>
                <a:gd name="T5" fmla="*/ 0 h 136"/>
                <a:gd name="T6" fmla="*/ 66 w 11"/>
                <a:gd name="T7" fmla="*/ 816 h 136"/>
                <a:gd name="T8" fmla="*/ 0 w 11"/>
                <a:gd name="T9" fmla="*/ 816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36"/>
                <a:gd name="T17" fmla="*/ 11 w 11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36">
                  <a:moveTo>
                    <a:pt x="0" y="136"/>
                  </a:moveTo>
                  <a:lnTo>
                    <a:pt x="1" y="0"/>
                  </a:lnTo>
                  <a:lnTo>
                    <a:pt x="7" y="0"/>
                  </a:lnTo>
                  <a:lnTo>
                    <a:pt x="11" y="136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373" name="Oval 18"/>
            <p:cNvSpPr>
              <a:spLocks noChangeArrowheads="1"/>
            </p:cNvSpPr>
            <p:nvPr/>
          </p:nvSpPr>
          <p:spPr bwMode="auto">
            <a:xfrm>
              <a:off x="3849" y="3963"/>
              <a:ext cx="132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374" name="Oval 19"/>
            <p:cNvSpPr>
              <a:spLocks noChangeArrowheads="1"/>
            </p:cNvSpPr>
            <p:nvPr/>
          </p:nvSpPr>
          <p:spPr bwMode="auto">
            <a:xfrm>
              <a:off x="3195" y="3963"/>
              <a:ext cx="132" cy="132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375" name="Oval 20"/>
            <p:cNvSpPr>
              <a:spLocks noChangeArrowheads="1"/>
            </p:cNvSpPr>
            <p:nvPr/>
          </p:nvSpPr>
          <p:spPr bwMode="auto">
            <a:xfrm>
              <a:off x="3687" y="3963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376" name="Line 21"/>
            <p:cNvSpPr>
              <a:spLocks noChangeShapeType="1"/>
            </p:cNvSpPr>
            <p:nvPr/>
          </p:nvSpPr>
          <p:spPr bwMode="auto">
            <a:xfrm flipV="1">
              <a:off x="3021" y="3117"/>
              <a:ext cx="768" cy="312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77" name="Line 22"/>
            <p:cNvSpPr>
              <a:spLocks noChangeShapeType="1"/>
            </p:cNvSpPr>
            <p:nvPr/>
          </p:nvSpPr>
          <p:spPr bwMode="auto">
            <a:xfrm>
              <a:off x="3825" y="3117"/>
              <a:ext cx="150" cy="798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78" name="Freeform 23"/>
            <p:cNvSpPr>
              <a:spLocks/>
            </p:cNvSpPr>
            <p:nvPr/>
          </p:nvSpPr>
          <p:spPr bwMode="auto">
            <a:xfrm>
              <a:off x="3405" y="3237"/>
              <a:ext cx="156" cy="84"/>
            </a:xfrm>
            <a:custGeom>
              <a:avLst/>
              <a:gdLst>
                <a:gd name="T0" fmla="*/ 0 w 26"/>
                <a:gd name="T1" fmla="*/ 54 h 14"/>
                <a:gd name="T2" fmla="*/ 144 w 26"/>
                <a:gd name="T3" fmla="*/ 0 h 14"/>
                <a:gd name="T4" fmla="*/ 156 w 26"/>
                <a:gd name="T5" fmla="*/ 30 h 14"/>
                <a:gd name="T6" fmla="*/ 78 w 26"/>
                <a:gd name="T7" fmla="*/ 84 h 14"/>
                <a:gd name="T8" fmla="*/ 12 w 26"/>
                <a:gd name="T9" fmla="*/ 84 h 14"/>
                <a:gd name="T10" fmla="*/ 0 w 26"/>
                <a:gd name="T11" fmla="*/ 54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14"/>
                <a:gd name="T20" fmla="*/ 26 w 26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14">
                  <a:moveTo>
                    <a:pt x="0" y="9"/>
                  </a:moveTo>
                  <a:lnTo>
                    <a:pt x="24" y="0"/>
                  </a:lnTo>
                  <a:lnTo>
                    <a:pt x="26" y="5"/>
                  </a:lnTo>
                  <a:lnTo>
                    <a:pt x="13" y="14"/>
                  </a:lnTo>
                  <a:lnTo>
                    <a:pt x="2" y="14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379" name="Oval 24"/>
            <p:cNvSpPr>
              <a:spLocks noChangeArrowheads="1"/>
            </p:cNvSpPr>
            <p:nvPr/>
          </p:nvSpPr>
          <p:spPr bwMode="auto">
            <a:xfrm>
              <a:off x="3513" y="3201"/>
              <a:ext cx="18" cy="1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380" name="Oval 25"/>
            <p:cNvSpPr>
              <a:spLocks noChangeArrowheads="1"/>
            </p:cNvSpPr>
            <p:nvPr/>
          </p:nvSpPr>
          <p:spPr bwMode="auto">
            <a:xfrm>
              <a:off x="3369" y="3255"/>
              <a:ext cx="24" cy="1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381" name="Oval 26"/>
            <p:cNvSpPr>
              <a:spLocks noChangeArrowheads="1"/>
            </p:cNvSpPr>
            <p:nvPr/>
          </p:nvSpPr>
          <p:spPr bwMode="auto">
            <a:xfrm>
              <a:off x="3537" y="3189"/>
              <a:ext cx="18" cy="2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382" name="Oval 27"/>
            <p:cNvSpPr>
              <a:spLocks noChangeArrowheads="1"/>
            </p:cNvSpPr>
            <p:nvPr/>
          </p:nvSpPr>
          <p:spPr bwMode="auto">
            <a:xfrm>
              <a:off x="3399" y="3249"/>
              <a:ext cx="18" cy="1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383" name="Line 28"/>
            <p:cNvSpPr>
              <a:spLocks noChangeShapeType="1"/>
            </p:cNvSpPr>
            <p:nvPr/>
          </p:nvSpPr>
          <p:spPr bwMode="auto">
            <a:xfrm>
              <a:off x="3489" y="3351"/>
              <a:ext cx="1" cy="78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84" name="Freeform 29"/>
            <p:cNvSpPr>
              <a:spLocks/>
            </p:cNvSpPr>
            <p:nvPr/>
          </p:nvSpPr>
          <p:spPr bwMode="auto">
            <a:xfrm>
              <a:off x="3651" y="3693"/>
              <a:ext cx="96" cy="156"/>
            </a:xfrm>
            <a:custGeom>
              <a:avLst/>
              <a:gdLst>
                <a:gd name="T0" fmla="*/ 6 w 16"/>
                <a:gd name="T1" fmla="*/ 0 h 26"/>
                <a:gd name="T2" fmla="*/ 90 w 16"/>
                <a:gd name="T3" fmla="*/ 0 h 26"/>
                <a:gd name="T4" fmla="*/ 96 w 16"/>
                <a:gd name="T5" fmla="*/ 6 h 26"/>
                <a:gd name="T6" fmla="*/ 96 w 16"/>
                <a:gd name="T7" fmla="*/ 150 h 26"/>
                <a:gd name="T8" fmla="*/ 90 w 16"/>
                <a:gd name="T9" fmla="*/ 156 h 26"/>
                <a:gd name="T10" fmla="*/ 6 w 16"/>
                <a:gd name="T11" fmla="*/ 156 h 26"/>
                <a:gd name="T12" fmla="*/ 0 w 16"/>
                <a:gd name="T13" fmla="*/ 150 h 26"/>
                <a:gd name="T14" fmla="*/ 0 w 16"/>
                <a:gd name="T15" fmla="*/ 6 h 26"/>
                <a:gd name="T16" fmla="*/ 6 w 16"/>
                <a:gd name="T17" fmla="*/ 0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26"/>
                <a:gd name="T29" fmla="*/ 16 w 16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26">
                  <a:moveTo>
                    <a:pt x="1" y="0"/>
                  </a:moveTo>
                  <a:lnTo>
                    <a:pt x="15" y="0"/>
                  </a:lnTo>
                  <a:cubicBezTo>
                    <a:pt x="16" y="0"/>
                    <a:pt x="16" y="1"/>
                    <a:pt x="16" y="1"/>
                  </a:cubicBezTo>
                  <a:lnTo>
                    <a:pt x="16" y="25"/>
                  </a:lnTo>
                  <a:cubicBezTo>
                    <a:pt x="16" y="26"/>
                    <a:pt x="16" y="26"/>
                    <a:pt x="15" y="26"/>
                  </a:cubicBezTo>
                  <a:lnTo>
                    <a:pt x="1" y="26"/>
                  </a:lnTo>
                  <a:cubicBezTo>
                    <a:pt x="0" y="26"/>
                    <a:pt x="0" y="26"/>
                    <a:pt x="0" y="25"/>
                  </a:cubicBez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13321" name="Group 5"/>
          <p:cNvGrpSpPr>
            <a:grpSpLocks noChangeAspect="1"/>
          </p:cNvGrpSpPr>
          <p:nvPr/>
        </p:nvGrpSpPr>
        <p:grpSpPr bwMode="auto">
          <a:xfrm>
            <a:off x="6524626" y="2786063"/>
            <a:ext cx="1323975" cy="476250"/>
            <a:chOff x="3111" y="1812"/>
            <a:chExt cx="834" cy="300"/>
          </a:xfrm>
        </p:grpSpPr>
        <p:sp>
          <p:nvSpPr>
            <p:cNvPr id="13349" name="Freeform 6"/>
            <p:cNvSpPr>
              <a:spLocks/>
            </p:cNvSpPr>
            <p:nvPr/>
          </p:nvSpPr>
          <p:spPr bwMode="auto">
            <a:xfrm>
              <a:off x="3411" y="1842"/>
              <a:ext cx="234" cy="186"/>
            </a:xfrm>
            <a:custGeom>
              <a:avLst/>
              <a:gdLst>
                <a:gd name="T0" fmla="*/ 36 w 39"/>
                <a:gd name="T1" fmla="*/ 36 h 31"/>
                <a:gd name="T2" fmla="*/ 6 w 39"/>
                <a:gd name="T3" fmla="*/ 72 h 31"/>
                <a:gd name="T4" fmla="*/ 6 w 39"/>
                <a:gd name="T5" fmla="*/ 90 h 31"/>
                <a:gd name="T6" fmla="*/ 0 w 39"/>
                <a:gd name="T7" fmla="*/ 96 h 31"/>
                <a:gd name="T8" fmla="*/ 12 w 39"/>
                <a:gd name="T9" fmla="*/ 162 h 31"/>
                <a:gd name="T10" fmla="*/ 24 w 39"/>
                <a:gd name="T11" fmla="*/ 180 h 31"/>
                <a:gd name="T12" fmla="*/ 48 w 39"/>
                <a:gd name="T13" fmla="*/ 186 h 31"/>
                <a:gd name="T14" fmla="*/ 210 w 39"/>
                <a:gd name="T15" fmla="*/ 168 h 31"/>
                <a:gd name="T16" fmla="*/ 234 w 39"/>
                <a:gd name="T17" fmla="*/ 156 h 31"/>
                <a:gd name="T18" fmla="*/ 222 w 39"/>
                <a:gd name="T19" fmla="*/ 54 h 31"/>
                <a:gd name="T20" fmla="*/ 204 w 39"/>
                <a:gd name="T21" fmla="*/ 60 h 31"/>
                <a:gd name="T22" fmla="*/ 192 w 39"/>
                <a:gd name="T23" fmla="*/ 30 h 31"/>
                <a:gd name="T24" fmla="*/ 156 w 39"/>
                <a:gd name="T25" fmla="*/ 12 h 31"/>
                <a:gd name="T26" fmla="*/ 114 w 39"/>
                <a:gd name="T27" fmla="*/ 0 h 31"/>
                <a:gd name="T28" fmla="*/ 72 w 39"/>
                <a:gd name="T29" fmla="*/ 12 h 31"/>
                <a:gd name="T30" fmla="*/ 36 w 39"/>
                <a:gd name="T31" fmla="*/ 36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9"/>
                <a:gd name="T49" fmla="*/ 0 h 31"/>
                <a:gd name="T50" fmla="*/ 39 w 39"/>
                <a:gd name="T51" fmla="*/ 31 h 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9" h="31">
                  <a:moveTo>
                    <a:pt x="6" y="6"/>
                  </a:moveTo>
                  <a:lnTo>
                    <a:pt x="1" y="12"/>
                  </a:lnTo>
                  <a:lnTo>
                    <a:pt x="1" y="15"/>
                  </a:lnTo>
                  <a:lnTo>
                    <a:pt x="0" y="16"/>
                  </a:lnTo>
                  <a:lnTo>
                    <a:pt x="2" y="27"/>
                  </a:lnTo>
                  <a:lnTo>
                    <a:pt x="4" y="30"/>
                  </a:lnTo>
                  <a:lnTo>
                    <a:pt x="8" y="31"/>
                  </a:lnTo>
                  <a:lnTo>
                    <a:pt x="35" y="28"/>
                  </a:lnTo>
                  <a:lnTo>
                    <a:pt x="39" y="26"/>
                  </a:lnTo>
                  <a:lnTo>
                    <a:pt x="37" y="9"/>
                  </a:lnTo>
                  <a:lnTo>
                    <a:pt x="34" y="10"/>
                  </a:lnTo>
                  <a:lnTo>
                    <a:pt x="32" y="5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2" y="2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350" name="Oval 7"/>
            <p:cNvSpPr>
              <a:spLocks noChangeArrowheads="1"/>
            </p:cNvSpPr>
            <p:nvPr/>
          </p:nvSpPr>
          <p:spPr bwMode="auto">
            <a:xfrm>
              <a:off x="3507" y="1836"/>
              <a:ext cx="60" cy="60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351" name="Line 8"/>
            <p:cNvSpPr>
              <a:spLocks noChangeShapeType="1"/>
            </p:cNvSpPr>
            <p:nvPr/>
          </p:nvSpPr>
          <p:spPr bwMode="auto">
            <a:xfrm flipV="1">
              <a:off x="3111" y="1812"/>
              <a:ext cx="834" cy="17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52" name="Oval 9"/>
            <p:cNvSpPr>
              <a:spLocks noChangeArrowheads="1"/>
            </p:cNvSpPr>
            <p:nvPr/>
          </p:nvSpPr>
          <p:spPr bwMode="auto">
            <a:xfrm>
              <a:off x="3447" y="1848"/>
              <a:ext cx="60" cy="60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353" name="Line 10"/>
            <p:cNvSpPr>
              <a:spLocks noChangeShapeType="1"/>
            </p:cNvSpPr>
            <p:nvPr/>
          </p:nvSpPr>
          <p:spPr bwMode="auto">
            <a:xfrm flipV="1">
              <a:off x="3471" y="1836"/>
              <a:ext cx="60" cy="12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54" name="Oval 11"/>
            <p:cNvSpPr>
              <a:spLocks noChangeArrowheads="1"/>
            </p:cNvSpPr>
            <p:nvPr/>
          </p:nvSpPr>
          <p:spPr bwMode="auto">
            <a:xfrm>
              <a:off x="3393" y="1902"/>
              <a:ext cx="18" cy="2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355" name="Oval 12"/>
            <p:cNvSpPr>
              <a:spLocks noChangeArrowheads="1"/>
            </p:cNvSpPr>
            <p:nvPr/>
          </p:nvSpPr>
          <p:spPr bwMode="auto">
            <a:xfrm>
              <a:off x="3417" y="1902"/>
              <a:ext cx="18" cy="1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356" name="Oval 13"/>
            <p:cNvSpPr>
              <a:spLocks noChangeArrowheads="1"/>
            </p:cNvSpPr>
            <p:nvPr/>
          </p:nvSpPr>
          <p:spPr bwMode="auto">
            <a:xfrm>
              <a:off x="3591" y="1866"/>
              <a:ext cx="18" cy="1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357" name="Oval 14"/>
            <p:cNvSpPr>
              <a:spLocks noChangeArrowheads="1"/>
            </p:cNvSpPr>
            <p:nvPr/>
          </p:nvSpPr>
          <p:spPr bwMode="auto">
            <a:xfrm>
              <a:off x="3609" y="1860"/>
              <a:ext cx="18" cy="1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358" name="Line 15"/>
            <p:cNvSpPr>
              <a:spLocks noChangeShapeType="1"/>
            </p:cNvSpPr>
            <p:nvPr/>
          </p:nvSpPr>
          <p:spPr bwMode="auto">
            <a:xfrm flipH="1">
              <a:off x="3495" y="2022"/>
              <a:ext cx="12" cy="90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59" name="Freeform 16"/>
            <p:cNvSpPr>
              <a:spLocks/>
            </p:cNvSpPr>
            <p:nvPr/>
          </p:nvSpPr>
          <p:spPr bwMode="auto">
            <a:xfrm>
              <a:off x="3411" y="1872"/>
              <a:ext cx="204" cy="54"/>
            </a:xfrm>
            <a:custGeom>
              <a:avLst/>
              <a:gdLst>
                <a:gd name="T0" fmla="*/ 0 w 34"/>
                <a:gd name="T1" fmla="*/ 42 h 9"/>
                <a:gd name="T2" fmla="*/ 204 w 34"/>
                <a:gd name="T3" fmla="*/ 0 h 9"/>
                <a:gd name="T4" fmla="*/ 204 w 34"/>
                <a:gd name="T5" fmla="*/ 12 h 9"/>
                <a:gd name="T6" fmla="*/ 6 w 34"/>
                <a:gd name="T7" fmla="*/ 54 h 9"/>
                <a:gd name="T8" fmla="*/ 0 w 34"/>
                <a:gd name="T9" fmla="*/ 4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9"/>
                <a:gd name="T17" fmla="*/ 34 w 34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9">
                  <a:moveTo>
                    <a:pt x="0" y="7"/>
                  </a:moveTo>
                  <a:lnTo>
                    <a:pt x="34" y="0"/>
                  </a:lnTo>
                  <a:lnTo>
                    <a:pt x="34" y="2"/>
                  </a:lnTo>
                  <a:lnTo>
                    <a:pt x="1" y="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24211D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13322" name="Group 37"/>
          <p:cNvGrpSpPr>
            <a:grpSpLocks noChangeAspect="1"/>
          </p:cNvGrpSpPr>
          <p:nvPr/>
        </p:nvGrpSpPr>
        <p:grpSpPr bwMode="auto">
          <a:xfrm>
            <a:off x="7739063" y="5214938"/>
            <a:ext cx="2686050" cy="1257300"/>
            <a:chOff x="2029" y="1763"/>
            <a:chExt cx="1692" cy="792"/>
          </a:xfrm>
        </p:grpSpPr>
        <p:sp>
          <p:nvSpPr>
            <p:cNvPr id="13323" name="Freeform 38"/>
            <p:cNvSpPr>
              <a:spLocks/>
            </p:cNvSpPr>
            <p:nvPr/>
          </p:nvSpPr>
          <p:spPr bwMode="auto">
            <a:xfrm>
              <a:off x="2755" y="2195"/>
              <a:ext cx="564" cy="354"/>
            </a:xfrm>
            <a:custGeom>
              <a:avLst/>
              <a:gdLst>
                <a:gd name="T0" fmla="*/ 74 w 94"/>
                <a:gd name="T1" fmla="*/ 13 h 59"/>
                <a:gd name="T2" fmla="*/ 25 w 94"/>
                <a:gd name="T3" fmla="*/ 59 h 59"/>
                <a:gd name="T4" fmla="*/ 0 w 94"/>
                <a:gd name="T5" fmla="*/ 59 h 59"/>
                <a:gd name="T6" fmla="*/ 0 w 94"/>
                <a:gd name="T7" fmla="*/ 51 h 59"/>
                <a:gd name="T8" fmla="*/ 23 w 94"/>
                <a:gd name="T9" fmla="*/ 51 h 59"/>
                <a:gd name="T10" fmla="*/ 75 w 94"/>
                <a:gd name="T11" fmla="*/ 0 h 59"/>
                <a:gd name="T12" fmla="*/ 94 w 94"/>
                <a:gd name="T13" fmla="*/ 5 h 59"/>
                <a:gd name="T14" fmla="*/ 89 w 94"/>
                <a:gd name="T15" fmla="*/ 23 h 59"/>
                <a:gd name="T16" fmla="*/ 74 w 94"/>
                <a:gd name="T17" fmla="*/ 13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"/>
                <a:gd name="T28" fmla="*/ 0 h 59"/>
                <a:gd name="T29" fmla="*/ 94 w 94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" h="59">
                  <a:moveTo>
                    <a:pt x="74" y="13"/>
                  </a:moveTo>
                  <a:lnTo>
                    <a:pt x="25" y="59"/>
                  </a:lnTo>
                  <a:lnTo>
                    <a:pt x="0" y="59"/>
                  </a:lnTo>
                  <a:lnTo>
                    <a:pt x="0" y="51"/>
                  </a:lnTo>
                  <a:lnTo>
                    <a:pt x="23" y="51"/>
                  </a:lnTo>
                  <a:lnTo>
                    <a:pt x="75" y="0"/>
                  </a:lnTo>
                  <a:lnTo>
                    <a:pt x="94" y="5"/>
                  </a:lnTo>
                  <a:lnTo>
                    <a:pt x="89" y="23"/>
                  </a:lnTo>
                  <a:lnTo>
                    <a:pt x="74" y="1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24" name="Oval 39"/>
            <p:cNvSpPr>
              <a:spLocks noChangeArrowheads="1"/>
            </p:cNvSpPr>
            <p:nvPr/>
          </p:nvSpPr>
          <p:spPr bwMode="auto">
            <a:xfrm>
              <a:off x="2797" y="2333"/>
              <a:ext cx="108" cy="102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25" name="Oval 40"/>
            <p:cNvSpPr>
              <a:spLocks noChangeArrowheads="1"/>
            </p:cNvSpPr>
            <p:nvPr/>
          </p:nvSpPr>
          <p:spPr bwMode="auto">
            <a:xfrm>
              <a:off x="2791" y="2333"/>
              <a:ext cx="90" cy="7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26" name="Freeform 41"/>
            <p:cNvSpPr>
              <a:spLocks/>
            </p:cNvSpPr>
            <p:nvPr/>
          </p:nvSpPr>
          <p:spPr bwMode="auto">
            <a:xfrm>
              <a:off x="2467" y="1961"/>
              <a:ext cx="42" cy="36"/>
            </a:xfrm>
            <a:custGeom>
              <a:avLst/>
              <a:gdLst>
                <a:gd name="T0" fmla="*/ 2 w 7"/>
                <a:gd name="T1" fmla="*/ 0 h 6"/>
                <a:gd name="T2" fmla="*/ 0 w 7"/>
                <a:gd name="T3" fmla="*/ 6 h 6"/>
                <a:gd name="T4" fmla="*/ 7 w 7"/>
                <a:gd name="T5" fmla="*/ 6 h 6"/>
                <a:gd name="T6" fmla="*/ 5 w 7"/>
                <a:gd name="T7" fmla="*/ 0 h 6"/>
                <a:gd name="T8" fmla="*/ 2 w 7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6"/>
                <a:gd name="T17" fmla="*/ 7 w 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6">
                  <a:moveTo>
                    <a:pt x="2" y="0"/>
                  </a:moveTo>
                  <a:lnTo>
                    <a:pt x="0" y="6"/>
                  </a:lnTo>
                  <a:lnTo>
                    <a:pt x="7" y="6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27" name="Line 42"/>
            <p:cNvSpPr>
              <a:spLocks noChangeShapeType="1"/>
            </p:cNvSpPr>
            <p:nvPr/>
          </p:nvSpPr>
          <p:spPr bwMode="auto">
            <a:xfrm flipV="1">
              <a:off x="2557" y="1763"/>
              <a:ext cx="252" cy="132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28" name="Line 43"/>
            <p:cNvSpPr>
              <a:spLocks noChangeShapeType="1"/>
            </p:cNvSpPr>
            <p:nvPr/>
          </p:nvSpPr>
          <p:spPr bwMode="auto">
            <a:xfrm>
              <a:off x="2815" y="1763"/>
              <a:ext cx="66" cy="60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29" name="Freeform 44"/>
            <p:cNvSpPr>
              <a:spLocks/>
            </p:cNvSpPr>
            <p:nvPr/>
          </p:nvSpPr>
          <p:spPr bwMode="auto">
            <a:xfrm>
              <a:off x="2521" y="1847"/>
              <a:ext cx="48" cy="42"/>
            </a:xfrm>
            <a:custGeom>
              <a:avLst/>
              <a:gdLst>
                <a:gd name="T0" fmla="*/ 0 w 8"/>
                <a:gd name="T1" fmla="*/ 3 h 7"/>
                <a:gd name="T2" fmla="*/ 6 w 8"/>
                <a:gd name="T3" fmla="*/ 0 h 7"/>
                <a:gd name="T4" fmla="*/ 8 w 8"/>
                <a:gd name="T5" fmla="*/ 4 h 7"/>
                <a:gd name="T6" fmla="*/ 2 w 8"/>
                <a:gd name="T7" fmla="*/ 7 h 7"/>
                <a:gd name="T8" fmla="*/ 0 w 8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7"/>
                <a:gd name="T17" fmla="*/ 8 w 8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7">
                  <a:moveTo>
                    <a:pt x="0" y="3"/>
                  </a:moveTo>
                  <a:lnTo>
                    <a:pt x="6" y="0"/>
                  </a:lnTo>
                  <a:lnTo>
                    <a:pt x="8" y="4"/>
                  </a:lnTo>
                  <a:lnTo>
                    <a:pt x="2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30" name="Freeform 45"/>
            <p:cNvSpPr>
              <a:spLocks/>
            </p:cNvSpPr>
            <p:nvPr/>
          </p:nvSpPr>
          <p:spPr bwMode="auto">
            <a:xfrm>
              <a:off x="2383" y="1901"/>
              <a:ext cx="48" cy="42"/>
            </a:xfrm>
            <a:custGeom>
              <a:avLst/>
              <a:gdLst>
                <a:gd name="T0" fmla="*/ 0 w 8"/>
                <a:gd name="T1" fmla="*/ 3 h 7"/>
                <a:gd name="T2" fmla="*/ 6 w 8"/>
                <a:gd name="T3" fmla="*/ 0 h 7"/>
                <a:gd name="T4" fmla="*/ 8 w 8"/>
                <a:gd name="T5" fmla="*/ 4 h 7"/>
                <a:gd name="T6" fmla="*/ 1 w 8"/>
                <a:gd name="T7" fmla="*/ 7 h 7"/>
                <a:gd name="T8" fmla="*/ 0 w 8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7"/>
                <a:gd name="T17" fmla="*/ 8 w 8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7">
                  <a:moveTo>
                    <a:pt x="0" y="3"/>
                  </a:moveTo>
                  <a:lnTo>
                    <a:pt x="6" y="0"/>
                  </a:lnTo>
                  <a:lnTo>
                    <a:pt x="8" y="4"/>
                  </a:lnTo>
                  <a:lnTo>
                    <a:pt x="1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31" name="Line 46"/>
            <p:cNvSpPr>
              <a:spLocks noChangeShapeType="1"/>
            </p:cNvSpPr>
            <p:nvPr/>
          </p:nvSpPr>
          <p:spPr bwMode="auto">
            <a:xfrm flipV="1">
              <a:off x="2029" y="1763"/>
              <a:ext cx="762" cy="312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32" name="Line 47"/>
            <p:cNvSpPr>
              <a:spLocks noChangeShapeType="1"/>
            </p:cNvSpPr>
            <p:nvPr/>
          </p:nvSpPr>
          <p:spPr bwMode="auto">
            <a:xfrm>
              <a:off x="2827" y="1793"/>
              <a:ext cx="78" cy="582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33" name="Freeform 48"/>
            <p:cNvSpPr>
              <a:spLocks/>
            </p:cNvSpPr>
            <p:nvPr/>
          </p:nvSpPr>
          <p:spPr bwMode="auto">
            <a:xfrm>
              <a:off x="2407" y="1883"/>
              <a:ext cx="156" cy="84"/>
            </a:xfrm>
            <a:custGeom>
              <a:avLst/>
              <a:gdLst>
                <a:gd name="T0" fmla="*/ 0 w 26"/>
                <a:gd name="T1" fmla="*/ 9 h 14"/>
                <a:gd name="T2" fmla="*/ 24 w 26"/>
                <a:gd name="T3" fmla="*/ 0 h 14"/>
                <a:gd name="T4" fmla="*/ 26 w 26"/>
                <a:gd name="T5" fmla="*/ 5 h 14"/>
                <a:gd name="T6" fmla="*/ 13 w 26"/>
                <a:gd name="T7" fmla="*/ 14 h 14"/>
                <a:gd name="T8" fmla="*/ 2 w 26"/>
                <a:gd name="T9" fmla="*/ 14 h 14"/>
                <a:gd name="T10" fmla="*/ 0 w 26"/>
                <a:gd name="T11" fmla="*/ 9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14"/>
                <a:gd name="T20" fmla="*/ 26 w 26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14">
                  <a:moveTo>
                    <a:pt x="0" y="9"/>
                  </a:moveTo>
                  <a:lnTo>
                    <a:pt x="24" y="0"/>
                  </a:lnTo>
                  <a:lnTo>
                    <a:pt x="26" y="5"/>
                  </a:lnTo>
                  <a:lnTo>
                    <a:pt x="13" y="14"/>
                  </a:lnTo>
                  <a:lnTo>
                    <a:pt x="2" y="14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34" name="Oval 49"/>
            <p:cNvSpPr>
              <a:spLocks noChangeArrowheads="1"/>
            </p:cNvSpPr>
            <p:nvPr/>
          </p:nvSpPr>
          <p:spPr bwMode="auto">
            <a:xfrm>
              <a:off x="2515" y="1847"/>
              <a:ext cx="18" cy="1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35" name="Oval 50"/>
            <p:cNvSpPr>
              <a:spLocks noChangeArrowheads="1"/>
            </p:cNvSpPr>
            <p:nvPr/>
          </p:nvSpPr>
          <p:spPr bwMode="auto">
            <a:xfrm>
              <a:off x="2377" y="1901"/>
              <a:ext cx="18" cy="1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36" name="Oval 51"/>
            <p:cNvSpPr>
              <a:spLocks noChangeArrowheads="1"/>
            </p:cNvSpPr>
            <p:nvPr/>
          </p:nvSpPr>
          <p:spPr bwMode="auto">
            <a:xfrm>
              <a:off x="2539" y="1835"/>
              <a:ext cx="18" cy="2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37" name="Oval 52"/>
            <p:cNvSpPr>
              <a:spLocks noChangeArrowheads="1"/>
            </p:cNvSpPr>
            <p:nvPr/>
          </p:nvSpPr>
          <p:spPr bwMode="auto">
            <a:xfrm>
              <a:off x="2401" y="1895"/>
              <a:ext cx="18" cy="1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38" name="Line 53"/>
            <p:cNvSpPr>
              <a:spLocks noChangeShapeType="1"/>
            </p:cNvSpPr>
            <p:nvPr/>
          </p:nvSpPr>
          <p:spPr bwMode="auto">
            <a:xfrm>
              <a:off x="2491" y="1997"/>
              <a:ext cx="1" cy="78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39" name="Freeform 54"/>
            <p:cNvSpPr>
              <a:spLocks/>
            </p:cNvSpPr>
            <p:nvPr/>
          </p:nvSpPr>
          <p:spPr bwMode="auto">
            <a:xfrm>
              <a:off x="3217" y="2453"/>
              <a:ext cx="426" cy="102"/>
            </a:xfrm>
            <a:custGeom>
              <a:avLst/>
              <a:gdLst>
                <a:gd name="T0" fmla="*/ 12 w 71"/>
                <a:gd name="T1" fmla="*/ 0 h 17"/>
                <a:gd name="T2" fmla="*/ 59 w 71"/>
                <a:gd name="T3" fmla="*/ 0 h 17"/>
                <a:gd name="T4" fmla="*/ 71 w 71"/>
                <a:gd name="T5" fmla="*/ 8 h 17"/>
                <a:gd name="T6" fmla="*/ 71 w 71"/>
                <a:gd name="T7" fmla="*/ 8 h 17"/>
                <a:gd name="T8" fmla="*/ 59 w 71"/>
                <a:gd name="T9" fmla="*/ 17 h 17"/>
                <a:gd name="T10" fmla="*/ 12 w 71"/>
                <a:gd name="T11" fmla="*/ 17 h 17"/>
                <a:gd name="T12" fmla="*/ 0 w 71"/>
                <a:gd name="T13" fmla="*/ 8 h 17"/>
                <a:gd name="T14" fmla="*/ 0 w 71"/>
                <a:gd name="T15" fmla="*/ 8 h 17"/>
                <a:gd name="T16" fmla="*/ 12 w 71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17"/>
                <a:gd name="T29" fmla="*/ 71 w 71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17">
                  <a:moveTo>
                    <a:pt x="12" y="0"/>
                  </a:moveTo>
                  <a:lnTo>
                    <a:pt x="59" y="0"/>
                  </a:lnTo>
                  <a:cubicBezTo>
                    <a:pt x="65" y="0"/>
                    <a:pt x="71" y="4"/>
                    <a:pt x="71" y="8"/>
                  </a:cubicBezTo>
                  <a:cubicBezTo>
                    <a:pt x="71" y="13"/>
                    <a:pt x="65" y="17"/>
                    <a:pt x="59" y="17"/>
                  </a:cubicBezTo>
                  <a:lnTo>
                    <a:pt x="12" y="17"/>
                  </a:lnTo>
                  <a:cubicBezTo>
                    <a:pt x="6" y="17"/>
                    <a:pt x="0" y="13"/>
                    <a:pt x="0" y="8"/>
                  </a:cubicBezTo>
                  <a:cubicBezTo>
                    <a:pt x="0" y="4"/>
                    <a:pt x="6" y="0"/>
                    <a:pt x="12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40" name="Freeform 55"/>
            <p:cNvSpPr>
              <a:spLocks/>
            </p:cNvSpPr>
            <p:nvPr/>
          </p:nvSpPr>
          <p:spPr bwMode="auto">
            <a:xfrm>
              <a:off x="3217" y="2453"/>
              <a:ext cx="426" cy="102"/>
            </a:xfrm>
            <a:custGeom>
              <a:avLst/>
              <a:gdLst>
                <a:gd name="T0" fmla="*/ 12 w 71"/>
                <a:gd name="T1" fmla="*/ 0 h 17"/>
                <a:gd name="T2" fmla="*/ 59 w 71"/>
                <a:gd name="T3" fmla="*/ 0 h 17"/>
                <a:gd name="T4" fmla="*/ 71 w 71"/>
                <a:gd name="T5" fmla="*/ 8 h 17"/>
                <a:gd name="T6" fmla="*/ 71 w 71"/>
                <a:gd name="T7" fmla="*/ 8 h 17"/>
                <a:gd name="T8" fmla="*/ 59 w 71"/>
                <a:gd name="T9" fmla="*/ 17 h 17"/>
                <a:gd name="T10" fmla="*/ 12 w 71"/>
                <a:gd name="T11" fmla="*/ 17 h 17"/>
                <a:gd name="T12" fmla="*/ 0 w 71"/>
                <a:gd name="T13" fmla="*/ 8 h 17"/>
                <a:gd name="T14" fmla="*/ 0 w 71"/>
                <a:gd name="T15" fmla="*/ 8 h 17"/>
                <a:gd name="T16" fmla="*/ 12 w 71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17"/>
                <a:gd name="T29" fmla="*/ 71 w 71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17">
                  <a:moveTo>
                    <a:pt x="12" y="0"/>
                  </a:moveTo>
                  <a:lnTo>
                    <a:pt x="59" y="0"/>
                  </a:lnTo>
                  <a:cubicBezTo>
                    <a:pt x="65" y="0"/>
                    <a:pt x="71" y="4"/>
                    <a:pt x="71" y="8"/>
                  </a:cubicBezTo>
                  <a:cubicBezTo>
                    <a:pt x="71" y="13"/>
                    <a:pt x="65" y="17"/>
                    <a:pt x="59" y="17"/>
                  </a:cubicBezTo>
                  <a:lnTo>
                    <a:pt x="12" y="17"/>
                  </a:lnTo>
                  <a:cubicBezTo>
                    <a:pt x="6" y="17"/>
                    <a:pt x="0" y="13"/>
                    <a:pt x="0" y="8"/>
                  </a:cubicBezTo>
                  <a:cubicBezTo>
                    <a:pt x="0" y="4"/>
                    <a:pt x="6" y="0"/>
                    <a:pt x="12" y="0"/>
                  </a:cubicBezTo>
                  <a:close/>
                </a:path>
              </a:pathLst>
            </a:custGeom>
            <a:noFill/>
            <a:ln w="1905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41" name="Freeform 56"/>
            <p:cNvSpPr>
              <a:spLocks/>
            </p:cNvSpPr>
            <p:nvPr/>
          </p:nvSpPr>
          <p:spPr bwMode="auto">
            <a:xfrm>
              <a:off x="3259" y="2213"/>
              <a:ext cx="174" cy="204"/>
            </a:xfrm>
            <a:custGeom>
              <a:avLst/>
              <a:gdLst>
                <a:gd name="T0" fmla="*/ 29 w 29"/>
                <a:gd name="T1" fmla="*/ 0 h 34"/>
                <a:gd name="T2" fmla="*/ 29 w 29"/>
                <a:gd name="T3" fmla="*/ 34 h 34"/>
                <a:gd name="T4" fmla="*/ 3 w 29"/>
                <a:gd name="T5" fmla="*/ 34 h 34"/>
                <a:gd name="T6" fmla="*/ 0 w 29"/>
                <a:gd name="T7" fmla="*/ 33 h 34"/>
                <a:gd name="T8" fmla="*/ 0 w 29"/>
                <a:gd name="T9" fmla="*/ 22 h 34"/>
                <a:gd name="T10" fmla="*/ 17 w 29"/>
                <a:gd name="T11" fmla="*/ 0 h 34"/>
                <a:gd name="T12" fmla="*/ 29 w 29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34"/>
                <a:gd name="T23" fmla="*/ 29 w 29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34">
                  <a:moveTo>
                    <a:pt x="29" y="0"/>
                  </a:moveTo>
                  <a:lnTo>
                    <a:pt x="29" y="34"/>
                  </a:lnTo>
                  <a:lnTo>
                    <a:pt x="3" y="34"/>
                  </a:lnTo>
                  <a:cubicBezTo>
                    <a:pt x="2" y="34"/>
                    <a:pt x="1" y="34"/>
                    <a:pt x="0" y="33"/>
                  </a:cubicBezTo>
                  <a:lnTo>
                    <a:pt x="0" y="22"/>
                  </a:lnTo>
                  <a:cubicBezTo>
                    <a:pt x="2" y="15"/>
                    <a:pt x="7" y="4"/>
                    <a:pt x="17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42" name="Freeform 57"/>
            <p:cNvSpPr>
              <a:spLocks/>
            </p:cNvSpPr>
            <p:nvPr/>
          </p:nvSpPr>
          <p:spPr bwMode="auto">
            <a:xfrm>
              <a:off x="3283" y="2237"/>
              <a:ext cx="132" cy="126"/>
            </a:xfrm>
            <a:custGeom>
              <a:avLst/>
              <a:gdLst>
                <a:gd name="T0" fmla="*/ 22 w 22"/>
                <a:gd name="T1" fmla="*/ 0 h 21"/>
                <a:gd name="T2" fmla="*/ 22 w 22"/>
                <a:gd name="T3" fmla="*/ 21 h 21"/>
                <a:gd name="T4" fmla="*/ 0 w 22"/>
                <a:gd name="T5" fmla="*/ 21 h 21"/>
                <a:gd name="T6" fmla="*/ 0 w 22"/>
                <a:gd name="T7" fmla="*/ 16 h 21"/>
                <a:gd name="T8" fmla="*/ 13 w 22"/>
                <a:gd name="T9" fmla="*/ 0 h 21"/>
                <a:gd name="T10" fmla="*/ 22 w 22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21"/>
                <a:gd name="T20" fmla="*/ 22 w 22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21">
                  <a:moveTo>
                    <a:pt x="22" y="0"/>
                  </a:moveTo>
                  <a:lnTo>
                    <a:pt x="22" y="21"/>
                  </a:lnTo>
                  <a:lnTo>
                    <a:pt x="0" y="21"/>
                  </a:lnTo>
                  <a:lnTo>
                    <a:pt x="0" y="16"/>
                  </a:lnTo>
                  <a:cubicBezTo>
                    <a:pt x="2" y="10"/>
                    <a:pt x="8" y="2"/>
                    <a:pt x="13" y="0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43" name="Rectangle 58"/>
            <p:cNvSpPr>
              <a:spLocks noChangeArrowheads="1"/>
            </p:cNvSpPr>
            <p:nvPr/>
          </p:nvSpPr>
          <p:spPr bwMode="auto">
            <a:xfrm>
              <a:off x="3367" y="2417"/>
              <a:ext cx="138" cy="36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44" name="Freeform 59"/>
            <p:cNvSpPr>
              <a:spLocks/>
            </p:cNvSpPr>
            <p:nvPr/>
          </p:nvSpPr>
          <p:spPr bwMode="auto">
            <a:xfrm>
              <a:off x="3433" y="2315"/>
              <a:ext cx="270" cy="102"/>
            </a:xfrm>
            <a:custGeom>
              <a:avLst/>
              <a:gdLst>
                <a:gd name="T0" fmla="*/ 1 w 45"/>
                <a:gd name="T1" fmla="*/ 0 h 17"/>
                <a:gd name="T2" fmla="*/ 44 w 45"/>
                <a:gd name="T3" fmla="*/ 0 h 17"/>
                <a:gd name="T4" fmla="*/ 45 w 45"/>
                <a:gd name="T5" fmla="*/ 1 h 17"/>
                <a:gd name="T6" fmla="*/ 45 w 45"/>
                <a:gd name="T7" fmla="*/ 16 h 17"/>
                <a:gd name="T8" fmla="*/ 44 w 45"/>
                <a:gd name="T9" fmla="*/ 17 h 17"/>
                <a:gd name="T10" fmla="*/ 1 w 45"/>
                <a:gd name="T11" fmla="*/ 17 h 17"/>
                <a:gd name="T12" fmla="*/ 0 w 45"/>
                <a:gd name="T13" fmla="*/ 16 h 17"/>
                <a:gd name="T14" fmla="*/ 0 w 45"/>
                <a:gd name="T15" fmla="*/ 1 h 17"/>
                <a:gd name="T16" fmla="*/ 1 w 45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"/>
                <a:gd name="T28" fmla="*/ 0 h 17"/>
                <a:gd name="T29" fmla="*/ 45 w 45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" h="17">
                  <a:moveTo>
                    <a:pt x="1" y="0"/>
                  </a:moveTo>
                  <a:lnTo>
                    <a:pt x="44" y="0"/>
                  </a:lnTo>
                  <a:cubicBezTo>
                    <a:pt x="44" y="0"/>
                    <a:pt x="45" y="0"/>
                    <a:pt x="45" y="1"/>
                  </a:cubicBezTo>
                  <a:lnTo>
                    <a:pt x="45" y="16"/>
                  </a:lnTo>
                  <a:cubicBezTo>
                    <a:pt x="45" y="17"/>
                    <a:pt x="44" y="17"/>
                    <a:pt x="44" y="17"/>
                  </a:cubicBezTo>
                  <a:lnTo>
                    <a:pt x="1" y="17"/>
                  </a:lnTo>
                  <a:cubicBezTo>
                    <a:pt x="1" y="17"/>
                    <a:pt x="0" y="17"/>
                    <a:pt x="0" y="16"/>
                  </a:cubicBez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45" name="Freeform 60"/>
            <p:cNvSpPr>
              <a:spLocks/>
            </p:cNvSpPr>
            <p:nvPr/>
          </p:nvSpPr>
          <p:spPr bwMode="auto">
            <a:xfrm>
              <a:off x="2791" y="1763"/>
              <a:ext cx="54" cy="714"/>
            </a:xfrm>
            <a:custGeom>
              <a:avLst/>
              <a:gdLst>
                <a:gd name="T0" fmla="*/ 0 w 9"/>
                <a:gd name="T1" fmla="*/ 119 h 119"/>
                <a:gd name="T2" fmla="*/ 0 w 9"/>
                <a:gd name="T3" fmla="*/ 0 h 119"/>
                <a:gd name="T4" fmla="*/ 6 w 9"/>
                <a:gd name="T5" fmla="*/ 0 h 119"/>
                <a:gd name="T6" fmla="*/ 9 w 9"/>
                <a:gd name="T7" fmla="*/ 119 h 119"/>
                <a:gd name="T8" fmla="*/ 0 w 9"/>
                <a:gd name="T9" fmla="*/ 119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19"/>
                <a:gd name="T17" fmla="*/ 9 w 9"/>
                <a:gd name="T18" fmla="*/ 119 h 1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19">
                  <a:moveTo>
                    <a:pt x="0" y="119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9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46" name="Freeform 61"/>
            <p:cNvSpPr>
              <a:spLocks/>
            </p:cNvSpPr>
            <p:nvPr/>
          </p:nvSpPr>
          <p:spPr bwMode="auto">
            <a:xfrm>
              <a:off x="2731" y="2345"/>
              <a:ext cx="168" cy="180"/>
            </a:xfrm>
            <a:custGeom>
              <a:avLst/>
              <a:gdLst>
                <a:gd name="T0" fmla="*/ 28 w 28"/>
                <a:gd name="T1" fmla="*/ 11 h 30"/>
                <a:gd name="T2" fmla="*/ 28 w 28"/>
                <a:gd name="T3" fmla="*/ 25 h 30"/>
                <a:gd name="T4" fmla="*/ 23 w 28"/>
                <a:gd name="T5" fmla="*/ 30 h 30"/>
                <a:gd name="T6" fmla="*/ 5 w 28"/>
                <a:gd name="T7" fmla="*/ 30 h 30"/>
                <a:gd name="T8" fmla="*/ 0 w 28"/>
                <a:gd name="T9" fmla="*/ 25 h 30"/>
                <a:gd name="T10" fmla="*/ 0 w 28"/>
                <a:gd name="T11" fmla="*/ 11 h 30"/>
                <a:gd name="T12" fmla="*/ 9 w 28"/>
                <a:gd name="T13" fmla="*/ 0 h 30"/>
                <a:gd name="T14" fmla="*/ 20 w 28"/>
                <a:gd name="T15" fmla="*/ 0 h 30"/>
                <a:gd name="T16" fmla="*/ 28 w 28"/>
                <a:gd name="T17" fmla="*/ 11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"/>
                <a:gd name="T28" fmla="*/ 0 h 30"/>
                <a:gd name="T29" fmla="*/ 28 w 28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" h="30">
                  <a:moveTo>
                    <a:pt x="28" y="11"/>
                  </a:moveTo>
                  <a:lnTo>
                    <a:pt x="28" y="25"/>
                  </a:lnTo>
                  <a:lnTo>
                    <a:pt x="23" y="30"/>
                  </a:lnTo>
                  <a:lnTo>
                    <a:pt x="5" y="30"/>
                  </a:lnTo>
                  <a:lnTo>
                    <a:pt x="0" y="25"/>
                  </a:lnTo>
                  <a:lnTo>
                    <a:pt x="0" y="11"/>
                  </a:lnTo>
                  <a:lnTo>
                    <a:pt x="9" y="0"/>
                  </a:lnTo>
                  <a:lnTo>
                    <a:pt x="20" y="0"/>
                  </a:lnTo>
                  <a:lnTo>
                    <a:pt x="28" y="11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47" name="Freeform 62"/>
            <p:cNvSpPr>
              <a:spLocks/>
            </p:cNvSpPr>
            <p:nvPr/>
          </p:nvSpPr>
          <p:spPr bwMode="auto">
            <a:xfrm>
              <a:off x="3523" y="2237"/>
              <a:ext cx="198" cy="192"/>
            </a:xfrm>
            <a:custGeom>
              <a:avLst/>
              <a:gdLst>
                <a:gd name="T0" fmla="*/ 0 w 33"/>
                <a:gd name="T1" fmla="*/ 32 h 32"/>
                <a:gd name="T2" fmla="*/ 33 w 33"/>
                <a:gd name="T3" fmla="*/ 32 h 32"/>
                <a:gd name="T4" fmla="*/ 33 w 33"/>
                <a:gd name="T5" fmla="*/ 0 h 32"/>
                <a:gd name="T6" fmla="*/ 17 w 33"/>
                <a:gd name="T7" fmla="*/ 0 h 32"/>
                <a:gd name="T8" fmla="*/ 0 w 33"/>
                <a:gd name="T9" fmla="*/ 16 h 32"/>
                <a:gd name="T10" fmla="*/ 0 w 33"/>
                <a:gd name="T11" fmla="*/ 3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32"/>
                <a:gd name="T20" fmla="*/ 33 w 33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32">
                  <a:moveTo>
                    <a:pt x="0" y="32"/>
                  </a:moveTo>
                  <a:lnTo>
                    <a:pt x="33" y="32"/>
                  </a:lnTo>
                  <a:lnTo>
                    <a:pt x="33" y="0"/>
                  </a:lnTo>
                  <a:lnTo>
                    <a:pt x="17" y="0"/>
                  </a:lnTo>
                  <a:lnTo>
                    <a:pt x="0" y="1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48" name="Line 63"/>
            <p:cNvSpPr>
              <a:spLocks noChangeShapeType="1"/>
            </p:cNvSpPr>
            <p:nvPr/>
          </p:nvSpPr>
          <p:spPr bwMode="auto">
            <a:xfrm>
              <a:off x="2827" y="1763"/>
              <a:ext cx="894" cy="47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9"/>
          <p:cNvGrpSpPr>
            <a:grpSpLocks noChangeAspect="1"/>
          </p:cNvGrpSpPr>
          <p:nvPr/>
        </p:nvGrpSpPr>
        <p:grpSpPr bwMode="auto">
          <a:xfrm>
            <a:off x="4738688" y="2786064"/>
            <a:ext cx="590550" cy="809625"/>
            <a:chOff x="2358" y="1092"/>
            <a:chExt cx="372" cy="510"/>
          </a:xfrm>
        </p:grpSpPr>
        <p:sp>
          <p:nvSpPr>
            <p:cNvPr id="14367" name="Freeform 10"/>
            <p:cNvSpPr>
              <a:spLocks/>
            </p:cNvSpPr>
            <p:nvPr/>
          </p:nvSpPr>
          <p:spPr bwMode="auto">
            <a:xfrm>
              <a:off x="2556" y="1092"/>
              <a:ext cx="126" cy="444"/>
            </a:xfrm>
            <a:custGeom>
              <a:avLst/>
              <a:gdLst>
                <a:gd name="T0" fmla="*/ 78 w 21"/>
                <a:gd name="T1" fmla="*/ 444 h 74"/>
                <a:gd name="T2" fmla="*/ 78 w 21"/>
                <a:gd name="T3" fmla="*/ 252 h 74"/>
                <a:gd name="T4" fmla="*/ 0 w 21"/>
                <a:gd name="T5" fmla="*/ 42 h 74"/>
                <a:gd name="T6" fmla="*/ 0 w 21"/>
                <a:gd name="T7" fmla="*/ 0 h 74"/>
                <a:gd name="T8" fmla="*/ 120 w 21"/>
                <a:gd name="T9" fmla="*/ 258 h 74"/>
                <a:gd name="T10" fmla="*/ 126 w 21"/>
                <a:gd name="T11" fmla="*/ 444 h 74"/>
                <a:gd name="T12" fmla="*/ 78 w 21"/>
                <a:gd name="T13" fmla="*/ 444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74"/>
                <a:gd name="T23" fmla="*/ 21 w 21"/>
                <a:gd name="T24" fmla="*/ 74 h 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74">
                  <a:moveTo>
                    <a:pt x="13" y="74"/>
                  </a:moveTo>
                  <a:cubicBezTo>
                    <a:pt x="13" y="56"/>
                    <a:pt x="13" y="60"/>
                    <a:pt x="13" y="42"/>
                  </a:cubicBezTo>
                  <a:cubicBezTo>
                    <a:pt x="12" y="18"/>
                    <a:pt x="9" y="9"/>
                    <a:pt x="0" y="7"/>
                  </a:cubicBezTo>
                  <a:lnTo>
                    <a:pt x="0" y="0"/>
                  </a:lnTo>
                  <a:cubicBezTo>
                    <a:pt x="14" y="1"/>
                    <a:pt x="20" y="18"/>
                    <a:pt x="20" y="43"/>
                  </a:cubicBezTo>
                  <a:lnTo>
                    <a:pt x="21" y="74"/>
                  </a:lnTo>
                  <a:lnTo>
                    <a:pt x="13" y="74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4368" name="Freeform 11"/>
            <p:cNvSpPr>
              <a:spLocks/>
            </p:cNvSpPr>
            <p:nvPr/>
          </p:nvSpPr>
          <p:spPr bwMode="auto">
            <a:xfrm>
              <a:off x="2358" y="1416"/>
              <a:ext cx="372" cy="156"/>
            </a:xfrm>
            <a:custGeom>
              <a:avLst/>
              <a:gdLst>
                <a:gd name="T0" fmla="*/ 162 w 62"/>
                <a:gd name="T1" fmla="*/ 156 h 26"/>
                <a:gd name="T2" fmla="*/ 162 w 62"/>
                <a:gd name="T3" fmla="*/ 114 h 26"/>
                <a:gd name="T4" fmla="*/ 0 w 62"/>
                <a:gd name="T5" fmla="*/ 114 h 26"/>
                <a:gd name="T6" fmla="*/ 72 w 62"/>
                <a:gd name="T7" fmla="*/ 18 h 26"/>
                <a:gd name="T8" fmla="*/ 168 w 62"/>
                <a:gd name="T9" fmla="*/ 54 h 26"/>
                <a:gd name="T10" fmla="*/ 222 w 62"/>
                <a:gd name="T11" fmla="*/ 54 h 26"/>
                <a:gd name="T12" fmla="*/ 252 w 62"/>
                <a:gd name="T13" fmla="*/ 6 h 26"/>
                <a:gd name="T14" fmla="*/ 372 w 62"/>
                <a:gd name="T15" fmla="*/ 0 h 26"/>
                <a:gd name="T16" fmla="*/ 372 w 62"/>
                <a:gd name="T17" fmla="*/ 156 h 26"/>
                <a:gd name="T18" fmla="*/ 162 w 62"/>
                <a:gd name="T19" fmla="*/ 156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"/>
                <a:gd name="T31" fmla="*/ 0 h 26"/>
                <a:gd name="T32" fmla="*/ 62 w 62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" h="26">
                  <a:moveTo>
                    <a:pt x="27" y="26"/>
                  </a:moveTo>
                  <a:lnTo>
                    <a:pt x="27" y="19"/>
                  </a:lnTo>
                  <a:lnTo>
                    <a:pt x="0" y="19"/>
                  </a:lnTo>
                  <a:lnTo>
                    <a:pt x="12" y="3"/>
                  </a:lnTo>
                  <a:lnTo>
                    <a:pt x="28" y="9"/>
                  </a:lnTo>
                  <a:lnTo>
                    <a:pt x="37" y="9"/>
                  </a:lnTo>
                  <a:lnTo>
                    <a:pt x="42" y="1"/>
                  </a:lnTo>
                  <a:lnTo>
                    <a:pt x="62" y="0"/>
                  </a:lnTo>
                  <a:lnTo>
                    <a:pt x="62" y="26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4369" name="Oval 12"/>
            <p:cNvSpPr>
              <a:spLocks noChangeArrowheads="1"/>
            </p:cNvSpPr>
            <p:nvPr/>
          </p:nvSpPr>
          <p:spPr bwMode="auto">
            <a:xfrm>
              <a:off x="2580" y="1488"/>
              <a:ext cx="114" cy="11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14339" name="Group 15"/>
          <p:cNvGrpSpPr>
            <a:grpSpLocks noChangeAspect="1"/>
          </p:cNvGrpSpPr>
          <p:nvPr/>
        </p:nvGrpSpPr>
        <p:grpSpPr bwMode="auto">
          <a:xfrm>
            <a:off x="1952626" y="2767013"/>
            <a:ext cx="1762125" cy="876300"/>
            <a:chOff x="471" y="1092"/>
            <a:chExt cx="1110" cy="552"/>
          </a:xfrm>
        </p:grpSpPr>
        <p:sp>
          <p:nvSpPr>
            <p:cNvPr id="14356" name="Freeform 16"/>
            <p:cNvSpPr>
              <a:spLocks/>
            </p:cNvSpPr>
            <p:nvPr/>
          </p:nvSpPr>
          <p:spPr bwMode="auto">
            <a:xfrm>
              <a:off x="939" y="1206"/>
              <a:ext cx="168" cy="258"/>
            </a:xfrm>
            <a:custGeom>
              <a:avLst/>
              <a:gdLst>
                <a:gd name="T0" fmla="*/ 126 w 28"/>
                <a:gd name="T1" fmla="*/ 258 h 43"/>
                <a:gd name="T2" fmla="*/ 168 w 28"/>
                <a:gd name="T3" fmla="*/ 258 h 43"/>
                <a:gd name="T4" fmla="*/ 0 w 28"/>
                <a:gd name="T5" fmla="*/ 84 h 43"/>
                <a:gd name="T6" fmla="*/ 48 w 28"/>
                <a:gd name="T7" fmla="*/ 114 h 43"/>
                <a:gd name="T8" fmla="*/ 126 w 28"/>
                <a:gd name="T9" fmla="*/ 258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43"/>
                <a:gd name="T17" fmla="*/ 28 w 28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43">
                  <a:moveTo>
                    <a:pt x="21" y="43"/>
                  </a:moveTo>
                  <a:lnTo>
                    <a:pt x="28" y="43"/>
                  </a:lnTo>
                  <a:cubicBezTo>
                    <a:pt x="28" y="0"/>
                    <a:pt x="13" y="2"/>
                    <a:pt x="0" y="14"/>
                  </a:cubicBezTo>
                  <a:lnTo>
                    <a:pt x="8" y="19"/>
                  </a:lnTo>
                  <a:cubicBezTo>
                    <a:pt x="16" y="13"/>
                    <a:pt x="19" y="15"/>
                    <a:pt x="21" y="43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4357" name="Rectangle 17"/>
            <p:cNvSpPr>
              <a:spLocks noChangeArrowheads="1"/>
            </p:cNvSpPr>
            <p:nvPr/>
          </p:nvSpPr>
          <p:spPr bwMode="auto">
            <a:xfrm>
              <a:off x="675" y="1554"/>
              <a:ext cx="504" cy="4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4358" name="Freeform 18"/>
            <p:cNvSpPr>
              <a:spLocks/>
            </p:cNvSpPr>
            <p:nvPr/>
          </p:nvSpPr>
          <p:spPr bwMode="auto">
            <a:xfrm>
              <a:off x="1221" y="1230"/>
              <a:ext cx="360" cy="366"/>
            </a:xfrm>
            <a:custGeom>
              <a:avLst/>
              <a:gdLst>
                <a:gd name="T0" fmla="*/ 204 w 60"/>
                <a:gd name="T1" fmla="*/ 366 h 61"/>
                <a:gd name="T2" fmla="*/ 360 w 60"/>
                <a:gd name="T3" fmla="*/ 324 h 61"/>
                <a:gd name="T4" fmla="*/ 354 w 60"/>
                <a:gd name="T5" fmla="*/ 204 h 61"/>
                <a:gd name="T6" fmla="*/ 252 w 60"/>
                <a:gd name="T7" fmla="*/ 174 h 61"/>
                <a:gd name="T8" fmla="*/ 156 w 60"/>
                <a:gd name="T9" fmla="*/ 0 h 61"/>
                <a:gd name="T10" fmla="*/ 42 w 60"/>
                <a:gd name="T11" fmla="*/ 0 h 61"/>
                <a:gd name="T12" fmla="*/ 54 w 60"/>
                <a:gd name="T13" fmla="*/ 24 h 61"/>
                <a:gd name="T14" fmla="*/ 24 w 60"/>
                <a:gd name="T15" fmla="*/ 162 h 61"/>
                <a:gd name="T16" fmla="*/ 24 w 60"/>
                <a:gd name="T17" fmla="*/ 210 h 61"/>
                <a:gd name="T18" fmla="*/ 0 w 60"/>
                <a:gd name="T19" fmla="*/ 228 h 61"/>
                <a:gd name="T20" fmla="*/ 0 w 60"/>
                <a:gd name="T21" fmla="*/ 366 h 61"/>
                <a:gd name="T22" fmla="*/ 102 w 60"/>
                <a:gd name="T23" fmla="*/ 366 h 61"/>
                <a:gd name="T24" fmla="*/ 204 w 60"/>
                <a:gd name="T25" fmla="*/ 366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61"/>
                <a:gd name="T41" fmla="*/ 60 w 60"/>
                <a:gd name="T42" fmla="*/ 61 h 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61">
                  <a:moveTo>
                    <a:pt x="34" y="61"/>
                  </a:moveTo>
                  <a:lnTo>
                    <a:pt x="60" y="54"/>
                  </a:lnTo>
                  <a:lnTo>
                    <a:pt x="59" y="34"/>
                  </a:lnTo>
                  <a:cubicBezTo>
                    <a:pt x="53" y="32"/>
                    <a:pt x="48" y="31"/>
                    <a:pt x="42" y="29"/>
                  </a:cubicBezTo>
                  <a:cubicBezTo>
                    <a:pt x="40" y="18"/>
                    <a:pt x="35" y="3"/>
                    <a:pt x="26" y="0"/>
                  </a:cubicBezTo>
                  <a:cubicBezTo>
                    <a:pt x="24" y="0"/>
                    <a:pt x="13" y="0"/>
                    <a:pt x="7" y="0"/>
                  </a:cubicBezTo>
                  <a:lnTo>
                    <a:pt x="9" y="4"/>
                  </a:lnTo>
                  <a:lnTo>
                    <a:pt x="4" y="27"/>
                  </a:lnTo>
                  <a:lnTo>
                    <a:pt x="4" y="35"/>
                  </a:lnTo>
                  <a:lnTo>
                    <a:pt x="0" y="38"/>
                  </a:lnTo>
                  <a:lnTo>
                    <a:pt x="0" y="61"/>
                  </a:lnTo>
                  <a:lnTo>
                    <a:pt x="17" y="61"/>
                  </a:lnTo>
                  <a:lnTo>
                    <a:pt x="34" y="61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4359" name="Oval 19"/>
            <p:cNvSpPr>
              <a:spLocks noChangeArrowheads="1"/>
            </p:cNvSpPr>
            <p:nvPr/>
          </p:nvSpPr>
          <p:spPr bwMode="auto">
            <a:xfrm>
              <a:off x="1281" y="1458"/>
              <a:ext cx="186" cy="186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4360" name="Freeform 20"/>
            <p:cNvSpPr>
              <a:spLocks/>
            </p:cNvSpPr>
            <p:nvPr/>
          </p:nvSpPr>
          <p:spPr bwMode="auto">
            <a:xfrm>
              <a:off x="471" y="1230"/>
              <a:ext cx="198" cy="186"/>
            </a:xfrm>
            <a:custGeom>
              <a:avLst/>
              <a:gdLst>
                <a:gd name="T0" fmla="*/ 42 w 33"/>
                <a:gd name="T1" fmla="*/ 186 h 31"/>
                <a:gd name="T2" fmla="*/ 162 w 33"/>
                <a:gd name="T3" fmla="*/ 186 h 31"/>
                <a:gd name="T4" fmla="*/ 0 60000 65536"/>
                <a:gd name="T5" fmla="*/ 0 60000 65536"/>
                <a:gd name="T6" fmla="*/ 0 w 33"/>
                <a:gd name="T7" fmla="*/ 0 h 31"/>
                <a:gd name="T8" fmla="*/ 33 w 33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" h="31">
                  <a:moveTo>
                    <a:pt x="7" y="31"/>
                  </a:moveTo>
                  <a:cubicBezTo>
                    <a:pt x="0" y="0"/>
                    <a:pt x="33" y="0"/>
                    <a:pt x="27" y="31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4361" name="Freeform 21"/>
            <p:cNvSpPr>
              <a:spLocks/>
            </p:cNvSpPr>
            <p:nvPr/>
          </p:nvSpPr>
          <p:spPr bwMode="auto">
            <a:xfrm>
              <a:off x="1305" y="1278"/>
              <a:ext cx="126" cy="108"/>
            </a:xfrm>
            <a:custGeom>
              <a:avLst/>
              <a:gdLst>
                <a:gd name="T0" fmla="*/ 0 w 21"/>
                <a:gd name="T1" fmla="*/ 0 h 18"/>
                <a:gd name="T2" fmla="*/ 0 w 21"/>
                <a:gd name="T3" fmla="*/ 108 h 18"/>
                <a:gd name="T4" fmla="*/ 126 w 21"/>
                <a:gd name="T5" fmla="*/ 108 h 18"/>
                <a:gd name="T6" fmla="*/ 72 w 21"/>
                <a:gd name="T7" fmla="*/ 0 h 18"/>
                <a:gd name="T8" fmla="*/ 0 w 21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8"/>
                <a:gd name="T17" fmla="*/ 21 w 2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8">
                  <a:moveTo>
                    <a:pt x="0" y="0"/>
                  </a:moveTo>
                  <a:lnTo>
                    <a:pt x="0" y="18"/>
                  </a:lnTo>
                  <a:lnTo>
                    <a:pt x="21" y="18"/>
                  </a:lnTo>
                  <a:cubicBezTo>
                    <a:pt x="19" y="9"/>
                    <a:pt x="17" y="3"/>
                    <a:pt x="1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4362" name="Freeform 22"/>
            <p:cNvSpPr>
              <a:spLocks/>
            </p:cNvSpPr>
            <p:nvPr/>
          </p:nvSpPr>
          <p:spPr bwMode="auto">
            <a:xfrm>
              <a:off x="555" y="1092"/>
              <a:ext cx="624" cy="444"/>
            </a:xfrm>
            <a:custGeom>
              <a:avLst/>
              <a:gdLst>
                <a:gd name="T0" fmla="*/ 624 w 104"/>
                <a:gd name="T1" fmla="*/ 444 h 74"/>
                <a:gd name="T2" fmla="*/ 624 w 104"/>
                <a:gd name="T3" fmla="*/ 150 h 74"/>
                <a:gd name="T4" fmla="*/ 258 w 104"/>
                <a:gd name="T5" fmla="*/ 0 h 74"/>
                <a:gd name="T6" fmla="*/ 0 w 104"/>
                <a:gd name="T7" fmla="*/ 186 h 74"/>
                <a:gd name="T8" fmla="*/ 36 w 104"/>
                <a:gd name="T9" fmla="*/ 186 h 74"/>
                <a:gd name="T10" fmla="*/ 258 w 104"/>
                <a:gd name="T11" fmla="*/ 36 h 74"/>
                <a:gd name="T12" fmla="*/ 588 w 104"/>
                <a:gd name="T13" fmla="*/ 186 h 74"/>
                <a:gd name="T14" fmla="*/ 588 w 104"/>
                <a:gd name="T15" fmla="*/ 444 h 74"/>
                <a:gd name="T16" fmla="*/ 624 w 104"/>
                <a:gd name="T17" fmla="*/ 444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4"/>
                <a:gd name="T28" fmla="*/ 0 h 74"/>
                <a:gd name="T29" fmla="*/ 104 w 104"/>
                <a:gd name="T30" fmla="*/ 74 h 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4" h="74">
                  <a:moveTo>
                    <a:pt x="104" y="74"/>
                  </a:moveTo>
                  <a:lnTo>
                    <a:pt x="104" y="25"/>
                  </a:lnTo>
                  <a:lnTo>
                    <a:pt x="43" y="0"/>
                  </a:lnTo>
                  <a:lnTo>
                    <a:pt x="0" y="31"/>
                  </a:lnTo>
                  <a:lnTo>
                    <a:pt x="6" y="31"/>
                  </a:lnTo>
                  <a:lnTo>
                    <a:pt x="43" y="6"/>
                  </a:lnTo>
                  <a:lnTo>
                    <a:pt x="98" y="31"/>
                  </a:lnTo>
                  <a:lnTo>
                    <a:pt x="98" y="74"/>
                  </a:lnTo>
                  <a:lnTo>
                    <a:pt x="104" y="74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4363" name="Freeform 23"/>
            <p:cNvSpPr>
              <a:spLocks/>
            </p:cNvSpPr>
            <p:nvPr/>
          </p:nvSpPr>
          <p:spPr bwMode="auto">
            <a:xfrm>
              <a:off x="663" y="1278"/>
              <a:ext cx="372" cy="258"/>
            </a:xfrm>
            <a:custGeom>
              <a:avLst/>
              <a:gdLst>
                <a:gd name="T0" fmla="*/ 0 w 62"/>
                <a:gd name="T1" fmla="*/ 0 h 43"/>
                <a:gd name="T2" fmla="*/ 0 w 62"/>
                <a:gd name="T3" fmla="*/ 258 h 43"/>
                <a:gd name="T4" fmla="*/ 372 w 62"/>
                <a:gd name="T5" fmla="*/ 258 h 43"/>
                <a:gd name="T6" fmla="*/ 372 w 62"/>
                <a:gd name="T7" fmla="*/ 72 h 43"/>
                <a:gd name="T8" fmla="*/ 258 w 62"/>
                <a:gd name="T9" fmla="*/ 0 h 43"/>
                <a:gd name="T10" fmla="*/ 0 w 62"/>
                <a:gd name="T11" fmla="*/ 0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43"/>
                <a:gd name="T20" fmla="*/ 62 w 62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43">
                  <a:moveTo>
                    <a:pt x="0" y="0"/>
                  </a:moveTo>
                  <a:lnTo>
                    <a:pt x="0" y="43"/>
                  </a:lnTo>
                  <a:lnTo>
                    <a:pt x="62" y="43"/>
                  </a:lnTo>
                  <a:lnTo>
                    <a:pt x="62" y="12"/>
                  </a:lnTo>
                  <a:lnTo>
                    <a:pt x="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4364" name="Oval 24"/>
            <p:cNvSpPr>
              <a:spLocks noChangeArrowheads="1"/>
            </p:cNvSpPr>
            <p:nvPr/>
          </p:nvSpPr>
          <p:spPr bwMode="auto">
            <a:xfrm>
              <a:off x="723" y="1506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4365" name="Oval 25"/>
            <p:cNvSpPr>
              <a:spLocks noChangeArrowheads="1"/>
            </p:cNvSpPr>
            <p:nvPr/>
          </p:nvSpPr>
          <p:spPr bwMode="auto">
            <a:xfrm>
              <a:off x="903" y="1506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4366" name="Rectangle 26"/>
            <p:cNvSpPr>
              <a:spLocks noChangeArrowheads="1"/>
            </p:cNvSpPr>
            <p:nvPr/>
          </p:nvSpPr>
          <p:spPr bwMode="auto">
            <a:xfrm>
              <a:off x="1035" y="1458"/>
              <a:ext cx="108" cy="78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sp>
        <p:nvSpPr>
          <p:cNvPr id="14340" name="Titel 18"/>
          <p:cNvSpPr>
            <a:spLocks noGrp="1"/>
          </p:cNvSpPr>
          <p:nvPr>
            <p:ph type="title"/>
          </p:nvPr>
        </p:nvSpPr>
        <p:spPr>
          <a:xfrm>
            <a:off x="1757363" y="1676400"/>
            <a:ext cx="7504112" cy="381000"/>
          </a:xfrm>
        </p:spPr>
        <p:txBody>
          <a:bodyPr/>
          <a:lstStyle/>
          <a:p>
            <a:pPr eaLnBrk="1" hangingPunct="1"/>
            <a:r>
              <a:rPr lang="de-DE" dirty="0" err="1">
                <a:latin typeface="Arial" charset="0"/>
                <a:cs typeface="Arial" charset="0"/>
              </a:rPr>
              <a:t>Chipper</a:t>
            </a:r>
            <a:r>
              <a:rPr lang="de-DE" dirty="0">
                <a:latin typeface="Arial" charset="0"/>
                <a:cs typeface="Arial" charset="0"/>
              </a:rPr>
              <a:t>, </a:t>
            </a:r>
            <a:r>
              <a:rPr lang="de-DE" dirty="0" err="1">
                <a:latin typeface="Arial" charset="0"/>
                <a:cs typeface="Arial" charset="0"/>
              </a:rPr>
              <a:t>processor</a:t>
            </a:r>
            <a:endParaRPr lang="de-DE" dirty="0">
              <a:latin typeface="Arial" charset="0"/>
              <a:cs typeface="Arial" charset="0"/>
            </a:endParaRPr>
          </a:p>
        </p:txBody>
      </p:sp>
      <p:grpSp>
        <p:nvGrpSpPr>
          <p:cNvPr id="14341" name="Group 4"/>
          <p:cNvGrpSpPr>
            <a:grpSpLocks noChangeAspect="1"/>
          </p:cNvGrpSpPr>
          <p:nvPr/>
        </p:nvGrpSpPr>
        <p:grpSpPr bwMode="auto">
          <a:xfrm>
            <a:off x="6738939" y="2928939"/>
            <a:ext cx="771525" cy="714375"/>
            <a:chOff x="2620" y="1939"/>
            <a:chExt cx="486" cy="450"/>
          </a:xfrm>
        </p:grpSpPr>
        <p:sp>
          <p:nvSpPr>
            <p:cNvPr id="14342" name="Freeform 5"/>
            <p:cNvSpPr>
              <a:spLocks/>
            </p:cNvSpPr>
            <p:nvPr/>
          </p:nvSpPr>
          <p:spPr bwMode="auto">
            <a:xfrm>
              <a:off x="2824" y="2149"/>
              <a:ext cx="96" cy="72"/>
            </a:xfrm>
            <a:custGeom>
              <a:avLst/>
              <a:gdLst>
                <a:gd name="T0" fmla="*/ 84 w 16"/>
                <a:gd name="T1" fmla="*/ 72 h 12"/>
                <a:gd name="T2" fmla="*/ 6 w 16"/>
                <a:gd name="T3" fmla="*/ 12 h 12"/>
                <a:gd name="T4" fmla="*/ 96 w 16"/>
                <a:gd name="T5" fmla="*/ 54 h 12"/>
                <a:gd name="T6" fmla="*/ 84 w 16"/>
                <a:gd name="T7" fmla="*/ 72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2"/>
                <a:gd name="T14" fmla="*/ 16 w 16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2">
                  <a:moveTo>
                    <a:pt x="14" y="12"/>
                  </a:moveTo>
                  <a:cubicBezTo>
                    <a:pt x="5" y="7"/>
                    <a:pt x="0" y="4"/>
                    <a:pt x="1" y="2"/>
                  </a:cubicBezTo>
                  <a:cubicBezTo>
                    <a:pt x="3" y="0"/>
                    <a:pt x="7" y="3"/>
                    <a:pt x="16" y="9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4343" name="Freeform 6"/>
            <p:cNvSpPr>
              <a:spLocks/>
            </p:cNvSpPr>
            <p:nvPr/>
          </p:nvSpPr>
          <p:spPr bwMode="auto">
            <a:xfrm>
              <a:off x="2692" y="1993"/>
              <a:ext cx="24" cy="30"/>
            </a:xfrm>
            <a:custGeom>
              <a:avLst/>
              <a:gdLst>
                <a:gd name="T0" fmla="*/ 18 w 4"/>
                <a:gd name="T1" fmla="*/ 6 h 5"/>
                <a:gd name="T2" fmla="*/ 18 w 4"/>
                <a:gd name="T3" fmla="*/ 6 h 5"/>
                <a:gd name="T4" fmla="*/ 24 w 4"/>
                <a:gd name="T5" fmla="*/ 18 h 5"/>
                <a:gd name="T6" fmla="*/ 18 w 4"/>
                <a:gd name="T7" fmla="*/ 24 h 5"/>
                <a:gd name="T8" fmla="*/ 6 w 4"/>
                <a:gd name="T9" fmla="*/ 24 h 5"/>
                <a:gd name="T10" fmla="*/ 6 w 4"/>
                <a:gd name="T11" fmla="*/ 24 h 5"/>
                <a:gd name="T12" fmla="*/ 0 w 4"/>
                <a:gd name="T13" fmla="*/ 12 h 5"/>
                <a:gd name="T14" fmla="*/ 6 w 4"/>
                <a:gd name="T15" fmla="*/ 6 h 5"/>
                <a:gd name="T16" fmla="*/ 18 w 4"/>
                <a:gd name="T17" fmla="*/ 6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5"/>
                <a:gd name="T29" fmla="*/ 4 w 4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5">
                  <a:moveTo>
                    <a:pt x="3" y="1"/>
                  </a:moveTo>
                  <a:lnTo>
                    <a:pt x="3" y="1"/>
                  </a:lnTo>
                  <a:cubicBezTo>
                    <a:pt x="4" y="1"/>
                    <a:pt x="4" y="2"/>
                    <a:pt x="4" y="3"/>
                  </a:cubicBezTo>
                  <a:lnTo>
                    <a:pt x="3" y="4"/>
                  </a:lnTo>
                  <a:cubicBezTo>
                    <a:pt x="3" y="4"/>
                    <a:pt x="2" y="5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lnTo>
                    <a:pt x="1" y="1"/>
                  </a:lnTo>
                  <a:cubicBezTo>
                    <a:pt x="1" y="1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4344" name="Freeform 7"/>
            <p:cNvSpPr>
              <a:spLocks/>
            </p:cNvSpPr>
            <p:nvPr/>
          </p:nvSpPr>
          <p:spPr bwMode="auto">
            <a:xfrm>
              <a:off x="2698" y="1981"/>
              <a:ext cx="60" cy="24"/>
            </a:xfrm>
            <a:custGeom>
              <a:avLst/>
              <a:gdLst>
                <a:gd name="T0" fmla="*/ 54 w 10"/>
                <a:gd name="T1" fmla="*/ 0 h 4"/>
                <a:gd name="T2" fmla="*/ 60 w 10"/>
                <a:gd name="T3" fmla="*/ 24 h 4"/>
                <a:gd name="T4" fmla="*/ 24 w 10"/>
                <a:gd name="T5" fmla="*/ 24 h 4"/>
                <a:gd name="T6" fmla="*/ 0 w 10"/>
                <a:gd name="T7" fmla="*/ 18 h 4"/>
                <a:gd name="T8" fmla="*/ 0 w 10"/>
                <a:gd name="T9" fmla="*/ 6 h 4"/>
                <a:gd name="T10" fmla="*/ 54 w 10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4"/>
                <a:gd name="T20" fmla="*/ 10 w 10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4">
                  <a:moveTo>
                    <a:pt x="9" y="0"/>
                  </a:moveTo>
                  <a:lnTo>
                    <a:pt x="10" y="4"/>
                  </a:lnTo>
                  <a:lnTo>
                    <a:pt x="4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4345" name="Freeform 8"/>
            <p:cNvSpPr>
              <a:spLocks/>
            </p:cNvSpPr>
            <p:nvPr/>
          </p:nvSpPr>
          <p:spPr bwMode="auto">
            <a:xfrm>
              <a:off x="2806" y="2209"/>
              <a:ext cx="126" cy="84"/>
            </a:xfrm>
            <a:custGeom>
              <a:avLst/>
              <a:gdLst>
                <a:gd name="T0" fmla="*/ 66 w 21"/>
                <a:gd name="T1" fmla="*/ 84 h 14"/>
                <a:gd name="T2" fmla="*/ 0 w 21"/>
                <a:gd name="T3" fmla="*/ 36 h 14"/>
                <a:gd name="T4" fmla="*/ 0 w 21"/>
                <a:gd name="T5" fmla="*/ 0 h 14"/>
                <a:gd name="T6" fmla="*/ 126 w 21"/>
                <a:gd name="T7" fmla="*/ 0 h 14"/>
                <a:gd name="T8" fmla="*/ 126 w 21"/>
                <a:gd name="T9" fmla="*/ 36 h 14"/>
                <a:gd name="T10" fmla="*/ 66 w 21"/>
                <a:gd name="T11" fmla="*/ 84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4"/>
                <a:gd name="T20" fmla="*/ 21 w 21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4">
                  <a:moveTo>
                    <a:pt x="11" y="14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6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4346" name="Rectangle 9"/>
            <p:cNvSpPr>
              <a:spLocks noChangeArrowheads="1"/>
            </p:cNvSpPr>
            <p:nvPr/>
          </p:nvSpPr>
          <p:spPr bwMode="auto">
            <a:xfrm>
              <a:off x="2872" y="2293"/>
              <a:ext cx="144" cy="1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4347" name="Rectangle 10"/>
            <p:cNvSpPr>
              <a:spLocks noChangeArrowheads="1"/>
            </p:cNvSpPr>
            <p:nvPr/>
          </p:nvSpPr>
          <p:spPr bwMode="auto">
            <a:xfrm>
              <a:off x="3028" y="2203"/>
              <a:ext cx="36" cy="7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4348" name="Freeform 11"/>
            <p:cNvSpPr>
              <a:spLocks/>
            </p:cNvSpPr>
            <p:nvPr/>
          </p:nvSpPr>
          <p:spPr bwMode="auto">
            <a:xfrm>
              <a:off x="2620" y="1987"/>
              <a:ext cx="150" cy="126"/>
            </a:xfrm>
            <a:custGeom>
              <a:avLst/>
              <a:gdLst>
                <a:gd name="T0" fmla="*/ 36 w 25"/>
                <a:gd name="T1" fmla="*/ 126 h 21"/>
                <a:gd name="T2" fmla="*/ 120 w 25"/>
                <a:gd name="T3" fmla="*/ 126 h 21"/>
                <a:gd name="T4" fmla="*/ 0 60000 65536"/>
                <a:gd name="T5" fmla="*/ 0 60000 65536"/>
                <a:gd name="T6" fmla="*/ 0 w 25"/>
                <a:gd name="T7" fmla="*/ 0 h 21"/>
                <a:gd name="T8" fmla="*/ 25 w 25"/>
                <a:gd name="T9" fmla="*/ 21 h 2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" h="21">
                  <a:moveTo>
                    <a:pt x="6" y="21"/>
                  </a:moveTo>
                  <a:cubicBezTo>
                    <a:pt x="0" y="1"/>
                    <a:pt x="25" y="0"/>
                    <a:pt x="20" y="21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4349" name="Freeform 12"/>
            <p:cNvSpPr>
              <a:spLocks/>
            </p:cNvSpPr>
            <p:nvPr/>
          </p:nvSpPr>
          <p:spPr bwMode="auto">
            <a:xfrm>
              <a:off x="2752" y="1939"/>
              <a:ext cx="354" cy="372"/>
            </a:xfrm>
            <a:custGeom>
              <a:avLst/>
              <a:gdLst>
                <a:gd name="T0" fmla="*/ 282 w 59"/>
                <a:gd name="T1" fmla="*/ 372 h 62"/>
                <a:gd name="T2" fmla="*/ 282 w 59"/>
                <a:gd name="T3" fmla="*/ 42 h 62"/>
                <a:gd name="T4" fmla="*/ 354 w 59"/>
                <a:gd name="T5" fmla="*/ 36 h 62"/>
                <a:gd name="T6" fmla="*/ 348 w 59"/>
                <a:gd name="T7" fmla="*/ 0 h 62"/>
                <a:gd name="T8" fmla="*/ 0 w 59"/>
                <a:gd name="T9" fmla="*/ 36 h 62"/>
                <a:gd name="T10" fmla="*/ 0 w 59"/>
                <a:gd name="T11" fmla="*/ 72 h 62"/>
                <a:gd name="T12" fmla="*/ 264 w 59"/>
                <a:gd name="T13" fmla="*/ 42 h 62"/>
                <a:gd name="T14" fmla="*/ 264 w 59"/>
                <a:gd name="T15" fmla="*/ 372 h 62"/>
                <a:gd name="T16" fmla="*/ 282 w 59"/>
                <a:gd name="T17" fmla="*/ 372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62"/>
                <a:gd name="T29" fmla="*/ 59 w 59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62">
                  <a:moveTo>
                    <a:pt x="47" y="62"/>
                  </a:moveTo>
                  <a:lnTo>
                    <a:pt x="47" y="7"/>
                  </a:lnTo>
                  <a:lnTo>
                    <a:pt x="59" y="6"/>
                  </a:lnTo>
                  <a:lnTo>
                    <a:pt x="58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44" y="7"/>
                  </a:lnTo>
                  <a:lnTo>
                    <a:pt x="44" y="62"/>
                  </a:lnTo>
                  <a:lnTo>
                    <a:pt x="47" y="62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4350" name="Line 13"/>
            <p:cNvSpPr>
              <a:spLocks noChangeShapeType="1"/>
            </p:cNvSpPr>
            <p:nvPr/>
          </p:nvSpPr>
          <p:spPr bwMode="auto">
            <a:xfrm flipH="1">
              <a:off x="3004" y="2311"/>
              <a:ext cx="12" cy="78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51" name="Line 14"/>
            <p:cNvSpPr>
              <a:spLocks noChangeShapeType="1"/>
            </p:cNvSpPr>
            <p:nvPr/>
          </p:nvSpPr>
          <p:spPr bwMode="auto">
            <a:xfrm>
              <a:off x="3034" y="2311"/>
              <a:ext cx="12" cy="78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52" name="Freeform 15"/>
            <p:cNvSpPr>
              <a:spLocks/>
            </p:cNvSpPr>
            <p:nvPr/>
          </p:nvSpPr>
          <p:spPr bwMode="auto">
            <a:xfrm>
              <a:off x="2752" y="2137"/>
              <a:ext cx="72" cy="54"/>
            </a:xfrm>
            <a:custGeom>
              <a:avLst/>
              <a:gdLst>
                <a:gd name="T0" fmla="*/ 12 w 12"/>
                <a:gd name="T1" fmla="*/ 0 h 9"/>
                <a:gd name="T2" fmla="*/ 60 w 12"/>
                <a:gd name="T3" fmla="*/ 6 h 9"/>
                <a:gd name="T4" fmla="*/ 72 w 12"/>
                <a:gd name="T5" fmla="*/ 18 h 9"/>
                <a:gd name="T6" fmla="*/ 66 w 12"/>
                <a:gd name="T7" fmla="*/ 42 h 9"/>
                <a:gd name="T8" fmla="*/ 54 w 12"/>
                <a:gd name="T9" fmla="*/ 54 h 9"/>
                <a:gd name="T10" fmla="*/ 6 w 12"/>
                <a:gd name="T11" fmla="*/ 48 h 9"/>
                <a:gd name="T12" fmla="*/ 0 w 12"/>
                <a:gd name="T13" fmla="*/ 36 h 9"/>
                <a:gd name="T14" fmla="*/ 0 w 12"/>
                <a:gd name="T15" fmla="*/ 12 h 9"/>
                <a:gd name="T16" fmla="*/ 12 w 12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9"/>
                <a:gd name="T29" fmla="*/ 12 w 12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9">
                  <a:moveTo>
                    <a:pt x="2" y="0"/>
                  </a:moveTo>
                  <a:lnTo>
                    <a:pt x="10" y="1"/>
                  </a:lnTo>
                  <a:cubicBezTo>
                    <a:pt x="11" y="1"/>
                    <a:pt x="12" y="2"/>
                    <a:pt x="12" y="3"/>
                  </a:cubicBezTo>
                  <a:lnTo>
                    <a:pt x="11" y="7"/>
                  </a:lnTo>
                  <a:cubicBezTo>
                    <a:pt x="11" y="8"/>
                    <a:pt x="10" y="9"/>
                    <a:pt x="9" y="9"/>
                  </a:cubicBezTo>
                  <a:lnTo>
                    <a:pt x="1" y="8"/>
                  </a:lnTo>
                  <a:cubicBezTo>
                    <a:pt x="1" y="8"/>
                    <a:pt x="0" y="7"/>
                    <a:pt x="0" y="6"/>
                  </a:cubicBezTo>
                  <a:lnTo>
                    <a:pt x="0" y="2"/>
                  </a:ln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4353" name="Freeform 16"/>
            <p:cNvSpPr>
              <a:spLocks/>
            </p:cNvSpPr>
            <p:nvPr/>
          </p:nvSpPr>
          <p:spPr bwMode="auto">
            <a:xfrm>
              <a:off x="2914" y="2137"/>
              <a:ext cx="72" cy="54"/>
            </a:xfrm>
            <a:custGeom>
              <a:avLst/>
              <a:gdLst>
                <a:gd name="T0" fmla="*/ 12 w 12"/>
                <a:gd name="T1" fmla="*/ 6 h 9"/>
                <a:gd name="T2" fmla="*/ 60 w 12"/>
                <a:gd name="T3" fmla="*/ 0 h 9"/>
                <a:gd name="T4" fmla="*/ 72 w 12"/>
                <a:gd name="T5" fmla="*/ 12 h 9"/>
                <a:gd name="T6" fmla="*/ 72 w 12"/>
                <a:gd name="T7" fmla="*/ 36 h 9"/>
                <a:gd name="T8" fmla="*/ 66 w 12"/>
                <a:gd name="T9" fmla="*/ 48 h 9"/>
                <a:gd name="T10" fmla="*/ 18 w 12"/>
                <a:gd name="T11" fmla="*/ 54 h 9"/>
                <a:gd name="T12" fmla="*/ 6 w 12"/>
                <a:gd name="T13" fmla="*/ 42 h 9"/>
                <a:gd name="T14" fmla="*/ 6 w 12"/>
                <a:gd name="T15" fmla="*/ 18 h 9"/>
                <a:gd name="T16" fmla="*/ 12 w 12"/>
                <a:gd name="T17" fmla="*/ 6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9"/>
                <a:gd name="T29" fmla="*/ 12 w 12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9">
                  <a:moveTo>
                    <a:pt x="2" y="1"/>
                  </a:moveTo>
                  <a:lnTo>
                    <a:pt x="10" y="0"/>
                  </a:lnTo>
                  <a:cubicBezTo>
                    <a:pt x="11" y="0"/>
                    <a:pt x="12" y="1"/>
                    <a:pt x="12" y="2"/>
                  </a:cubicBezTo>
                  <a:lnTo>
                    <a:pt x="12" y="6"/>
                  </a:lnTo>
                  <a:cubicBezTo>
                    <a:pt x="12" y="7"/>
                    <a:pt x="11" y="8"/>
                    <a:pt x="11" y="8"/>
                  </a:cubicBezTo>
                  <a:lnTo>
                    <a:pt x="3" y="9"/>
                  </a:lnTo>
                  <a:cubicBezTo>
                    <a:pt x="2" y="9"/>
                    <a:pt x="1" y="8"/>
                    <a:pt x="1" y="7"/>
                  </a:cubicBezTo>
                  <a:lnTo>
                    <a:pt x="1" y="3"/>
                  </a:ln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4354" name="Freeform 17"/>
            <p:cNvSpPr>
              <a:spLocks/>
            </p:cNvSpPr>
            <p:nvPr/>
          </p:nvSpPr>
          <p:spPr bwMode="auto">
            <a:xfrm>
              <a:off x="2806" y="2113"/>
              <a:ext cx="132" cy="114"/>
            </a:xfrm>
            <a:custGeom>
              <a:avLst/>
              <a:gdLst>
                <a:gd name="T0" fmla="*/ 96 w 22"/>
                <a:gd name="T1" fmla="*/ 0 h 19"/>
                <a:gd name="T2" fmla="*/ 114 w 22"/>
                <a:gd name="T3" fmla="*/ 18 h 19"/>
                <a:gd name="T4" fmla="*/ 96 w 22"/>
                <a:gd name="T5" fmla="*/ 102 h 19"/>
                <a:gd name="T6" fmla="*/ 18 w 22"/>
                <a:gd name="T7" fmla="*/ 84 h 19"/>
                <a:gd name="T8" fmla="*/ 36 w 2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9"/>
                <a:gd name="T17" fmla="*/ 22 w 2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9">
                  <a:moveTo>
                    <a:pt x="16" y="0"/>
                  </a:moveTo>
                  <a:cubicBezTo>
                    <a:pt x="17" y="1"/>
                    <a:pt x="18" y="2"/>
                    <a:pt x="19" y="3"/>
                  </a:cubicBezTo>
                  <a:cubicBezTo>
                    <a:pt x="22" y="8"/>
                    <a:pt x="21" y="14"/>
                    <a:pt x="16" y="17"/>
                  </a:cubicBezTo>
                  <a:cubicBezTo>
                    <a:pt x="12" y="19"/>
                    <a:pt x="6" y="18"/>
                    <a:pt x="3" y="14"/>
                  </a:cubicBezTo>
                  <a:cubicBezTo>
                    <a:pt x="0" y="9"/>
                    <a:pt x="1" y="3"/>
                    <a:pt x="6" y="0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4355" name="Rectangle 18"/>
            <p:cNvSpPr>
              <a:spLocks noChangeArrowheads="1"/>
            </p:cNvSpPr>
            <p:nvPr/>
          </p:nvSpPr>
          <p:spPr bwMode="auto">
            <a:xfrm>
              <a:off x="2782" y="2209"/>
              <a:ext cx="174" cy="36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85113" y="1897669"/>
            <a:ext cx="7504113" cy="381000"/>
          </a:xfrm>
        </p:spPr>
        <p:txBody>
          <a:bodyPr/>
          <a:lstStyle/>
          <a:p>
            <a:r>
              <a:rPr lang="de-DE" dirty="0"/>
              <a:t>Truck</a:t>
            </a:r>
          </a:p>
        </p:txBody>
      </p:sp>
      <p:grpSp>
        <p:nvGrpSpPr>
          <p:cNvPr id="31759" name="Group 15"/>
          <p:cNvGrpSpPr>
            <a:grpSpLocks noChangeAspect="1"/>
          </p:cNvGrpSpPr>
          <p:nvPr/>
        </p:nvGrpSpPr>
        <p:grpSpPr bwMode="auto">
          <a:xfrm>
            <a:off x="3952860" y="2857496"/>
            <a:ext cx="1440180" cy="720090"/>
            <a:chOff x="1497" y="1767"/>
            <a:chExt cx="1008" cy="504"/>
          </a:xfrm>
        </p:grpSpPr>
        <p:sp>
          <p:nvSpPr>
            <p:cNvPr id="31760" name="Rectangle 16"/>
            <p:cNvSpPr>
              <a:spLocks noChangeArrowheads="1"/>
            </p:cNvSpPr>
            <p:nvPr/>
          </p:nvSpPr>
          <p:spPr bwMode="auto">
            <a:xfrm>
              <a:off x="1629" y="1785"/>
              <a:ext cx="84" cy="204"/>
            </a:xfrm>
            <a:prstGeom prst="rect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761" name="Freeform 17"/>
            <p:cNvSpPr>
              <a:spLocks/>
            </p:cNvSpPr>
            <p:nvPr/>
          </p:nvSpPr>
          <p:spPr bwMode="auto">
            <a:xfrm>
              <a:off x="1581" y="1941"/>
              <a:ext cx="198" cy="126"/>
            </a:xfrm>
            <a:custGeom>
              <a:avLst/>
              <a:gdLst/>
              <a:ahLst/>
              <a:cxnLst>
                <a:cxn ang="0">
                  <a:pos x="12" y="21"/>
                </a:cxn>
                <a:cxn ang="0">
                  <a:pos x="19" y="21"/>
                </a:cxn>
              </a:cxnLst>
              <a:rect l="0" t="0" r="r" b="b"/>
              <a:pathLst>
                <a:path w="33" h="21">
                  <a:moveTo>
                    <a:pt x="12" y="21"/>
                  </a:moveTo>
                  <a:cubicBezTo>
                    <a:pt x="0" y="0"/>
                    <a:pt x="33" y="4"/>
                    <a:pt x="19" y="21"/>
                  </a:cubicBezTo>
                </a:path>
              </a:pathLst>
            </a:cu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762" name="Freeform 18"/>
            <p:cNvSpPr>
              <a:spLocks/>
            </p:cNvSpPr>
            <p:nvPr/>
          </p:nvSpPr>
          <p:spPr bwMode="auto">
            <a:xfrm>
              <a:off x="1629" y="1767"/>
              <a:ext cx="72" cy="270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0"/>
                </a:cxn>
                <a:cxn ang="0">
                  <a:pos x="11" y="0"/>
                </a:cxn>
                <a:cxn ang="0">
                  <a:pos x="12" y="11"/>
                </a:cxn>
                <a:cxn ang="0">
                  <a:pos x="12" y="39"/>
                </a:cxn>
                <a:cxn ang="0">
                  <a:pos x="5" y="39"/>
                </a:cxn>
                <a:cxn ang="0">
                  <a:pos x="5" y="6"/>
                </a:cxn>
                <a:cxn ang="0">
                  <a:pos x="5" y="45"/>
                </a:cxn>
                <a:cxn ang="0">
                  <a:pos x="0" y="45"/>
                </a:cxn>
              </a:cxnLst>
              <a:rect l="0" t="0" r="r" b="b"/>
              <a:pathLst>
                <a:path w="12" h="45">
                  <a:moveTo>
                    <a:pt x="0" y="45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2" y="11"/>
                  </a:lnTo>
                  <a:lnTo>
                    <a:pt x="12" y="39"/>
                  </a:lnTo>
                  <a:lnTo>
                    <a:pt x="5" y="39"/>
                  </a:lnTo>
                  <a:lnTo>
                    <a:pt x="5" y="6"/>
                  </a:lnTo>
                  <a:lnTo>
                    <a:pt x="5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763" name="Freeform 19"/>
            <p:cNvSpPr>
              <a:spLocks/>
            </p:cNvSpPr>
            <p:nvPr/>
          </p:nvSpPr>
          <p:spPr bwMode="auto">
            <a:xfrm>
              <a:off x="2217" y="1821"/>
              <a:ext cx="24" cy="294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0"/>
                </a:cxn>
                <a:cxn ang="0">
                  <a:pos x="4" y="0"/>
                </a:cxn>
                <a:cxn ang="0">
                  <a:pos x="4" y="49"/>
                </a:cxn>
                <a:cxn ang="0">
                  <a:pos x="0" y="49"/>
                </a:cxn>
              </a:cxnLst>
              <a:rect l="0" t="0" r="r" b="b"/>
              <a:pathLst>
                <a:path w="4" h="49">
                  <a:moveTo>
                    <a:pt x="0" y="49"/>
                  </a:moveTo>
                  <a:lnTo>
                    <a:pt x="1" y="0"/>
                  </a:lnTo>
                  <a:lnTo>
                    <a:pt x="4" y="0"/>
                  </a:lnTo>
                  <a:lnTo>
                    <a:pt x="4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764" name="Rectangle 20"/>
            <p:cNvSpPr>
              <a:spLocks noChangeArrowheads="1"/>
            </p:cNvSpPr>
            <p:nvPr/>
          </p:nvSpPr>
          <p:spPr bwMode="auto">
            <a:xfrm>
              <a:off x="1659" y="2115"/>
              <a:ext cx="684" cy="90"/>
            </a:xfrm>
            <a:prstGeom prst="rect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765" name="Freeform 21"/>
            <p:cNvSpPr>
              <a:spLocks/>
            </p:cNvSpPr>
            <p:nvPr/>
          </p:nvSpPr>
          <p:spPr bwMode="auto">
            <a:xfrm>
              <a:off x="2259" y="1833"/>
              <a:ext cx="246" cy="36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0"/>
                </a:cxn>
                <a:cxn ang="0">
                  <a:pos x="0" y="49"/>
                </a:cxn>
                <a:cxn ang="0">
                  <a:pos x="14" y="52"/>
                </a:cxn>
                <a:cxn ang="0">
                  <a:pos x="20" y="61"/>
                </a:cxn>
                <a:cxn ang="0">
                  <a:pos x="39" y="60"/>
                </a:cxn>
                <a:cxn ang="0">
                  <a:pos x="40" y="33"/>
                </a:cxn>
                <a:cxn ang="0">
                  <a:pos x="29" y="0"/>
                </a:cxn>
              </a:cxnLst>
              <a:rect l="0" t="0" r="r" b="b"/>
              <a:pathLst>
                <a:path w="41" h="61">
                  <a:moveTo>
                    <a:pt x="2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14" y="52"/>
                  </a:lnTo>
                  <a:lnTo>
                    <a:pt x="20" y="61"/>
                  </a:lnTo>
                  <a:lnTo>
                    <a:pt x="39" y="60"/>
                  </a:lnTo>
                  <a:lnTo>
                    <a:pt x="40" y="33"/>
                  </a:lnTo>
                  <a:cubicBezTo>
                    <a:pt x="41" y="26"/>
                    <a:pt x="35" y="4"/>
                    <a:pt x="29" y="0"/>
                  </a:cubicBez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766" name="Freeform 22"/>
            <p:cNvSpPr>
              <a:spLocks/>
            </p:cNvSpPr>
            <p:nvPr/>
          </p:nvSpPr>
          <p:spPr bwMode="auto">
            <a:xfrm>
              <a:off x="2295" y="1875"/>
              <a:ext cx="168" cy="144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27" y="24"/>
                </a:cxn>
                <a:cxn ang="0">
                  <a:pos x="20" y="0"/>
                </a:cxn>
              </a:cxnLst>
              <a:rect l="0" t="0" r="r" b="b"/>
              <a:pathLst>
                <a:path w="28" h="24">
                  <a:moveTo>
                    <a:pt x="20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27" y="24"/>
                  </a:lnTo>
                  <a:cubicBezTo>
                    <a:pt x="28" y="19"/>
                    <a:pt x="24" y="3"/>
                    <a:pt x="20" y="0"/>
                  </a:cubicBez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767" name="Oval 23"/>
            <p:cNvSpPr>
              <a:spLocks noChangeArrowheads="1"/>
            </p:cNvSpPr>
            <p:nvPr/>
          </p:nvSpPr>
          <p:spPr bwMode="auto">
            <a:xfrm>
              <a:off x="1683" y="2145"/>
              <a:ext cx="126" cy="126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768" name="Oval 24"/>
            <p:cNvSpPr>
              <a:spLocks noChangeArrowheads="1"/>
            </p:cNvSpPr>
            <p:nvPr/>
          </p:nvSpPr>
          <p:spPr bwMode="auto">
            <a:xfrm>
              <a:off x="2253" y="2139"/>
              <a:ext cx="126" cy="126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769" name="Oval 25"/>
            <p:cNvSpPr>
              <a:spLocks noChangeArrowheads="1"/>
            </p:cNvSpPr>
            <p:nvPr/>
          </p:nvSpPr>
          <p:spPr bwMode="auto">
            <a:xfrm>
              <a:off x="1833" y="2145"/>
              <a:ext cx="126" cy="126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770" name="Line 26"/>
            <p:cNvSpPr>
              <a:spLocks noChangeShapeType="1"/>
            </p:cNvSpPr>
            <p:nvPr/>
          </p:nvSpPr>
          <p:spPr bwMode="auto">
            <a:xfrm>
              <a:off x="1755" y="1857"/>
              <a:ext cx="1" cy="252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771" name="Line 27"/>
            <p:cNvSpPr>
              <a:spLocks noChangeShapeType="1"/>
            </p:cNvSpPr>
            <p:nvPr/>
          </p:nvSpPr>
          <p:spPr bwMode="auto">
            <a:xfrm>
              <a:off x="1995" y="1863"/>
              <a:ext cx="1" cy="252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772" name="Line 28"/>
            <p:cNvSpPr>
              <a:spLocks noChangeShapeType="1"/>
            </p:cNvSpPr>
            <p:nvPr/>
          </p:nvSpPr>
          <p:spPr bwMode="auto">
            <a:xfrm>
              <a:off x="1869" y="1863"/>
              <a:ext cx="1" cy="252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773" name="Line 29"/>
            <p:cNvSpPr>
              <a:spLocks noChangeShapeType="1"/>
            </p:cNvSpPr>
            <p:nvPr/>
          </p:nvSpPr>
          <p:spPr bwMode="auto">
            <a:xfrm>
              <a:off x="2109" y="1863"/>
              <a:ext cx="1" cy="252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774" name="Freeform 30"/>
            <p:cNvSpPr>
              <a:spLocks/>
            </p:cNvSpPr>
            <p:nvPr/>
          </p:nvSpPr>
          <p:spPr bwMode="auto">
            <a:xfrm>
              <a:off x="1599" y="2025"/>
              <a:ext cx="60" cy="15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26"/>
                </a:cxn>
                <a:cxn ang="0">
                  <a:pos x="1" y="17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 h="26">
                  <a:moveTo>
                    <a:pt x="10" y="0"/>
                  </a:moveTo>
                  <a:lnTo>
                    <a:pt x="10" y="26"/>
                  </a:lnTo>
                  <a:lnTo>
                    <a:pt x="1" y="17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775" name="Freeform 31"/>
            <p:cNvSpPr>
              <a:spLocks/>
            </p:cNvSpPr>
            <p:nvPr/>
          </p:nvSpPr>
          <p:spPr bwMode="auto">
            <a:xfrm>
              <a:off x="1497" y="1869"/>
              <a:ext cx="126" cy="1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0" y="16"/>
                </a:cxn>
                <a:cxn ang="0">
                  <a:pos x="10" y="26"/>
                </a:cxn>
                <a:cxn ang="0">
                  <a:pos x="21" y="26"/>
                </a:cxn>
              </a:cxnLst>
              <a:rect l="0" t="0" r="r" b="b"/>
              <a:pathLst>
                <a:path w="21" h="26">
                  <a:moveTo>
                    <a:pt x="0" y="0"/>
                  </a:moveTo>
                  <a:lnTo>
                    <a:pt x="0" y="16"/>
                  </a:lnTo>
                  <a:lnTo>
                    <a:pt x="10" y="16"/>
                  </a:lnTo>
                  <a:lnTo>
                    <a:pt x="10" y="26"/>
                  </a:lnTo>
                  <a:lnTo>
                    <a:pt x="21" y="26"/>
                  </a:lnTo>
                </a:path>
              </a:pathLst>
            </a:cu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31795" name="Group 51"/>
          <p:cNvGrpSpPr>
            <a:grpSpLocks noChangeAspect="1"/>
          </p:cNvGrpSpPr>
          <p:nvPr/>
        </p:nvGrpSpPr>
        <p:grpSpPr bwMode="auto">
          <a:xfrm>
            <a:off x="8382017" y="2857497"/>
            <a:ext cx="1311593" cy="737235"/>
            <a:chOff x="4287" y="1767"/>
            <a:chExt cx="918" cy="516"/>
          </a:xfrm>
        </p:grpSpPr>
        <p:sp>
          <p:nvSpPr>
            <p:cNvPr id="31796" name="Rectangle 52"/>
            <p:cNvSpPr>
              <a:spLocks noChangeArrowheads="1"/>
            </p:cNvSpPr>
            <p:nvPr/>
          </p:nvSpPr>
          <p:spPr bwMode="auto">
            <a:xfrm>
              <a:off x="4311" y="2127"/>
              <a:ext cx="732" cy="90"/>
            </a:xfrm>
            <a:prstGeom prst="rect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797" name="Freeform 53"/>
            <p:cNvSpPr>
              <a:spLocks/>
            </p:cNvSpPr>
            <p:nvPr/>
          </p:nvSpPr>
          <p:spPr bwMode="auto">
            <a:xfrm>
              <a:off x="4953" y="1851"/>
              <a:ext cx="252" cy="36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4" y="51"/>
                </a:cxn>
                <a:cxn ang="0">
                  <a:pos x="20" y="60"/>
                </a:cxn>
                <a:cxn ang="0">
                  <a:pos x="39" y="59"/>
                </a:cxn>
                <a:cxn ang="0">
                  <a:pos x="40" y="32"/>
                </a:cxn>
                <a:cxn ang="0">
                  <a:pos x="29" y="0"/>
                </a:cxn>
              </a:cxnLst>
              <a:rect l="0" t="0" r="r" b="b"/>
              <a:pathLst>
                <a:path w="42" h="60">
                  <a:moveTo>
                    <a:pt x="2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14" y="51"/>
                  </a:lnTo>
                  <a:lnTo>
                    <a:pt x="20" y="60"/>
                  </a:lnTo>
                  <a:lnTo>
                    <a:pt x="39" y="59"/>
                  </a:lnTo>
                  <a:lnTo>
                    <a:pt x="40" y="32"/>
                  </a:lnTo>
                  <a:cubicBezTo>
                    <a:pt x="42" y="25"/>
                    <a:pt x="35" y="4"/>
                    <a:pt x="29" y="0"/>
                  </a:cubicBez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798" name="Freeform 54"/>
            <p:cNvSpPr>
              <a:spLocks/>
            </p:cNvSpPr>
            <p:nvPr/>
          </p:nvSpPr>
          <p:spPr bwMode="auto">
            <a:xfrm>
              <a:off x="4995" y="1887"/>
              <a:ext cx="162" cy="14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26" y="24"/>
                </a:cxn>
                <a:cxn ang="0">
                  <a:pos x="19" y="0"/>
                </a:cxn>
              </a:cxnLst>
              <a:rect l="0" t="0" r="r" b="b"/>
              <a:pathLst>
                <a:path w="27" h="24">
                  <a:moveTo>
                    <a:pt x="19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26" y="24"/>
                  </a:lnTo>
                  <a:cubicBezTo>
                    <a:pt x="27" y="19"/>
                    <a:pt x="23" y="3"/>
                    <a:pt x="19" y="0"/>
                  </a:cubicBez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799" name="Oval 55"/>
            <p:cNvSpPr>
              <a:spLocks noChangeArrowheads="1"/>
            </p:cNvSpPr>
            <p:nvPr/>
          </p:nvSpPr>
          <p:spPr bwMode="auto">
            <a:xfrm>
              <a:off x="4377" y="2157"/>
              <a:ext cx="126" cy="126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00" name="Oval 56"/>
            <p:cNvSpPr>
              <a:spLocks noChangeArrowheads="1"/>
            </p:cNvSpPr>
            <p:nvPr/>
          </p:nvSpPr>
          <p:spPr bwMode="auto">
            <a:xfrm>
              <a:off x="4947" y="2151"/>
              <a:ext cx="126" cy="126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01" name="Oval 57"/>
            <p:cNvSpPr>
              <a:spLocks noChangeArrowheads="1"/>
            </p:cNvSpPr>
            <p:nvPr/>
          </p:nvSpPr>
          <p:spPr bwMode="auto">
            <a:xfrm>
              <a:off x="4527" y="2157"/>
              <a:ext cx="126" cy="126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02" name="Rectangle 58"/>
            <p:cNvSpPr>
              <a:spLocks noChangeArrowheads="1"/>
            </p:cNvSpPr>
            <p:nvPr/>
          </p:nvSpPr>
          <p:spPr bwMode="auto">
            <a:xfrm>
              <a:off x="4287" y="1767"/>
              <a:ext cx="642" cy="360"/>
            </a:xfrm>
            <a:prstGeom prst="rect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31805" name="Group 61"/>
          <p:cNvGrpSpPr>
            <a:grpSpLocks noChangeAspect="1"/>
          </p:cNvGrpSpPr>
          <p:nvPr/>
        </p:nvGrpSpPr>
        <p:grpSpPr bwMode="auto">
          <a:xfrm>
            <a:off x="6181740" y="4292593"/>
            <a:ext cx="2057401" cy="685800"/>
            <a:chOff x="2982" y="2712"/>
            <a:chExt cx="1440" cy="480"/>
          </a:xfrm>
        </p:grpSpPr>
        <p:sp>
          <p:nvSpPr>
            <p:cNvPr id="31806" name="Rectangle 62"/>
            <p:cNvSpPr>
              <a:spLocks noChangeArrowheads="1"/>
            </p:cNvSpPr>
            <p:nvPr/>
          </p:nvSpPr>
          <p:spPr bwMode="auto">
            <a:xfrm>
              <a:off x="4056" y="2730"/>
              <a:ext cx="90" cy="198"/>
            </a:xfrm>
            <a:prstGeom prst="rect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07" name="Freeform 63"/>
            <p:cNvSpPr>
              <a:spLocks/>
            </p:cNvSpPr>
            <p:nvPr/>
          </p:nvSpPr>
          <p:spPr bwMode="auto">
            <a:xfrm>
              <a:off x="4176" y="2760"/>
              <a:ext cx="246" cy="36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4" y="51"/>
                </a:cxn>
                <a:cxn ang="0">
                  <a:pos x="20" y="60"/>
                </a:cxn>
                <a:cxn ang="0">
                  <a:pos x="39" y="59"/>
                </a:cxn>
                <a:cxn ang="0">
                  <a:pos x="40" y="32"/>
                </a:cxn>
                <a:cxn ang="0">
                  <a:pos x="29" y="0"/>
                </a:cxn>
              </a:cxnLst>
              <a:rect l="0" t="0" r="r" b="b"/>
              <a:pathLst>
                <a:path w="41" h="60">
                  <a:moveTo>
                    <a:pt x="2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14" y="51"/>
                  </a:lnTo>
                  <a:lnTo>
                    <a:pt x="20" y="60"/>
                  </a:lnTo>
                  <a:lnTo>
                    <a:pt x="39" y="59"/>
                  </a:lnTo>
                  <a:lnTo>
                    <a:pt x="40" y="32"/>
                  </a:lnTo>
                  <a:cubicBezTo>
                    <a:pt x="41" y="25"/>
                    <a:pt x="35" y="4"/>
                    <a:pt x="29" y="0"/>
                  </a:cubicBez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08" name="Freeform 64"/>
            <p:cNvSpPr>
              <a:spLocks/>
            </p:cNvSpPr>
            <p:nvPr/>
          </p:nvSpPr>
          <p:spPr bwMode="auto">
            <a:xfrm>
              <a:off x="4212" y="2796"/>
              <a:ext cx="168" cy="144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27" y="24"/>
                </a:cxn>
                <a:cxn ang="0">
                  <a:pos x="20" y="0"/>
                </a:cxn>
              </a:cxnLst>
              <a:rect l="0" t="0" r="r" b="b"/>
              <a:pathLst>
                <a:path w="28" h="24">
                  <a:moveTo>
                    <a:pt x="20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27" y="24"/>
                  </a:lnTo>
                  <a:cubicBezTo>
                    <a:pt x="28" y="19"/>
                    <a:pt x="24" y="3"/>
                    <a:pt x="20" y="0"/>
                  </a:cubicBez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09" name="Rectangle 65"/>
            <p:cNvSpPr>
              <a:spLocks noChangeArrowheads="1"/>
            </p:cNvSpPr>
            <p:nvPr/>
          </p:nvSpPr>
          <p:spPr bwMode="auto">
            <a:xfrm>
              <a:off x="3792" y="3072"/>
              <a:ext cx="474" cy="66"/>
            </a:xfrm>
            <a:prstGeom prst="rect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10" name="Oval 66"/>
            <p:cNvSpPr>
              <a:spLocks noChangeArrowheads="1"/>
            </p:cNvSpPr>
            <p:nvPr/>
          </p:nvSpPr>
          <p:spPr bwMode="auto">
            <a:xfrm>
              <a:off x="3738" y="3066"/>
              <a:ext cx="126" cy="126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11" name="Oval 67"/>
            <p:cNvSpPr>
              <a:spLocks noChangeArrowheads="1"/>
            </p:cNvSpPr>
            <p:nvPr/>
          </p:nvSpPr>
          <p:spPr bwMode="auto">
            <a:xfrm>
              <a:off x="3870" y="3066"/>
              <a:ext cx="132" cy="126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12" name="Oval 68"/>
            <p:cNvSpPr>
              <a:spLocks noChangeArrowheads="1"/>
            </p:cNvSpPr>
            <p:nvPr/>
          </p:nvSpPr>
          <p:spPr bwMode="auto">
            <a:xfrm>
              <a:off x="4200" y="3060"/>
              <a:ext cx="126" cy="126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13" name="Rectangle 69"/>
            <p:cNvSpPr>
              <a:spLocks noChangeArrowheads="1"/>
            </p:cNvSpPr>
            <p:nvPr/>
          </p:nvSpPr>
          <p:spPr bwMode="auto">
            <a:xfrm>
              <a:off x="2982" y="2736"/>
              <a:ext cx="1056" cy="312"/>
            </a:xfrm>
            <a:prstGeom prst="rect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14" name="Oval 70"/>
            <p:cNvSpPr>
              <a:spLocks noChangeArrowheads="1"/>
            </p:cNvSpPr>
            <p:nvPr/>
          </p:nvSpPr>
          <p:spPr bwMode="auto">
            <a:xfrm>
              <a:off x="3060" y="3078"/>
              <a:ext cx="102" cy="102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15" name="Oval 71"/>
            <p:cNvSpPr>
              <a:spLocks noChangeArrowheads="1"/>
            </p:cNvSpPr>
            <p:nvPr/>
          </p:nvSpPr>
          <p:spPr bwMode="auto">
            <a:xfrm>
              <a:off x="3180" y="3078"/>
              <a:ext cx="108" cy="102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16" name="Freeform 72"/>
            <p:cNvSpPr>
              <a:spLocks/>
            </p:cNvSpPr>
            <p:nvPr/>
          </p:nvSpPr>
          <p:spPr bwMode="auto">
            <a:xfrm>
              <a:off x="3996" y="2886"/>
              <a:ext cx="198" cy="126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" y="21"/>
                </a:cxn>
              </a:cxnLst>
              <a:rect l="0" t="0" r="r" b="b"/>
              <a:pathLst>
                <a:path w="33" h="21">
                  <a:moveTo>
                    <a:pt x="20" y="21"/>
                  </a:moveTo>
                  <a:cubicBezTo>
                    <a:pt x="33" y="0"/>
                    <a:pt x="0" y="3"/>
                    <a:pt x="14" y="21"/>
                  </a:cubicBezTo>
                </a:path>
              </a:pathLst>
            </a:cu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17" name="Freeform 73"/>
            <p:cNvSpPr>
              <a:spLocks/>
            </p:cNvSpPr>
            <p:nvPr/>
          </p:nvSpPr>
          <p:spPr bwMode="auto">
            <a:xfrm>
              <a:off x="4068" y="2982"/>
              <a:ext cx="90" cy="9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3" y="15"/>
                </a:cxn>
                <a:cxn ang="0">
                  <a:pos x="15" y="0"/>
                </a:cxn>
                <a:cxn ang="0">
                  <a:pos x="5" y="0"/>
                </a:cxn>
              </a:cxnLst>
              <a:rect l="0" t="0" r="r" b="b"/>
              <a:pathLst>
                <a:path w="15" h="15">
                  <a:moveTo>
                    <a:pt x="5" y="0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13" y="15"/>
                  </a:lnTo>
                  <a:lnTo>
                    <a:pt x="1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18" name="Freeform 74"/>
            <p:cNvSpPr>
              <a:spLocks/>
            </p:cNvSpPr>
            <p:nvPr/>
          </p:nvSpPr>
          <p:spPr bwMode="auto">
            <a:xfrm>
              <a:off x="4074" y="2712"/>
              <a:ext cx="72" cy="270"/>
            </a:xfrm>
            <a:custGeom>
              <a:avLst/>
              <a:gdLst/>
              <a:ahLst/>
              <a:cxnLst>
                <a:cxn ang="0">
                  <a:pos x="12" y="45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0" y="39"/>
                </a:cxn>
                <a:cxn ang="0">
                  <a:pos x="6" y="39"/>
                </a:cxn>
                <a:cxn ang="0">
                  <a:pos x="6" y="6"/>
                </a:cxn>
                <a:cxn ang="0">
                  <a:pos x="6" y="45"/>
                </a:cxn>
                <a:cxn ang="0">
                  <a:pos x="12" y="45"/>
                </a:cxn>
              </a:cxnLst>
              <a:rect l="0" t="0" r="r" b="b"/>
              <a:pathLst>
                <a:path w="12" h="45">
                  <a:moveTo>
                    <a:pt x="12" y="45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9"/>
                  </a:lnTo>
                  <a:lnTo>
                    <a:pt x="6" y="39"/>
                  </a:lnTo>
                  <a:lnTo>
                    <a:pt x="6" y="6"/>
                  </a:lnTo>
                  <a:lnTo>
                    <a:pt x="6" y="45"/>
                  </a:lnTo>
                  <a:lnTo>
                    <a:pt x="12" y="45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31821" name="Group 77"/>
          <p:cNvGrpSpPr>
            <a:grpSpLocks noChangeAspect="1"/>
          </p:cNvGrpSpPr>
          <p:nvPr/>
        </p:nvGrpSpPr>
        <p:grpSpPr bwMode="auto">
          <a:xfrm>
            <a:off x="8293718" y="5500702"/>
            <a:ext cx="2088000" cy="689244"/>
            <a:chOff x="2976" y="3522"/>
            <a:chExt cx="1236" cy="408"/>
          </a:xfrm>
        </p:grpSpPr>
        <p:sp>
          <p:nvSpPr>
            <p:cNvPr id="31822" name="Line 78"/>
            <p:cNvSpPr>
              <a:spLocks noChangeShapeType="1"/>
            </p:cNvSpPr>
            <p:nvPr/>
          </p:nvSpPr>
          <p:spPr bwMode="auto">
            <a:xfrm>
              <a:off x="3858" y="3666"/>
              <a:ext cx="1" cy="90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23" name="Line 79"/>
            <p:cNvSpPr>
              <a:spLocks noChangeShapeType="1"/>
            </p:cNvSpPr>
            <p:nvPr/>
          </p:nvSpPr>
          <p:spPr bwMode="auto">
            <a:xfrm flipH="1">
              <a:off x="3564" y="3660"/>
              <a:ext cx="6" cy="90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24" name="Freeform 80"/>
            <p:cNvSpPr>
              <a:spLocks/>
            </p:cNvSpPr>
            <p:nvPr/>
          </p:nvSpPr>
          <p:spPr bwMode="auto">
            <a:xfrm>
              <a:off x="2976" y="3738"/>
              <a:ext cx="1236" cy="192"/>
            </a:xfrm>
            <a:custGeom>
              <a:avLst/>
              <a:gdLst/>
              <a:ahLst/>
              <a:cxnLst>
                <a:cxn ang="0">
                  <a:pos x="206" y="1"/>
                </a:cxn>
                <a:cxn ang="0">
                  <a:pos x="192" y="23"/>
                </a:cxn>
                <a:cxn ang="0">
                  <a:pos x="156" y="24"/>
                </a:cxn>
                <a:cxn ang="0">
                  <a:pos x="5" y="23"/>
                </a:cxn>
                <a:cxn ang="0">
                  <a:pos x="3" y="0"/>
                </a:cxn>
                <a:cxn ang="0">
                  <a:pos x="206" y="1"/>
                </a:cxn>
              </a:cxnLst>
              <a:rect l="0" t="0" r="r" b="b"/>
              <a:pathLst>
                <a:path w="206" h="32">
                  <a:moveTo>
                    <a:pt x="206" y="1"/>
                  </a:moveTo>
                  <a:lnTo>
                    <a:pt x="192" y="23"/>
                  </a:lnTo>
                  <a:cubicBezTo>
                    <a:pt x="186" y="27"/>
                    <a:pt x="170" y="27"/>
                    <a:pt x="156" y="24"/>
                  </a:cubicBezTo>
                  <a:cubicBezTo>
                    <a:pt x="122" y="22"/>
                    <a:pt x="33" y="32"/>
                    <a:pt x="5" y="23"/>
                  </a:cubicBezTo>
                  <a:cubicBezTo>
                    <a:pt x="0" y="14"/>
                    <a:pt x="0" y="7"/>
                    <a:pt x="3" y="0"/>
                  </a:cubicBezTo>
                  <a:lnTo>
                    <a:pt x="206" y="1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25" name="Rectangle 81"/>
            <p:cNvSpPr>
              <a:spLocks noChangeArrowheads="1"/>
            </p:cNvSpPr>
            <p:nvPr/>
          </p:nvSpPr>
          <p:spPr bwMode="auto">
            <a:xfrm>
              <a:off x="3228" y="3594"/>
              <a:ext cx="102" cy="144"/>
            </a:xfrm>
            <a:prstGeom prst="rect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26" name="Rectangle 82"/>
            <p:cNvSpPr>
              <a:spLocks noChangeArrowheads="1"/>
            </p:cNvSpPr>
            <p:nvPr/>
          </p:nvSpPr>
          <p:spPr bwMode="auto">
            <a:xfrm>
              <a:off x="3204" y="3558"/>
              <a:ext cx="198" cy="36"/>
            </a:xfrm>
            <a:prstGeom prst="rect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27" name="Rectangle 83"/>
            <p:cNvSpPr>
              <a:spLocks noChangeArrowheads="1"/>
            </p:cNvSpPr>
            <p:nvPr/>
          </p:nvSpPr>
          <p:spPr bwMode="auto">
            <a:xfrm>
              <a:off x="3246" y="3522"/>
              <a:ext cx="90" cy="36"/>
            </a:xfrm>
            <a:prstGeom prst="rect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28" name="Rectangle 84"/>
            <p:cNvSpPr>
              <a:spLocks noChangeArrowheads="1"/>
            </p:cNvSpPr>
            <p:nvPr/>
          </p:nvSpPr>
          <p:spPr bwMode="auto">
            <a:xfrm>
              <a:off x="3096" y="3666"/>
              <a:ext cx="132" cy="72"/>
            </a:xfrm>
            <a:prstGeom prst="rect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29" name="Freeform 85"/>
            <p:cNvSpPr>
              <a:spLocks/>
            </p:cNvSpPr>
            <p:nvPr/>
          </p:nvSpPr>
          <p:spPr bwMode="auto">
            <a:xfrm>
              <a:off x="3084" y="3576"/>
              <a:ext cx="78" cy="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13" y="15"/>
                </a:cxn>
                <a:cxn ang="0">
                  <a:pos x="4" y="15"/>
                </a:cxn>
                <a:cxn ang="0">
                  <a:pos x="0" y="0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lnTo>
                    <a:pt x="9" y="0"/>
                  </a:lnTo>
                  <a:lnTo>
                    <a:pt x="13" y="15"/>
                  </a:lnTo>
                  <a:lnTo>
                    <a:pt x="4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 cap="rnd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30" name="Line 86"/>
            <p:cNvSpPr>
              <a:spLocks noChangeShapeType="1"/>
            </p:cNvSpPr>
            <p:nvPr/>
          </p:nvSpPr>
          <p:spPr bwMode="auto">
            <a:xfrm>
              <a:off x="4152" y="3618"/>
              <a:ext cx="1" cy="126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31" name="Line 87"/>
            <p:cNvSpPr>
              <a:spLocks noChangeShapeType="1"/>
            </p:cNvSpPr>
            <p:nvPr/>
          </p:nvSpPr>
          <p:spPr bwMode="auto">
            <a:xfrm>
              <a:off x="3096" y="3618"/>
              <a:ext cx="54" cy="1"/>
            </a:xfrm>
            <a:prstGeom prst="line">
              <a:avLst/>
            </a:prstGeom>
            <a:noFill/>
            <a:ln w="571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31834" name="Group 90"/>
          <p:cNvGrpSpPr>
            <a:grpSpLocks noChangeAspect="1"/>
          </p:cNvGrpSpPr>
          <p:nvPr/>
        </p:nvGrpSpPr>
        <p:grpSpPr bwMode="auto">
          <a:xfrm>
            <a:off x="3975718" y="5500703"/>
            <a:ext cx="2068830" cy="728663"/>
            <a:chOff x="403" y="3432"/>
            <a:chExt cx="1448" cy="510"/>
          </a:xfrm>
        </p:grpSpPr>
        <p:sp>
          <p:nvSpPr>
            <p:cNvPr id="31850" name="Freeform 106"/>
            <p:cNvSpPr>
              <a:spLocks/>
            </p:cNvSpPr>
            <p:nvPr/>
          </p:nvSpPr>
          <p:spPr bwMode="auto">
            <a:xfrm>
              <a:off x="587" y="3807"/>
              <a:ext cx="646" cy="3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2" y="5"/>
                </a:cxn>
                <a:cxn ang="0">
                  <a:pos x="23" y="2"/>
                </a:cxn>
                <a:cxn ang="0">
                  <a:pos x="36" y="7"/>
                </a:cxn>
                <a:cxn ang="0">
                  <a:pos x="57" y="2"/>
                </a:cxn>
                <a:cxn ang="0">
                  <a:pos x="76" y="8"/>
                </a:cxn>
                <a:cxn ang="0">
                  <a:pos x="93" y="3"/>
                </a:cxn>
                <a:cxn ang="0">
                  <a:pos x="109" y="7"/>
                </a:cxn>
                <a:cxn ang="0">
                  <a:pos x="134" y="1"/>
                </a:cxn>
              </a:cxnLst>
              <a:rect l="0" t="0" r="r" b="b"/>
              <a:pathLst>
                <a:path w="134" h="9">
                  <a:moveTo>
                    <a:pt x="0" y="1"/>
                  </a:moveTo>
                  <a:cubicBezTo>
                    <a:pt x="3" y="1"/>
                    <a:pt x="8" y="4"/>
                    <a:pt x="12" y="5"/>
                  </a:cubicBezTo>
                  <a:cubicBezTo>
                    <a:pt x="16" y="5"/>
                    <a:pt x="20" y="2"/>
                    <a:pt x="23" y="2"/>
                  </a:cubicBezTo>
                  <a:cubicBezTo>
                    <a:pt x="27" y="2"/>
                    <a:pt x="34" y="7"/>
                    <a:pt x="36" y="7"/>
                  </a:cubicBezTo>
                  <a:cubicBezTo>
                    <a:pt x="42" y="8"/>
                    <a:pt x="44" y="3"/>
                    <a:pt x="57" y="2"/>
                  </a:cubicBezTo>
                  <a:cubicBezTo>
                    <a:pt x="65" y="2"/>
                    <a:pt x="66" y="9"/>
                    <a:pt x="76" y="8"/>
                  </a:cubicBezTo>
                  <a:cubicBezTo>
                    <a:pt x="86" y="7"/>
                    <a:pt x="84" y="4"/>
                    <a:pt x="93" y="3"/>
                  </a:cubicBezTo>
                  <a:cubicBezTo>
                    <a:pt x="100" y="2"/>
                    <a:pt x="103" y="8"/>
                    <a:pt x="109" y="7"/>
                  </a:cubicBezTo>
                  <a:cubicBezTo>
                    <a:pt x="120" y="7"/>
                    <a:pt x="132" y="0"/>
                    <a:pt x="134" y="1"/>
                  </a:cubicBezTo>
                </a:path>
              </a:pathLst>
            </a:cu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49" name="Line 105"/>
            <p:cNvSpPr>
              <a:spLocks noChangeShapeType="1"/>
            </p:cNvSpPr>
            <p:nvPr/>
          </p:nvSpPr>
          <p:spPr bwMode="auto">
            <a:xfrm>
              <a:off x="537" y="3807"/>
              <a:ext cx="792" cy="1"/>
            </a:xfrm>
            <a:prstGeom prst="line">
              <a:avLst/>
            </a:prstGeom>
            <a:noFill/>
            <a:ln w="9525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35" name="Freeform 91"/>
            <p:cNvSpPr>
              <a:spLocks/>
            </p:cNvSpPr>
            <p:nvPr/>
          </p:nvSpPr>
          <p:spPr bwMode="auto">
            <a:xfrm>
              <a:off x="1449" y="3432"/>
              <a:ext cx="198" cy="126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" y="21"/>
                </a:cxn>
              </a:cxnLst>
              <a:rect l="0" t="0" r="r" b="b"/>
              <a:pathLst>
                <a:path w="33" h="21">
                  <a:moveTo>
                    <a:pt x="21" y="21"/>
                  </a:moveTo>
                  <a:cubicBezTo>
                    <a:pt x="33" y="0"/>
                    <a:pt x="0" y="3"/>
                    <a:pt x="14" y="21"/>
                  </a:cubicBezTo>
                </a:path>
              </a:pathLst>
            </a:cu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36" name="Freeform 92"/>
            <p:cNvSpPr>
              <a:spLocks/>
            </p:cNvSpPr>
            <p:nvPr/>
          </p:nvSpPr>
          <p:spPr bwMode="auto">
            <a:xfrm>
              <a:off x="1491" y="3732"/>
              <a:ext cx="84" cy="9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3" y="15"/>
                </a:cxn>
                <a:cxn ang="0">
                  <a:pos x="14" y="0"/>
                </a:cxn>
                <a:cxn ang="0">
                  <a:pos x="5" y="0"/>
                </a:cxn>
              </a:cxnLst>
              <a:rect l="0" t="0" r="r" b="b"/>
              <a:pathLst>
                <a:path w="14" h="15">
                  <a:moveTo>
                    <a:pt x="5" y="0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13" y="15"/>
                  </a:lnTo>
                  <a:lnTo>
                    <a:pt x="1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37" name="Freeform 93"/>
            <p:cNvSpPr>
              <a:spLocks/>
            </p:cNvSpPr>
            <p:nvPr/>
          </p:nvSpPr>
          <p:spPr bwMode="auto">
            <a:xfrm>
              <a:off x="1305" y="3516"/>
              <a:ext cx="24" cy="282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1" y="0"/>
                </a:cxn>
                <a:cxn ang="0">
                  <a:pos x="4" y="0"/>
                </a:cxn>
                <a:cxn ang="0">
                  <a:pos x="4" y="47"/>
                </a:cxn>
                <a:cxn ang="0">
                  <a:pos x="0" y="47"/>
                </a:cxn>
              </a:cxnLst>
              <a:rect l="0" t="0" r="r" b="b"/>
              <a:pathLst>
                <a:path w="4" h="47">
                  <a:moveTo>
                    <a:pt x="0" y="47"/>
                  </a:moveTo>
                  <a:lnTo>
                    <a:pt x="1" y="0"/>
                  </a:lnTo>
                  <a:lnTo>
                    <a:pt x="4" y="0"/>
                  </a:lnTo>
                  <a:lnTo>
                    <a:pt x="4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38" name="Freeform 94"/>
            <p:cNvSpPr>
              <a:spLocks/>
            </p:cNvSpPr>
            <p:nvPr/>
          </p:nvSpPr>
          <p:spPr bwMode="auto">
            <a:xfrm>
              <a:off x="505" y="3606"/>
              <a:ext cx="24" cy="192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3" y="32"/>
                </a:cxn>
                <a:cxn ang="0">
                  <a:pos x="0" y="32"/>
                </a:cxn>
              </a:cxnLst>
              <a:rect l="0" t="0" r="r" b="b"/>
              <a:pathLst>
                <a:path w="4" h="32">
                  <a:moveTo>
                    <a:pt x="0" y="3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3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39" name="Freeform 95"/>
            <p:cNvSpPr>
              <a:spLocks/>
            </p:cNvSpPr>
            <p:nvPr/>
          </p:nvSpPr>
          <p:spPr bwMode="auto">
            <a:xfrm>
              <a:off x="1605" y="3510"/>
              <a:ext cx="246" cy="36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4" y="51"/>
                </a:cxn>
                <a:cxn ang="0">
                  <a:pos x="20" y="60"/>
                </a:cxn>
                <a:cxn ang="0">
                  <a:pos x="39" y="59"/>
                </a:cxn>
                <a:cxn ang="0">
                  <a:pos x="40" y="32"/>
                </a:cxn>
                <a:cxn ang="0">
                  <a:pos x="29" y="0"/>
                </a:cxn>
              </a:cxnLst>
              <a:rect l="0" t="0" r="r" b="b"/>
              <a:pathLst>
                <a:path w="41" h="60">
                  <a:moveTo>
                    <a:pt x="2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14" y="51"/>
                  </a:lnTo>
                  <a:lnTo>
                    <a:pt x="20" y="60"/>
                  </a:lnTo>
                  <a:lnTo>
                    <a:pt x="39" y="59"/>
                  </a:lnTo>
                  <a:lnTo>
                    <a:pt x="40" y="32"/>
                  </a:lnTo>
                  <a:cubicBezTo>
                    <a:pt x="41" y="25"/>
                    <a:pt x="35" y="4"/>
                    <a:pt x="29" y="0"/>
                  </a:cubicBez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40" name="Freeform 96"/>
            <p:cNvSpPr>
              <a:spLocks/>
            </p:cNvSpPr>
            <p:nvPr/>
          </p:nvSpPr>
          <p:spPr bwMode="auto">
            <a:xfrm>
              <a:off x="1641" y="3546"/>
              <a:ext cx="168" cy="144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27" y="24"/>
                </a:cxn>
                <a:cxn ang="0">
                  <a:pos x="20" y="0"/>
                </a:cxn>
              </a:cxnLst>
              <a:rect l="0" t="0" r="r" b="b"/>
              <a:pathLst>
                <a:path w="28" h="24">
                  <a:moveTo>
                    <a:pt x="20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27" y="24"/>
                  </a:lnTo>
                  <a:cubicBezTo>
                    <a:pt x="28" y="19"/>
                    <a:pt x="24" y="3"/>
                    <a:pt x="20" y="0"/>
                  </a:cubicBez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45" name="Rectangle 101"/>
            <p:cNvSpPr>
              <a:spLocks noChangeArrowheads="1"/>
            </p:cNvSpPr>
            <p:nvPr/>
          </p:nvSpPr>
          <p:spPr bwMode="auto">
            <a:xfrm>
              <a:off x="439" y="3798"/>
              <a:ext cx="156" cy="72"/>
            </a:xfrm>
            <a:prstGeom prst="rect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46" name="Oval 102"/>
            <p:cNvSpPr>
              <a:spLocks noChangeArrowheads="1"/>
            </p:cNvSpPr>
            <p:nvPr/>
          </p:nvSpPr>
          <p:spPr bwMode="auto">
            <a:xfrm>
              <a:off x="403" y="3822"/>
              <a:ext cx="108" cy="102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47" name="Oval 103"/>
            <p:cNvSpPr>
              <a:spLocks noChangeArrowheads="1"/>
            </p:cNvSpPr>
            <p:nvPr/>
          </p:nvSpPr>
          <p:spPr bwMode="auto">
            <a:xfrm>
              <a:off x="529" y="3822"/>
              <a:ext cx="108" cy="102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48" name="Freeform 104"/>
            <p:cNvSpPr>
              <a:spLocks/>
            </p:cNvSpPr>
            <p:nvPr/>
          </p:nvSpPr>
          <p:spPr bwMode="auto">
            <a:xfrm>
              <a:off x="1527" y="3432"/>
              <a:ext cx="252" cy="300"/>
            </a:xfrm>
            <a:custGeom>
              <a:avLst/>
              <a:gdLst/>
              <a:ahLst/>
              <a:cxnLst>
                <a:cxn ang="0">
                  <a:pos x="8" y="50"/>
                </a:cxn>
                <a:cxn ang="0">
                  <a:pos x="8" y="6"/>
                </a:cxn>
                <a:cxn ang="0">
                  <a:pos x="38" y="6"/>
                </a:cxn>
                <a:cxn ang="0">
                  <a:pos x="8" y="6"/>
                </a:cxn>
                <a:cxn ang="0">
                  <a:pos x="8" y="9"/>
                </a:cxn>
                <a:cxn ang="0">
                  <a:pos x="42" y="10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50"/>
                </a:cxn>
                <a:cxn ang="0">
                  <a:pos x="8" y="50"/>
                </a:cxn>
              </a:cxnLst>
              <a:rect l="0" t="0" r="r" b="b"/>
              <a:pathLst>
                <a:path w="42" h="50">
                  <a:moveTo>
                    <a:pt x="8" y="50"/>
                  </a:moveTo>
                  <a:lnTo>
                    <a:pt x="8" y="6"/>
                  </a:lnTo>
                  <a:lnTo>
                    <a:pt x="38" y="6"/>
                  </a:lnTo>
                  <a:lnTo>
                    <a:pt x="8" y="6"/>
                  </a:lnTo>
                  <a:lnTo>
                    <a:pt x="8" y="9"/>
                  </a:lnTo>
                  <a:lnTo>
                    <a:pt x="42" y="10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50"/>
                  </a:lnTo>
                  <a:lnTo>
                    <a:pt x="8" y="50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41" name="Rectangle 97"/>
            <p:cNvSpPr>
              <a:spLocks noChangeArrowheads="1"/>
            </p:cNvSpPr>
            <p:nvPr/>
          </p:nvSpPr>
          <p:spPr bwMode="auto">
            <a:xfrm>
              <a:off x="1197" y="3798"/>
              <a:ext cx="498" cy="90"/>
            </a:xfrm>
            <a:prstGeom prst="rect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42" name="Oval 98"/>
            <p:cNvSpPr>
              <a:spLocks noChangeArrowheads="1"/>
            </p:cNvSpPr>
            <p:nvPr/>
          </p:nvSpPr>
          <p:spPr bwMode="auto">
            <a:xfrm>
              <a:off x="1155" y="3816"/>
              <a:ext cx="132" cy="126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43" name="Oval 99"/>
            <p:cNvSpPr>
              <a:spLocks noChangeArrowheads="1"/>
            </p:cNvSpPr>
            <p:nvPr/>
          </p:nvSpPr>
          <p:spPr bwMode="auto">
            <a:xfrm>
              <a:off x="1293" y="3816"/>
              <a:ext cx="132" cy="126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44" name="Oval 100"/>
            <p:cNvSpPr>
              <a:spLocks noChangeArrowheads="1"/>
            </p:cNvSpPr>
            <p:nvPr/>
          </p:nvSpPr>
          <p:spPr bwMode="auto">
            <a:xfrm>
              <a:off x="1629" y="3810"/>
              <a:ext cx="126" cy="126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31853" name="Group 109"/>
          <p:cNvGrpSpPr>
            <a:grpSpLocks noChangeAspect="1"/>
          </p:cNvGrpSpPr>
          <p:nvPr/>
        </p:nvGrpSpPr>
        <p:grpSpPr bwMode="auto">
          <a:xfrm>
            <a:off x="3952860" y="4286256"/>
            <a:ext cx="2057400" cy="685800"/>
            <a:chOff x="1362" y="2667"/>
            <a:chExt cx="1440" cy="480"/>
          </a:xfrm>
        </p:grpSpPr>
        <p:sp>
          <p:nvSpPr>
            <p:cNvPr id="31854" name="Rectangle 110"/>
            <p:cNvSpPr>
              <a:spLocks noChangeArrowheads="1"/>
            </p:cNvSpPr>
            <p:nvPr/>
          </p:nvSpPr>
          <p:spPr bwMode="auto">
            <a:xfrm>
              <a:off x="2436" y="2685"/>
              <a:ext cx="90" cy="198"/>
            </a:xfrm>
            <a:prstGeom prst="rect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55" name="Freeform 111"/>
            <p:cNvSpPr>
              <a:spLocks/>
            </p:cNvSpPr>
            <p:nvPr/>
          </p:nvSpPr>
          <p:spPr bwMode="auto">
            <a:xfrm>
              <a:off x="2556" y="2715"/>
              <a:ext cx="246" cy="36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4" y="51"/>
                </a:cxn>
                <a:cxn ang="0">
                  <a:pos x="20" y="60"/>
                </a:cxn>
                <a:cxn ang="0">
                  <a:pos x="39" y="59"/>
                </a:cxn>
                <a:cxn ang="0">
                  <a:pos x="40" y="32"/>
                </a:cxn>
                <a:cxn ang="0">
                  <a:pos x="29" y="0"/>
                </a:cxn>
              </a:cxnLst>
              <a:rect l="0" t="0" r="r" b="b"/>
              <a:pathLst>
                <a:path w="41" h="60">
                  <a:moveTo>
                    <a:pt x="2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14" y="51"/>
                  </a:lnTo>
                  <a:lnTo>
                    <a:pt x="20" y="60"/>
                  </a:lnTo>
                  <a:lnTo>
                    <a:pt x="39" y="59"/>
                  </a:lnTo>
                  <a:lnTo>
                    <a:pt x="40" y="32"/>
                  </a:lnTo>
                  <a:cubicBezTo>
                    <a:pt x="41" y="25"/>
                    <a:pt x="35" y="4"/>
                    <a:pt x="29" y="0"/>
                  </a:cubicBez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56" name="Freeform 112"/>
            <p:cNvSpPr>
              <a:spLocks/>
            </p:cNvSpPr>
            <p:nvPr/>
          </p:nvSpPr>
          <p:spPr bwMode="auto">
            <a:xfrm>
              <a:off x="2592" y="2751"/>
              <a:ext cx="168" cy="144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27" y="24"/>
                </a:cxn>
                <a:cxn ang="0">
                  <a:pos x="20" y="0"/>
                </a:cxn>
              </a:cxnLst>
              <a:rect l="0" t="0" r="r" b="b"/>
              <a:pathLst>
                <a:path w="28" h="24">
                  <a:moveTo>
                    <a:pt x="20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27" y="24"/>
                  </a:lnTo>
                  <a:cubicBezTo>
                    <a:pt x="28" y="19"/>
                    <a:pt x="24" y="3"/>
                    <a:pt x="20" y="0"/>
                  </a:cubicBez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57" name="Rectangle 113"/>
            <p:cNvSpPr>
              <a:spLocks noChangeArrowheads="1"/>
            </p:cNvSpPr>
            <p:nvPr/>
          </p:nvSpPr>
          <p:spPr bwMode="auto">
            <a:xfrm>
              <a:off x="2172" y="3027"/>
              <a:ext cx="474" cy="66"/>
            </a:xfrm>
            <a:prstGeom prst="rect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58" name="Oval 114"/>
            <p:cNvSpPr>
              <a:spLocks noChangeArrowheads="1"/>
            </p:cNvSpPr>
            <p:nvPr/>
          </p:nvSpPr>
          <p:spPr bwMode="auto">
            <a:xfrm>
              <a:off x="2118" y="3021"/>
              <a:ext cx="126" cy="126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59" name="Oval 115"/>
            <p:cNvSpPr>
              <a:spLocks noChangeArrowheads="1"/>
            </p:cNvSpPr>
            <p:nvPr/>
          </p:nvSpPr>
          <p:spPr bwMode="auto">
            <a:xfrm>
              <a:off x="2250" y="3021"/>
              <a:ext cx="132" cy="126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60" name="Oval 116"/>
            <p:cNvSpPr>
              <a:spLocks noChangeArrowheads="1"/>
            </p:cNvSpPr>
            <p:nvPr/>
          </p:nvSpPr>
          <p:spPr bwMode="auto">
            <a:xfrm>
              <a:off x="2580" y="3015"/>
              <a:ext cx="126" cy="126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61" name="Line 117"/>
            <p:cNvSpPr>
              <a:spLocks noChangeShapeType="1"/>
            </p:cNvSpPr>
            <p:nvPr/>
          </p:nvSpPr>
          <p:spPr bwMode="auto">
            <a:xfrm>
              <a:off x="1422" y="2733"/>
              <a:ext cx="1" cy="222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62" name="Line 118"/>
            <p:cNvSpPr>
              <a:spLocks noChangeShapeType="1"/>
            </p:cNvSpPr>
            <p:nvPr/>
          </p:nvSpPr>
          <p:spPr bwMode="auto">
            <a:xfrm>
              <a:off x="2112" y="2727"/>
              <a:ext cx="1" cy="228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63" name="Line 119"/>
            <p:cNvSpPr>
              <a:spLocks noChangeShapeType="1"/>
            </p:cNvSpPr>
            <p:nvPr/>
          </p:nvSpPr>
          <p:spPr bwMode="auto">
            <a:xfrm>
              <a:off x="1554" y="2733"/>
              <a:ext cx="1" cy="222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64" name="Freeform 120"/>
            <p:cNvSpPr>
              <a:spLocks/>
            </p:cNvSpPr>
            <p:nvPr/>
          </p:nvSpPr>
          <p:spPr bwMode="auto">
            <a:xfrm>
              <a:off x="2394" y="2715"/>
              <a:ext cx="24" cy="282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3" y="47"/>
                </a:cxn>
                <a:cxn ang="0">
                  <a:pos x="0" y="47"/>
                </a:cxn>
              </a:cxnLst>
              <a:rect l="0" t="0" r="r" b="b"/>
              <a:pathLst>
                <a:path w="4" h="47">
                  <a:moveTo>
                    <a:pt x="0" y="47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3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65" name="Rectangle 121"/>
            <p:cNvSpPr>
              <a:spLocks noChangeArrowheads="1"/>
            </p:cNvSpPr>
            <p:nvPr/>
          </p:nvSpPr>
          <p:spPr bwMode="auto">
            <a:xfrm>
              <a:off x="1362" y="2961"/>
              <a:ext cx="1056" cy="42"/>
            </a:xfrm>
            <a:prstGeom prst="rect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66" name="Line 122"/>
            <p:cNvSpPr>
              <a:spLocks noChangeShapeType="1"/>
            </p:cNvSpPr>
            <p:nvPr/>
          </p:nvSpPr>
          <p:spPr bwMode="auto">
            <a:xfrm>
              <a:off x="1848" y="2727"/>
              <a:ext cx="1" cy="228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67" name="Line 123"/>
            <p:cNvSpPr>
              <a:spLocks noChangeShapeType="1"/>
            </p:cNvSpPr>
            <p:nvPr/>
          </p:nvSpPr>
          <p:spPr bwMode="auto">
            <a:xfrm>
              <a:off x="2262" y="2727"/>
              <a:ext cx="1" cy="228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68" name="Line 124"/>
            <p:cNvSpPr>
              <a:spLocks noChangeShapeType="1"/>
            </p:cNvSpPr>
            <p:nvPr/>
          </p:nvSpPr>
          <p:spPr bwMode="auto">
            <a:xfrm>
              <a:off x="1710" y="2733"/>
              <a:ext cx="1" cy="222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69" name="Oval 125"/>
            <p:cNvSpPr>
              <a:spLocks noChangeArrowheads="1"/>
            </p:cNvSpPr>
            <p:nvPr/>
          </p:nvSpPr>
          <p:spPr bwMode="auto">
            <a:xfrm>
              <a:off x="1440" y="3033"/>
              <a:ext cx="102" cy="102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70" name="Oval 126"/>
            <p:cNvSpPr>
              <a:spLocks noChangeArrowheads="1"/>
            </p:cNvSpPr>
            <p:nvPr/>
          </p:nvSpPr>
          <p:spPr bwMode="auto">
            <a:xfrm>
              <a:off x="1560" y="3033"/>
              <a:ext cx="108" cy="102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71" name="Freeform 127"/>
            <p:cNvSpPr>
              <a:spLocks/>
            </p:cNvSpPr>
            <p:nvPr/>
          </p:nvSpPr>
          <p:spPr bwMode="auto">
            <a:xfrm>
              <a:off x="2376" y="2841"/>
              <a:ext cx="198" cy="126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" y="21"/>
                </a:cxn>
              </a:cxnLst>
              <a:rect l="0" t="0" r="r" b="b"/>
              <a:pathLst>
                <a:path w="33" h="21">
                  <a:moveTo>
                    <a:pt x="20" y="21"/>
                  </a:moveTo>
                  <a:cubicBezTo>
                    <a:pt x="33" y="0"/>
                    <a:pt x="0" y="3"/>
                    <a:pt x="14" y="21"/>
                  </a:cubicBezTo>
                </a:path>
              </a:pathLst>
            </a:cu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72" name="Freeform 128"/>
            <p:cNvSpPr>
              <a:spLocks/>
            </p:cNvSpPr>
            <p:nvPr/>
          </p:nvSpPr>
          <p:spPr bwMode="auto">
            <a:xfrm>
              <a:off x="2448" y="2937"/>
              <a:ext cx="90" cy="9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3" y="15"/>
                </a:cxn>
                <a:cxn ang="0">
                  <a:pos x="15" y="0"/>
                </a:cxn>
                <a:cxn ang="0">
                  <a:pos x="5" y="0"/>
                </a:cxn>
              </a:cxnLst>
              <a:rect l="0" t="0" r="r" b="b"/>
              <a:pathLst>
                <a:path w="15" h="15">
                  <a:moveTo>
                    <a:pt x="5" y="0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13" y="15"/>
                  </a:lnTo>
                  <a:lnTo>
                    <a:pt x="1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73" name="Freeform 129"/>
            <p:cNvSpPr>
              <a:spLocks/>
            </p:cNvSpPr>
            <p:nvPr/>
          </p:nvSpPr>
          <p:spPr bwMode="auto">
            <a:xfrm>
              <a:off x="2454" y="2667"/>
              <a:ext cx="72" cy="270"/>
            </a:xfrm>
            <a:custGeom>
              <a:avLst/>
              <a:gdLst/>
              <a:ahLst/>
              <a:cxnLst>
                <a:cxn ang="0">
                  <a:pos x="12" y="45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0" y="39"/>
                </a:cxn>
                <a:cxn ang="0">
                  <a:pos x="6" y="39"/>
                </a:cxn>
                <a:cxn ang="0">
                  <a:pos x="6" y="6"/>
                </a:cxn>
                <a:cxn ang="0">
                  <a:pos x="6" y="45"/>
                </a:cxn>
                <a:cxn ang="0">
                  <a:pos x="12" y="45"/>
                </a:cxn>
              </a:cxnLst>
              <a:rect l="0" t="0" r="r" b="b"/>
              <a:pathLst>
                <a:path w="12" h="45">
                  <a:moveTo>
                    <a:pt x="12" y="45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9"/>
                  </a:lnTo>
                  <a:lnTo>
                    <a:pt x="6" y="39"/>
                  </a:lnTo>
                  <a:lnTo>
                    <a:pt x="6" y="6"/>
                  </a:lnTo>
                  <a:lnTo>
                    <a:pt x="6" y="45"/>
                  </a:lnTo>
                  <a:lnTo>
                    <a:pt x="12" y="45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030" name="Group 6"/>
          <p:cNvGrpSpPr>
            <a:grpSpLocks noChangeAspect="1"/>
          </p:cNvGrpSpPr>
          <p:nvPr/>
        </p:nvGrpSpPr>
        <p:grpSpPr bwMode="auto">
          <a:xfrm>
            <a:off x="6256339" y="5589584"/>
            <a:ext cx="1938338" cy="555625"/>
            <a:chOff x="2981" y="3521"/>
            <a:chExt cx="1221" cy="350"/>
          </a:xfrm>
        </p:grpSpPr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3023" y="3521"/>
              <a:ext cx="1141" cy="281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48"/>
                </a:cxn>
                <a:cxn ang="0">
                  <a:pos x="210" y="48"/>
                </a:cxn>
                <a:cxn ang="0">
                  <a:pos x="210" y="0"/>
                </a:cxn>
                <a:cxn ang="0">
                  <a:pos x="215" y="0"/>
                </a:cxn>
                <a:cxn ang="0">
                  <a:pos x="214" y="53"/>
                </a:cxn>
                <a:cxn ang="0">
                  <a:pos x="0" y="53"/>
                </a:cxn>
              </a:cxnLst>
              <a:rect l="0" t="0" r="r" b="b"/>
              <a:pathLst>
                <a:path w="215" h="53">
                  <a:moveTo>
                    <a:pt x="0" y="5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8"/>
                  </a:lnTo>
                  <a:lnTo>
                    <a:pt x="210" y="48"/>
                  </a:lnTo>
                  <a:lnTo>
                    <a:pt x="210" y="0"/>
                  </a:lnTo>
                  <a:lnTo>
                    <a:pt x="215" y="0"/>
                  </a:lnTo>
                  <a:lnTo>
                    <a:pt x="214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 flipH="1">
              <a:off x="3729" y="3531"/>
              <a:ext cx="5" cy="244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 flipH="1">
              <a:off x="3145" y="3531"/>
              <a:ext cx="5" cy="244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>
              <a:off x="3883" y="3531"/>
              <a:ext cx="1" cy="244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>
              <a:off x="3299" y="3537"/>
              <a:ext cx="1" cy="244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6" name="Line 12"/>
            <p:cNvSpPr>
              <a:spLocks noChangeShapeType="1"/>
            </p:cNvSpPr>
            <p:nvPr/>
          </p:nvSpPr>
          <p:spPr bwMode="auto">
            <a:xfrm>
              <a:off x="4037" y="3537"/>
              <a:ext cx="1" cy="244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>
              <a:off x="3453" y="3537"/>
              <a:ext cx="1" cy="244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3087" y="3802"/>
              <a:ext cx="69" cy="69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3925" y="3802"/>
              <a:ext cx="69" cy="69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3188" y="3802"/>
              <a:ext cx="69" cy="69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4021" y="3802"/>
              <a:ext cx="69" cy="69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3066" y="3802"/>
              <a:ext cx="207" cy="21"/>
            </a:xfrm>
            <a:prstGeom prst="rect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3904" y="3802"/>
              <a:ext cx="207" cy="21"/>
            </a:xfrm>
            <a:prstGeom prst="rect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294" y="3802"/>
              <a:ext cx="589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" y="0"/>
                </a:cxn>
                <a:cxn ang="0">
                  <a:pos x="107" y="7"/>
                </a:cxn>
                <a:cxn ang="0">
                  <a:pos x="5" y="7"/>
                </a:cxn>
                <a:cxn ang="0">
                  <a:pos x="0" y="0"/>
                </a:cxn>
              </a:cxnLst>
              <a:rect l="0" t="0" r="r" b="b"/>
              <a:pathLst>
                <a:path w="111" h="7">
                  <a:moveTo>
                    <a:pt x="0" y="0"/>
                  </a:moveTo>
                  <a:lnTo>
                    <a:pt x="111" y="0"/>
                  </a:lnTo>
                  <a:lnTo>
                    <a:pt x="107" y="7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>
              <a:off x="4159" y="3786"/>
              <a:ext cx="42" cy="1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>
              <a:off x="4201" y="3765"/>
              <a:ext cx="1" cy="42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 flipH="1">
              <a:off x="2981" y="3786"/>
              <a:ext cx="42" cy="1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8" name="Line 24"/>
            <p:cNvSpPr>
              <a:spLocks noChangeShapeType="1"/>
            </p:cNvSpPr>
            <p:nvPr/>
          </p:nvSpPr>
          <p:spPr bwMode="auto">
            <a:xfrm>
              <a:off x="2981" y="3765"/>
              <a:ext cx="1" cy="37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8" name="Group 23"/>
          <p:cNvGrpSpPr>
            <a:grpSpLocks noChangeAspect="1"/>
          </p:cNvGrpSpPr>
          <p:nvPr/>
        </p:nvGrpSpPr>
        <p:grpSpPr bwMode="auto">
          <a:xfrm>
            <a:off x="2595538" y="3038472"/>
            <a:ext cx="1143000" cy="533400"/>
            <a:chOff x="687" y="1941"/>
            <a:chExt cx="720" cy="336"/>
          </a:xfrm>
        </p:grpSpPr>
        <p:sp>
          <p:nvSpPr>
            <p:cNvPr id="20" name="Rectangle 24"/>
            <p:cNvSpPr>
              <a:spLocks noChangeArrowheads="1"/>
            </p:cNvSpPr>
            <p:nvPr/>
          </p:nvSpPr>
          <p:spPr bwMode="auto">
            <a:xfrm>
              <a:off x="687" y="2151"/>
              <a:ext cx="636" cy="48"/>
            </a:xfrm>
            <a:prstGeom prst="rect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9" name="Line 25"/>
            <p:cNvSpPr>
              <a:spLocks noChangeShapeType="1"/>
            </p:cNvSpPr>
            <p:nvPr/>
          </p:nvSpPr>
          <p:spPr bwMode="auto">
            <a:xfrm>
              <a:off x="723" y="1941"/>
              <a:ext cx="1" cy="210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auto">
            <a:xfrm>
              <a:off x="1095" y="1941"/>
              <a:ext cx="1" cy="210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Line 27"/>
            <p:cNvSpPr>
              <a:spLocks noChangeShapeType="1"/>
            </p:cNvSpPr>
            <p:nvPr/>
          </p:nvSpPr>
          <p:spPr bwMode="auto">
            <a:xfrm>
              <a:off x="909" y="1941"/>
              <a:ext cx="1" cy="210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1293" y="1941"/>
              <a:ext cx="1" cy="210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Oval 29"/>
            <p:cNvSpPr>
              <a:spLocks noChangeArrowheads="1"/>
            </p:cNvSpPr>
            <p:nvPr/>
          </p:nvSpPr>
          <p:spPr bwMode="auto">
            <a:xfrm>
              <a:off x="1173" y="2175"/>
              <a:ext cx="102" cy="102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Oval 30"/>
            <p:cNvSpPr>
              <a:spLocks noChangeArrowheads="1"/>
            </p:cNvSpPr>
            <p:nvPr/>
          </p:nvSpPr>
          <p:spPr bwMode="auto">
            <a:xfrm>
              <a:off x="741" y="2175"/>
              <a:ext cx="102" cy="102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Line 31"/>
            <p:cNvSpPr>
              <a:spLocks noChangeShapeType="1"/>
            </p:cNvSpPr>
            <p:nvPr/>
          </p:nvSpPr>
          <p:spPr bwMode="auto">
            <a:xfrm>
              <a:off x="1329" y="2169"/>
              <a:ext cx="78" cy="1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Line 32"/>
            <p:cNvSpPr>
              <a:spLocks noChangeShapeType="1"/>
            </p:cNvSpPr>
            <p:nvPr/>
          </p:nvSpPr>
          <p:spPr bwMode="auto">
            <a:xfrm flipV="1">
              <a:off x="1329" y="2169"/>
              <a:ext cx="66" cy="12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8" name="Group 36"/>
          <p:cNvGrpSpPr>
            <a:grpSpLocks noChangeAspect="1"/>
          </p:cNvGrpSpPr>
          <p:nvPr/>
        </p:nvGrpSpPr>
        <p:grpSpPr bwMode="auto">
          <a:xfrm>
            <a:off x="6953256" y="2800340"/>
            <a:ext cx="1238250" cy="800100"/>
            <a:chOff x="801" y="1955"/>
            <a:chExt cx="780" cy="504"/>
          </a:xfrm>
        </p:grpSpPr>
        <p:sp>
          <p:nvSpPr>
            <p:cNvPr id="1061" name="Rectangle 37"/>
            <p:cNvSpPr>
              <a:spLocks noChangeArrowheads="1"/>
            </p:cNvSpPr>
            <p:nvPr/>
          </p:nvSpPr>
          <p:spPr bwMode="auto">
            <a:xfrm>
              <a:off x="813" y="2327"/>
              <a:ext cx="684" cy="54"/>
            </a:xfrm>
            <a:prstGeom prst="rect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1377" y="2351"/>
              <a:ext cx="102" cy="108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849" y="2357"/>
              <a:ext cx="96" cy="102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Rectangle 40"/>
            <p:cNvSpPr>
              <a:spLocks noChangeArrowheads="1"/>
            </p:cNvSpPr>
            <p:nvPr/>
          </p:nvSpPr>
          <p:spPr bwMode="auto">
            <a:xfrm>
              <a:off x="801" y="1955"/>
              <a:ext cx="708" cy="372"/>
            </a:xfrm>
            <a:prstGeom prst="rect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Line 41"/>
            <p:cNvSpPr>
              <a:spLocks noChangeShapeType="1"/>
            </p:cNvSpPr>
            <p:nvPr/>
          </p:nvSpPr>
          <p:spPr bwMode="auto">
            <a:xfrm>
              <a:off x="1503" y="2351"/>
              <a:ext cx="78" cy="1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19" name="Line 42"/>
            <p:cNvSpPr>
              <a:spLocks noChangeShapeType="1"/>
            </p:cNvSpPr>
            <p:nvPr/>
          </p:nvSpPr>
          <p:spPr bwMode="auto">
            <a:xfrm flipV="1">
              <a:off x="1503" y="2351"/>
              <a:ext cx="66" cy="12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31832" name="Group 46"/>
          <p:cNvGrpSpPr>
            <a:grpSpLocks noChangeAspect="1"/>
          </p:cNvGrpSpPr>
          <p:nvPr/>
        </p:nvGrpSpPr>
        <p:grpSpPr bwMode="auto">
          <a:xfrm>
            <a:off x="2185988" y="5519743"/>
            <a:ext cx="1409700" cy="733425"/>
            <a:chOff x="417" y="3477"/>
            <a:chExt cx="888" cy="462"/>
          </a:xfrm>
        </p:grpSpPr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627" y="3495"/>
              <a:ext cx="396" cy="246"/>
            </a:xfrm>
            <a:custGeom>
              <a:avLst/>
              <a:gdLst/>
              <a:ahLst/>
              <a:cxnLst>
                <a:cxn ang="0">
                  <a:pos x="58" y="41"/>
                </a:cxn>
                <a:cxn ang="0">
                  <a:pos x="58" y="7"/>
                </a:cxn>
                <a:cxn ang="0">
                  <a:pos x="8" y="7"/>
                </a:cxn>
                <a:cxn ang="0">
                  <a:pos x="50" y="7"/>
                </a:cxn>
                <a:cxn ang="0">
                  <a:pos x="50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66" y="41"/>
                </a:cxn>
                <a:cxn ang="0">
                  <a:pos x="58" y="41"/>
                </a:cxn>
              </a:cxnLst>
              <a:rect l="0" t="0" r="r" b="b"/>
              <a:pathLst>
                <a:path w="66" h="41">
                  <a:moveTo>
                    <a:pt x="58" y="41"/>
                  </a:moveTo>
                  <a:lnTo>
                    <a:pt x="58" y="7"/>
                  </a:lnTo>
                  <a:lnTo>
                    <a:pt x="8" y="7"/>
                  </a:lnTo>
                  <a:lnTo>
                    <a:pt x="50" y="7"/>
                  </a:lnTo>
                  <a:lnTo>
                    <a:pt x="50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41"/>
                  </a:lnTo>
                  <a:lnTo>
                    <a:pt x="58" y="41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945" y="3699"/>
              <a:ext cx="84" cy="9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3" y="15"/>
                </a:cxn>
                <a:cxn ang="0">
                  <a:pos x="14" y="0"/>
                </a:cxn>
                <a:cxn ang="0">
                  <a:pos x="4" y="0"/>
                </a:cxn>
              </a:cxnLst>
              <a:rect l="0" t="0" r="r" b="b"/>
              <a:pathLst>
                <a:path w="14" h="15">
                  <a:moveTo>
                    <a:pt x="4" y="0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13" y="15"/>
                  </a:lnTo>
                  <a:lnTo>
                    <a:pt x="1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795" y="3525"/>
              <a:ext cx="210" cy="126"/>
            </a:xfrm>
            <a:custGeom>
              <a:avLst/>
              <a:gdLst/>
              <a:ahLst/>
              <a:cxnLst>
                <a:cxn ang="0">
                  <a:pos x="22" y="21"/>
                </a:cxn>
                <a:cxn ang="0">
                  <a:pos x="14" y="21"/>
                </a:cxn>
              </a:cxnLst>
              <a:rect l="0" t="0" r="r" b="b"/>
              <a:pathLst>
                <a:path w="35" h="21">
                  <a:moveTo>
                    <a:pt x="22" y="21"/>
                  </a:moveTo>
                  <a:cubicBezTo>
                    <a:pt x="35" y="0"/>
                    <a:pt x="0" y="3"/>
                    <a:pt x="14" y="21"/>
                  </a:cubicBezTo>
                </a:path>
              </a:pathLst>
            </a:cu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591" y="3477"/>
              <a:ext cx="66" cy="198"/>
            </a:xfrm>
            <a:custGeom>
              <a:avLst/>
              <a:gdLst/>
              <a:ahLst/>
              <a:cxnLst>
                <a:cxn ang="0">
                  <a:pos x="8" y="33"/>
                </a:cxn>
                <a:cxn ang="0">
                  <a:pos x="0" y="1"/>
                </a:cxn>
                <a:cxn ang="0">
                  <a:pos x="4" y="0"/>
                </a:cxn>
                <a:cxn ang="0">
                  <a:pos x="11" y="32"/>
                </a:cxn>
                <a:cxn ang="0">
                  <a:pos x="8" y="33"/>
                </a:cxn>
              </a:cxnLst>
              <a:rect l="0" t="0" r="r" b="b"/>
              <a:pathLst>
                <a:path w="11" h="33">
                  <a:moveTo>
                    <a:pt x="8" y="33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11" y="32"/>
                  </a:lnTo>
                  <a:lnTo>
                    <a:pt x="8" y="33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417" y="3609"/>
              <a:ext cx="468" cy="192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75" y="0"/>
                </a:cxn>
                <a:cxn ang="0">
                  <a:pos x="78" y="13"/>
                </a:cxn>
                <a:cxn ang="0">
                  <a:pos x="4" y="32"/>
                </a:cxn>
                <a:cxn ang="0">
                  <a:pos x="0" y="19"/>
                </a:cxn>
              </a:cxnLst>
              <a:rect l="0" t="0" r="r" b="b"/>
              <a:pathLst>
                <a:path w="78" h="32">
                  <a:moveTo>
                    <a:pt x="0" y="19"/>
                  </a:moveTo>
                  <a:lnTo>
                    <a:pt x="75" y="0"/>
                  </a:lnTo>
                  <a:lnTo>
                    <a:pt x="78" y="13"/>
                  </a:lnTo>
                  <a:lnTo>
                    <a:pt x="4" y="3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759" y="3645"/>
              <a:ext cx="114" cy="12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8" y="8"/>
                </a:cxn>
                <a:cxn ang="0">
                  <a:pos x="12" y="19"/>
                </a:cxn>
                <a:cxn ang="0">
                  <a:pos x="1" y="12"/>
                </a:cxn>
                <a:cxn ang="0">
                  <a:pos x="7" y="2"/>
                </a:cxn>
              </a:cxnLst>
              <a:rect l="0" t="0" r="r" b="b"/>
              <a:pathLst>
                <a:path w="19" h="20">
                  <a:moveTo>
                    <a:pt x="7" y="2"/>
                  </a:moveTo>
                  <a:cubicBezTo>
                    <a:pt x="12" y="0"/>
                    <a:pt x="17" y="3"/>
                    <a:pt x="18" y="8"/>
                  </a:cubicBezTo>
                  <a:cubicBezTo>
                    <a:pt x="19" y="13"/>
                    <a:pt x="16" y="17"/>
                    <a:pt x="12" y="19"/>
                  </a:cubicBezTo>
                  <a:cubicBezTo>
                    <a:pt x="7" y="20"/>
                    <a:pt x="2" y="17"/>
                    <a:pt x="1" y="12"/>
                  </a:cubicBezTo>
                  <a:cubicBezTo>
                    <a:pt x="0" y="8"/>
                    <a:pt x="3" y="3"/>
                    <a:pt x="7" y="2"/>
                  </a:cubicBez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7" name="Rectangle 53"/>
            <p:cNvSpPr>
              <a:spLocks noChangeArrowheads="1"/>
            </p:cNvSpPr>
            <p:nvPr/>
          </p:nvSpPr>
          <p:spPr bwMode="auto">
            <a:xfrm>
              <a:off x="681" y="3591"/>
              <a:ext cx="18" cy="240"/>
            </a:xfrm>
            <a:prstGeom prst="rect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8" name="Rectangle 54"/>
            <p:cNvSpPr>
              <a:spLocks noChangeArrowheads="1"/>
            </p:cNvSpPr>
            <p:nvPr/>
          </p:nvSpPr>
          <p:spPr bwMode="auto">
            <a:xfrm>
              <a:off x="525" y="3771"/>
              <a:ext cx="618" cy="102"/>
            </a:xfrm>
            <a:prstGeom prst="rect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1053" y="3501"/>
              <a:ext cx="252" cy="36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0"/>
                </a:cxn>
                <a:cxn ang="0">
                  <a:pos x="0" y="49"/>
                </a:cxn>
                <a:cxn ang="0">
                  <a:pos x="14" y="52"/>
                </a:cxn>
                <a:cxn ang="0">
                  <a:pos x="21" y="61"/>
                </a:cxn>
                <a:cxn ang="0">
                  <a:pos x="39" y="60"/>
                </a:cxn>
                <a:cxn ang="0">
                  <a:pos x="40" y="33"/>
                </a:cxn>
                <a:cxn ang="0">
                  <a:pos x="29" y="0"/>
                </a:cxn>
              </a:cxnLst>
              <a:rect l="0" t="0" r="r" b="b"/>
              <a:pathLst>
                <a:path w="42" h="61">
                  <a:moveTo>
                    <a:pt x="2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14" y="52"/>
                  </a:lnTo>
                  <a:lnTo>
                    <a:pt x="21" y="61"/>
                  </a:lnTo>
                  <a:lnTo>
                    <a:pt x="39" y="60"/>
                  </a:lnTo>
                  <a:lnTo>
                    <a:pt x="40" y="33"/>
                  </a:lnTo>
                  <a:cubicBezTo>
                    <a:pt x="42" y="26"/>
                    <a:pt x="35" y="4"/>
                    <a:pt x="29" y="0"/>
                  </a:cubicBez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1095" y="3543"/>
              <a:ext cx="162" cy="14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26" y="24"/>
                </a:cxn>
                <a:cxn ang="0">
                  <a:pos x="19" y="0"/>
                </a:cxn>
              </a:cxnLst>
              <a:rect l="0" t="0" r="r" b="b"/>
              <a:pathLst>
                <a:path w="27" h="24">
                  <a:moveTo>
                    <a:pt x="19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26" y="24"/>
                  </a:lnTo>
                  <a:cubicBezTo>
                    <a:pt x="27" y="19"/>
                    <a:pt x="23" y="3"/>
                    <a:pt x="19" y="0"/>
                  </a:cubicBez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1" name="Oval 57"/>
            <p:cNvSpPr>
              <a:spLocks noChangeArrowheads="1"/>
            </p:cNvSpPr>
            <p:nvPr/>
          </p:nvSpPr>
          <p:spPr bwMode="auto">
            <a:xfrm>
              <a:off x="549" y="3813"/>
              <a:ext cx="126" cy="126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2" name="Oval 58"/>
            <p:cNvSpPr>
              <a:spLocks noChangeArrowheads="1"/>
            </p:cNvSpPr>
            <p:nvPr/>
          </p:nvSpPr>
          <p:spPr bwMode="auto">
            <a:xfrm>
              <a:off x="1047" y="3807"/>
              <a:ext cx="126" cy="126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3" name="Oval 59"/>
            <p:cNvSpPr>
              <a:spLocks noChangeArrowheads="1"/>
            </p:cNvSpPr>
            <p:nvPr/>
          </p:nvSpPr>
          <p:spPr bwMode="auto">
            <a:xfrm>
              <a:off x="699" y="3813"/>
              <a:ext cx="126" cy="126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453" y="3723"/>
              <a:ext cx="114" cy="120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18" y="8"/>
                </a:cxn>
                <a:cxn ang="0">
                  <a:pos x="12" y="19"/>
                </a:cxn>
                <a:cxn ang="0">
                  <a:pos x="1" y="12"/>
                </a:cxn>
                <a:cxn ang="0">
                  <a:pos x="7" y="1"/>
                </a:cxn>
              </a:cxnLst>
              <a:rect l="0" t="0" r="r" b="b"/>
              <a:pathLst>
                <a:path w="19" h="20">
                  <a:moveTo>
                    <a:pt x="7" y="1"/>
                  </a:moveTo>
                  <a:cubicBezTo>
                    <a:pt x="12" y="0"/>
                    <a:pt x="17" y="3"/>
                    <a:pt x="18" y="8"/>
                  </a:cubicBezTo>
                  <a:cubicBezTo>
                    <a:pt x="19" y="13"/>
                    <a:pt x="16" y="17"/>
                    <a:pt x="12" y="19"/>
                  </a:cubicBezTo>
                  <a:cubicBezTo>
                    <a:pt x="7" y="20"/>
                    <a:pt x="2" y="17"/>
                    <a:pt x="1" y="12"/>
                  </a:cubicBezTo>
                  <a:cubicBezTo>
                    <a:pt x="0" y="7"/>
                    <a:pt x="3" y="3"/>
                    <a:pt x="7" y="1"/>
                  </a:cubicBez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elle 17">
            <a:extLst>
              <a:ext uri="{FF2B5EF4-FFF2-40B4-BE49-F238E27FC236}">
                <a16:creationId xmlns:a16="http://schemas.microsoft.com/office/drawing/2014/main" id="{CAD31302-6B14-A14A-77B7-C4B120B3A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439455"/>
              </p:ext>
            </p:extLst>
          </p:nvPr>
        </p:nvGraphicFramePr>
        <p:xfrm>
          <a:off x="2601681" y="956610"/>
          <a:ext cx="5916639" cy="45268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2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2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2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2" name="Ellipse 120">
            <a:extLst>
              <a:ext uri="{FF2B5EF4-FFF2-40B4-BE49-F238E27FC236}">
                <a16:creationId xmlns:a16="http://schemas.microsoft.com/office/drawing/2014/main" id="{1E7F77F3-F715-D126-DCA1-9814EF3C9B14}"/>
              </a:ext>
            </a:extLst>
          </p:cNvPr>
          <p:cNvSpPr/>
          <p:nvPr/>
        </p:nvSpPr>
        <p:spPr>
          <a:xfrm>
            <a:off x="8375443" y="4196828"/>
            <a:ext cx="288925" cy="288925"/>
          </a:xfrm>
          <a:prstGeom prst="ellipse">
            <a:avLst/>
          </a:prstGeom>
          <a:solidFill>
            <a:srgbClr val="355D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ichtungspfeil 80">
            <a:extLst>
              <a:ext uri="{FF2B5EF4-FFF2-40B4-BE49-F238E27FC236}">
                <a16:creationId xmlns:a16="http://schemas.microsoft.com/office/drawing/2014/main" id="{001364C9-EB10-314C-BB97-9D2A6BEDA15E}"/>
              </a:ext>
            </a:extLst>
          </p:cNvPr>
          <p:cNvSpPr/>
          <p:nvPr/>
        </p:nvSpPr>
        <p:spPr>
          <a:xfrm>
            <a:off x="6559358" y="4194412"/>
            <a:ext cx="1971675" cy="287338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Ellipse 132">
            <a:extLst>
              <a:ext uri="{FF2B5EF4-FFF2-40B4-BE49-F238E27FC236}">
                <a16:creationId xmlns:a16="http://schemas.microsoft.com/office/drawing/2014/main" id="{28A5C191-F24B-CAA3-BE9F-B80255FFA1F4}"/>
              </a:ext>
            </a:extLst>
          </p:cNvPr>
          <p:cNvSpPr/>
          <p:nvPr/>
        </p:nvSpPr>
        <p:spPr>
          <a:xfrm>
            <a:off x="6406918" y="4183387"/>
            <a:ext cx="287338" cy="287337"/>
          </a:xfrm>
          <a:prstGeom prst="ellipse">
            <a:avLst/>
          </a:prstGeom>
          <a:solidFill>
            <a:srgbClr val="355D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Ellipse 132">
            <a:extLst>
              <a:ext uri="{FF2B5EF4-FFF2-40B4-BE49-F238E27FC236}">
                <a16:creationId xmlns:a16="http://schemas.microsoft.com/office/drawing/2014/main" id="{D98B67EF-6ECE-C16F-4EC6-D791C67992FE}"/>
              </a:ext>
            </a:extLst>
          </p:cNvPr>
          <p:cNvSpPr/>
          <p:nvPr/>
        </p:nvSpPr>
        <p:spPr>
          <a:xfrm>
            <a:off x="6406918" y="4195110"/>
            <a:ext cx="287338" cy="287337"/>
          </a:xfrm>
          <a:prstGeom prst="ellipse">
            <a:avLst/>
          </a:prstGeom>
          <a:solidFill>
            <a:srgbClr val="355D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ichtungspfeil 88">
            <a:extLst>
              <a:ext uri="{FF2B5EF4-FFF2-40B4-BE49-F238E27FC236}">
                <a16:creationId xmlns:a16="http://schemas.microsoft.com/office/drawing/2014/main" id="{4F772214-1663-B013-3180-5DBCDDF4E6CA}"/>
              </a:ext>
            </a:extLst>
          </p:cNvPr>
          <p:cNvSpPr/>
          <p:nvPr/>
        </p:nvSpPr>
        <p:spPr>
          <a:xfrm>
            <a:off x="4587683" y="4184282"/>
            <a:ext cx="1971675" cy="287338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Ellipse 162">
            <a:extLst>
              <a:ext uri="{FF2B5EF4-FFF2-40B4-BE49-F238E27FC236}">
                <a16:creationId xmlns:a16="http://schemas.microsoft.com/office/drawing/2014/main" id="{0771244D-2F68-931E-E98D-0BB95DAC3773}"/>
              </a:ext>
            </a:extLst>
          </p:cNvPr>
          <p:cNvSpPr/>
          <p:nvPr/>
        </p:nvSpPr>
        <p:spPr>
          <a:xfrm>
            <a:off x="4432068" y="4188760"/>
            <a:ext cx="288925" cy="287337"/>
          </a:xfrm>
          <a:prstGeom prst="ellipse">
            <a:avLst/>
          </a:prstGeom>
          <a:solidFill>
            <a:srgbClr val="355D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ichtungspfeil 18">
            <a:extLst>
              <a:ext uri="{FF2B5EF4-FFF2-40B4-BE49-F238E27FC236}">
                <a16:creationId xmlns:a16="http://schemas.microsoft.com/office/drawing/2014/main" id="{5E2F451A-7468-0830-8AC3-24BBFB2F4892}"/>
              </a:ext>
            </a:extLst>
          </p:cNvPr>
          <p:cNvSpPr/>
          <p:nvPr/>
        </p:nvSpPr>
        <p:spPr>
          <a:xfrm rot="5400000">
            <a:off x="3467690" y="3074437"/>
            <a:ext cx="2241550" cy="287338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ichtungspfeil 19">
            <a:extLst>
              <a:ext uri="{FF2B5EF4-FFF2-40B4-BE49-F238E27FC236}">
                <a16:creationId xmlns:a16="http://schemas.microsoft.com/office/drawing/2014/main" id="{7C7E83FC-9369-E712-7BD6-1AFCFEF1154E}"/>
              </a:ext>
            </a:extLst>
          </p:cNvPr>
          <p:cNvSpPr/>
          <p:nvPr/>
        </p:nvSpPr>
        <p:spPr>
          <a:xfrm>
            <a:off x="2612804" y="1952851"/>
            <a:ext cx="2119330" cy="287338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ichtungspfeil 20">
            <a:extLst>
              <a:ext uri="{FF2B5EF4-FFF2-40B4-BE49-F238E27FC236}">
                <a16:creationId xmlns:a16="http://schemas.microsoft.com/office/drawing/2014/main" id="{99752271-800B-C305-3E53-AB5875E4827B}"/>
              </a:ext>
            </a:extLst>
          </p:cNvPr>
          <p:cNvSpPr/>
          <p:nvPr/>
        </p:nvSpPr>
        <p:spPr>
          <a:xfrm rot="5400000">
            <a:off x="1990918" y="1458882"/>
            <a:ext cx="1226309" cy="287338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uppieren 50">
            <a:extLst>
              <a:ext uri="{FF2B5EF4-FFF2-40B4-BE49-F238E27FC236}">
                <a16:creationId xmlns:a16="http://schemas.microsoft.com/office/drawing/2014/main" id="{8C22453D-2DAB-61BC-68B7-F5BDC351DB49}"/>
              </a:ext>
            </a:extLst>
          </p:cNvPr>
          <p:cNvGrpSpPr/>
          <p:nvPr/>
        </p:nvGrpSpPr>
        <p:grpSpPr>
          <a:xfrm>
            <a:off x="2415455" y="742290"/>
            <a:ext cx="384000" cy="384000"/>
            <a:chOff x="3705219" y="2562219"/>
            <a:chExt cx="288000" cy="288000"/>
          </a:xfrm>
          <a:solidFill>
            <a:srgbClr val="8EAB99"/>
          </a:solidFill>
        </p:grpSpPr>
        <p:sp>
          <p:nvSpPr>
            <p:cNvPr id="23" name="Ellipse 48">
              <a:extLst>
                <a:ext uri="{FF2B5EF4-FFF2-40B4-BE49-F238E27FC236}">
                  <a16:creationId xmlns:a16="http://schemas.microsoft.com/office/drawing/2014/main" id="{2E9508EC-0532-DD87-81DA-FF91777F4C78}"/>
                </a:ext>
              </a:extLst>
            </p:cNvPr>
            <p:cNvSpPr/>
            <p:nvPr/>
          </p:nvSpPr>
          <p:spPr bwMode="auto">
            <a:xfrm>
              <a:off x="3705219" y="2562219"/>
              <a:ext cx="288000" cy="288000"/>
            </a:xfrm>
            <a:prstGeom prst="ellipse">
              <a:avLst/>
            </a:prstGeom>
            <a:grpFill/>
            <a:ln w="19050" cap="flat" cmpd="sng" algn="ctr">
              <a:solidFill>
                <a:srgbClr val="395D6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Ellipse 49">
              <a:extLst>
                <a:ext uri="{FF2B5EF4-FFF2-40B4-BE49-F238E27FC236}">
                  <a16:creationId xmlns:a16="http://schemas.microsoft.com/office/drawing/2014/main" id="{CFCC2ED5-B8B1-E167-1E7C-825AFAAB9EF4}"/>
                </a:ext>
              </a:extLst>
            </p:cNvPr>
            <p:cNvSpPr/>
            <p:nvPr/>
          </p:nvSpPr>
          <p:spPr bwMode="auto">
            <a:xfrm>
              <a:off x="3740144" y="2597144"/>
              <a:ext cx="216000" cy="216000"/>
            </a:xfrm>
            <a:prstGeom prst="ellipse">
              <a:avLst/>
            </a:prstGeom>
            <a:grpFill/>
            <a:ln w="19050" cap="flat" cmpd="sng" algn="ctr">
              <a:solidFill>
                <a:srgbClr val="395D6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55">
            <a:extLst>
              <a:ext uri="{FF2B5EF4-FFF2-40B4-BE49-F238E27FC236}">
                <a16:creationId xmlns:a16="http://schemas.microsoft.com/office/drawing/2014/main" id="{9843DE2F-7864-A245-BECF-B25241F110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66475" y="2351511"/>
            <a:ext cx="1752600" cy="1057275"/>
            <a:chOff x="3117" y="912"/>
            <a:chExt cx="1104" cy="666"/>
          </a:xfrm>
        </p:grpSpPr>
        <p:sp>
          <p:nvSpPr>
            <p:cNvPr id="26" name="Rectangle 56">
              <a:extLst>
                <a:ext uri="{FF2B5EF4-FFF2-40B4-BE49-F238E27FC236}">
                  <a16:creationId xmlns:a16="http://schemas.microsoft.com/office/drawing/2014/main" id="{0F3A9698-296A-3478-7977-8A3F0F83C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3" y="1446"/>
              <a:ext cx="264" cy="54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7" name="Oval 57">
              <a:extLst>
                <a:ext uri="{FF2B5EF4-FFF2-40B4-BE49-F238E27FC236}">
                  <a16:creationId xmlns:a16="http://schemas.microsoft.com/office/drawing/2014/main" id="{85F87FD2-BBA0-F8EC-807C-3386C444D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" y="1440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8" name="Oval 58">
              <a:extLst>
                <a:ext uri="{FF2B5EF4-FFF2-40B4-BE49-F238E27FC236}">
                  <a16:creationId xmlns:a16="http://schemas.microsoft.com/office/drawing/2014/main" id="{C59075F3-9CD8-E71C-0007-91DB9B0CC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9" y="1440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9" name="Freeform 59">
              <a:extLst>
                <a:ext uri="{FF2B5EF4-FFF2-40B4-BE49-F238E27FC236}">
                  <a16:creationId xmlns:a16="http://schemas.microsoft.com/office/drawing/2014/main" id="{B062221D-BEF9-4C72-22A8-E4B6131C2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" y="1314"/>
              <a:ext cx="456" cy="180"/>
            </a:xfrm>
            <a:custGeom>
              <a:avLst/>
              <a:gdLst>
                <a:gd name="T0" fmla="*/ 0 w 76"/>
                <a:gd name="T1" fmla="*/ 120 h 30"/>
                <a:gd name="T2" fmla="*/ 0 w 76"/>
                <a:gd name="T3" fmla="*/ 180 h 30"/>
                <a:gd name="T4" fmla="*/ 312 w 76"/>
                <a:gd name="T5" fmla="*/ 180 h 30"/>
                <a:gd name="T6" fmla="*/ 456 w 76"/>
                <a:gd name="T7" fmla="*/ 138 h 30"/>
                <a:gd name="T8" fmla="*/ 438 w 76"/>
                <a:gd name="T9" fmla="*/ 30 h 30"/>
                <a:gd name="T10" fmla="*/ 276 w 76"/>
                <a:gd name="T11" fmla="*/ 0 h 30"/>
                <a:gd name="T12" fmla="*/ 114 w 76"/>
                <a:gd name="T13" fmla="*/ 0 h 30"/>
                <a:gd name="T14" fmla="*/ 60 w 76"/>
                <a:gd name="T15" fmla="*/ 114 h 30"/>
                <a:gd name="T16" fmla="*/ 0 w 76"/>
                <a:gd name="T17" fmla="*/ 12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30"/>
                <a:gd name="T29" fmla="*/ 76 w 76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30">
                  <a:moveTo>
                    <a:pt x="0" y="20"/>
                  </a:moveTo>
                  <a:lnTo>
                    <a:pt x="0" y="30"/>
                  </a:lnTo>
                  <a:lnTo>
                    <a:pt x="52" y="30"/>
                  </a:lnTo>
                  <a:lnTo>
                    <a:pt x="76" y="23"/>
                  </a:lnTo>
                  <a:lnTo>
                    <a:pt x="73" y="5"/>
                  </a:lnTo>
                  <a:lnTo>
                    <a:pt x="46" y="0"/>
                  </a:lnTo>
                  <a:lnTo>
                    <a:pt x="19" y="0"/>
                  </a:lnTo>
                  <a:lnTo>
                    <a:pt x="10" y="19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0" name="Freeform 60">
              <a:extLst>
                <a:ext uri="{FF2B5EF4-FFF2-40B4-BE49-F238E27FC236}">
                  <a16:creationId xmlns:a16="http://schemas.microsoft.com/office/drawing/2014/main" id="{D29D3AF3-867B-49A7-808D-0BB176985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" y="1182"/>
              <a:ext cx="216" cy="210"/>
            </a:xfrm>
            <a:custGeom>
              <a:avLst/>
              <a:gdLst>
                <a:gd name="T0" fmla="*/ 120 w 36"/>
                <a:gd name="T1" fmla="*/ 12 h 35"/>
                <a:gd name="T2" fmla="*/ 114 w 36"/>
                <a:gd name="T3" fmla="*/ 0 h 35"/>
                <a:gd name="T4" fmla="*/ 210 w 36"/>
                <a:gd name="T5" fmla="*/ 0 h 35"/>
                <a:gd name="T6" fmla="*/ 216 w 36"/>
                <a:gd name="T7" fmla="*/ 156 h 35"/>
                <a:gd name="T8" fmla="*/ 156 w 36"/>
                <a:gd name="T9" fmla="*/ 210 h 35"/>
                <a:gd name="T10" fmla="*/ 36 w 36"/>
                <a:gd name="T11" fmla="*/ 210 h 35"/>
                <a:gd name="T12" fmla="*/ 6 w 36"/>
                <a:gd name="T13" fmla="*/ 180 h 35"/>
                <a:gd name="T14" fmla="*/ 120 w 36"/>
                <a:gd name="T15" fmla="*/ 12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35"/>
                <a:gd name="T26" fmla="*/ 36 w 36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35">
                  <a:moveTo>
                    <a:pt x="20" y="2"/>
                  </a:moveTo>
                  <a:lnTo>
                    <a:pt x="19" y="0"/>
                  </a:lnTo>
                  <a:lnTo>
                    <a:pt x="35" y="0"/>
                  </a:lnTo>
                  <a:lnTo>
                    <a:pt x="36" y="26"/>
                  </a:lnTo>
                  <a:lnTo>
                    <a:pt x="26" y="35"/>
                  </a:lnTo>
                  <a:lnTo>
                    <a:pt x="6" y="35"/>
                  </a:lnTo>
                  <a:lnTo>
                    <a:pt x="1" y="30"/>
                  </a:lnTo>
                  <a:cubicBezTo>
                    <a:pt x="0" y="22"/>
                    <a:pt x="5" y="9"/>
                    <a:pt x="20" y="2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1" name="Freeform 61">
              <a:extLst>
                <a:ext uri="{FF2B5EF4-FFF2-40B4-BE49-F238E27FC236}">
                  <a16:creationId xmlns:a16="http://schemas.microsoft.com/office/drawing/2014/main" id="{88AF1062-989D-DD14-A53C-F5FD178D1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9" y="1218"/>
              <a:ext cx="156" cy="132"/>
            </a:xfrm>
            <a:custGeom>
              <a:avLst/>
              <a:gdLst>
                <a:gd name="T0" fmla="*/ 90 w 26"/>
                <a:gd name="T1" fmla="*/ 0 h 22"/>
                <a:gd name="T2" fmla="*/ 0 w 26"/>
                <a:gd name="T3" fmla="*/ 132 h 22"/>
                <a:gd name="T4" fmla="*/ 156 w 26"/>
                <a:gd name="T5" fmla="*/ 108 h 22"/>
                <a:gd name="T6" fmla="*/ 156 w 26"/>
                <a:gd name="T7" fmla="*/ 0 h 22"/>
                <a:gd name="T8" fmla="*/ 90 w 26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2"/>
                <a:gd name="T17" fmla="*/ 26 w 26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2">
                  <a:moveTo>
                    <a:pt x="15" y="0"/>
                  </a:moveTo>
                  <a:cubicBezTo>
                    <a:pt x="6" y="6"/>
                    <a:pt x="0" y="14"/>
                    <a:pt x="0" y="22"/>
                  </a:cubicBezTo>
                  <a:cubicBezTo>
                    <a:pt x="10" y="22"/>
                    <a:pt x="18" y="21"/>
                    <a:pt x="26" y="18"/>
                  </a:cubicBezTo>
                  <a:lnTo>
                    <a:pt x="26" y="0"/>
                  </a:lnTo>
                  <a:cubicBezTo>
                    <a:pt x="23" y="0"/>
                    <a:pt x="19" y="0"/>
                    <a:pt x="15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2" name="Freeform 62">
              <a:extLst>
                <a:ext uri="{FF2B5EF4-FFF2-40B4-BE49-F238E27FC236}">
                  <a16:creationId xmlns:a16="http://schemas.microsoft.com/office/drawing/2014/main" id="{DE9C72B0-9644-D01B-85EE-710D26BC8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" y="1218"/>
              <a:ext cx="78" cy="144"/>
            </a:xfrm>
            <a:custGeom>
              <a:avLst/>
              <a:gdLst>
                <a:gd name="T0" fmla="*/ 0 w 13"/>
                <a:gd name="T1" fmla="*/ 36 h 24"/>
                <a:gd name="T2" fmla="*/ 18 w 13"/>
                <a:gd name="T3" fmla="*/ 144 h 24"/>
                <a:gd name="T4" fmla="*/ 78 w 13"/>
                <a:gd name="T5" fmla="*/ 144 h 24"/>
                <a:gd name="T6" fmla="*/ 30 w 13"/>
                <a:gd name="T7" fmla="*/ 0 h 24"/>
                <a:gd name="T8" fmla="*/ 0 w 13"/>
                <a:gd name="T9" fmla="*/ 3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4"/>
                <a:gd name="T17" fmla="*/ 13 w 1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4">
                  <a:moveTo>
                    <a:pt x="0" y="6"/>
                  </a:moveTo>
                  <a:lnTo>
                    <a:pt x="3" y="24"/>
                  </a:lnTo>
                  <a:lnTo>
                    <a:pt x="13" y="24"/>
                  </a:lnTo>
                  <a:lnTo>
                    <a:pt x="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3" name="Freeform 63">
              <a:extLst>
                <a:ext uri="{FF2B5EF4-FFF2-40B4-BE49-F238E27FC236}">
                  <a16:creationId xmlns:a16="http://schemas.microsoft.com/office/drawing/2014/main" id="{F4B53BCF-4EE2-1F6A-3F0F-A9BF0DB88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3" y="1362"/>
              <a:ext cx="114" cy="78"/>
            </a:xfrm>
            <a:custGeom>
              <a:avLst/>
              <a:gdLst>
                <a:gd name="T0" fmla="*/ 114 w 19"/>
                <a:gd name="T1" fmla="*/ 78 h 13"/>
                <a:gd name="T2" fmla="*/ 84 w 19"/>
                <a:gd name="T3" fmla="*/ 0 h 13"/>
                <a:gd name="T4" fmla="*/ 24 w 19"/>
                <a:gd name="T5" fmla="*/ 0 h 13"/>
                <a:gd name="T6" fmla="*/ 0 w 19"/>
                <a:gd name="T7" fmla="*/ 78 h 13"/>
                <a:gd name="T8" fmla="*/ 114 w 19"/>
                <a:gd name="T9" fmla="*/ 78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3"/>
                <a:gd name="T17" fmla="*/ 19 w 1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3">
                  <a:moveTo>
                    <a:pt x="19" y="13"/>
                  </a:moveTo>
                  <a:lnTo>
                    <a:pt x="14" y="0"/>
                  </a:lnTo>
                  <a:lnTo>
                    <a:pt x="4" y="0"/>
                  </a:lnTo>
                  <a:lnTo>
                    <a:pt x="0" y="13"/>
                  </a:lnTo>
                  <a:lnTo>
                    <a:pt x="19" y="1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4" name="Freeform 64">
              <a:extLst>
                <a:ext uri="{FF2B5EF4-FFF2-40B4-BE49-F238E27FC236}">
                  <a16:creationId xmlns:a16="http://schemas.microsoft.com/office/drawing/2014/main" id="{CB516AB2-E42E-2C43-75FF-985D0E8AD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9" y="1392"/>
              <a:ext cx="60" cy="48"/>
            </a:xfrm>
            <a:custGeom>
              <a:avLst/>
              <a:gdLst>
                <a:gd name="T0" fmla="*/ 0 w 10"/>
                <a:gd name="T1" fmla="*/ 0 h 8"/>
                <a:gd name="T2" fmla="*/ 60 w 10"/>
                <a:gd name="T3" fmla="*/ 0 h 8"/>
                <a:gd name="T4" fmla="*/ 54 w 10"/>
                <a:gd name="T5" fmla="*/ 48 h 8"/>
                <a:gd name="T6" fmla="*/ 6 w 10"/>
                <a:gd name="T7" fmla="*/ 48 h 8"/>
                <a:gd name="T8" fmla="*/ 0 w 10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8"/>
                <a:gd name="T17" fmla="*/ 10 w 10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8">
                  <a:moveTo>
                    <a:pt x="0" y="0"/>
                  </a:moveTo>
                  <a:lnTo>
                    <a:pt x="10" y="0"/>
                  </a:lnTo>
                  <a:lnTo>
                    <a:pt x="9" y="8"/>
                  </a:lnTo>
                  <a:lnTo>
                    <a:pt x="1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5" name="Freeform 65">
              <a:extLst>
                <a:ext uri="{FF2B5EF4-FFF2-40B4-BE49-F238E27FC236}">
                  <a16:creationId xmlns:a16="http://schemas.microsoft.com/office/drawing/2014/main" id="{F8F058D5-B127-77AD-5838-DD5B56DA4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" y="912"/>
              <a:ext cx="402" cy="414"/>
            </a:xfrm>
            <a:custGeom>
              <a:avLst/>
              <a:gdLst>
                <a:gd name="T0" fmla="*/ 402 w 67"/>
                <a:gd name="T1" fmla="*/ 306 h 69"/>
                <a:gd name="T2" fmla="*/ 48 w 67"/>
                <a:gd name="T3" fmla="*/ 6 h 69"/>
                <a:gd name="T4" fmla="*/ 0 w 67"/>
                <a:gd name="T5" fmla="*/ 0 h 69"/>
                <a:gd name="T6" fmla="*/ 78 w 67"/>
                <a:gd name="T7" fmla="*/ 414 h 69"/>
                <a:gd name="T8" fmla="*/ 108 w 67"/>
                <a:gd name="T9" fmla="*/ 408 h 69"/>
                <a:gd name="T10" fmla="*/ 48 w 67"/>
                <a:gd name="T11" fmla="*/ 48 h 69"/>
                <a:gd name="T12" fmla="*/ 372 w 67"/>
                <a:gd name="T13" fmla="*/ 342 h 69"/>
                <a:gd name="T14" fmla="*/ 402 w 67"/>
                <a:gd name="T15" fmla="*/ 306 h 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69"/>
                <a:gd name="T26" fmla="*/ 67 w 67"/>
                <a:gd name="T27" fmla="*/ 69 h 6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69">
                  <a:moveTo>
                    <a:pt x="67" y="51"/>
                  </a:moveTo>
                  <a:lnTo>
                    <a:pt x="8" y="1"/>
                  </a:lnTo>
                  <a:lnTo>
                    <a:pt x="0" y="0"/>
                  </a:lnTo>
                  <a:lnTo>
                    <a:pt x="13" y="69"/>
                  </a:lnTo>
                  <a:lnTo>
                    <a:pt x="18" y="68"/>
                  </a:lnTo>
                  <a:lnTo>
                    <a:pt x="8" y="8"/>
                  </a:lnTo>
                  <a:lnTo>
                    <a:pt x="62" y="57"/>
                  </a:lnTo>
                  <a:lnTo>
                    <a:pt x="67" y="51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6" name="Oval 66">
              <a:extLst>
                <a:ext uri="{FF2B5EF4-FFF2-40B4-BE49-F238E27FC236}">
                  <a16:creationId xmlns:a16="http://schemas.microsoft.com/office/drawing/2014/main" id="{788348D3-ECF3-21A2-2705-AC60138BE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9" y="1434"/>
              <a:ext cx="144" cy="14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7" name="Oval 67">
              <a:extLst>
                <a:ext uri="{FF2B5EF4-FFF2-40B4-BE49-F238E27FC236}">
                  <a16:creationId xmlns:a16="http://schemas.microsoft.com/office/drawing/2014/main" id="{9081A66C-556F-8634-EADC-9D09EF5A8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1" y="1434"/>
              <a:ext cx="144" cy="14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8" name="Rectangle 68">
              <a:extLst>
                <a:ext uri="{FF2B5EF4-FFF2-40B4-BE49-F238E27FC236}">
                  <a16:creationId xmlns:a16="http://schemas.microsoft.com/office/drawing/2014/main" id="{7AF6192D-04D6-1DDA-35EC-87E9CE31F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3" y="1338"/>
              <a:ext cx="54" cy="13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9" name="Oval 69">
              <a:extLst>
                <a:ext uri="{FF2B5EF4-FFF2-40B4-BE49-F238E27FC236}">
                  <a16:creationId xmlns:a16="http://schemas.microsoft.com/office/drawing/2014/main" id="{3601F70E-9D34-A9C7-D934-F42F66B3A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7" y="1380"/>
              <a:ext cx="48" cy="5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0" name="Oval 70">
              <a:extLst>
                <a:ext uri="{FF2B5EF4-FFF2-40B4-BE49-F238E27FC236}">
                  <a16:creationId xmlns:a16="http://schemas.microsoft.com/office/drawing/2014/main" id="{4D5A0D1C-EE88-C959-4BA8-6DAAEFC37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3" y="1380"/>
              <a:ext cx="54" cy="5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1" name="Rectangle 71">
              <a:extLst>
                <a:ext uri="{FF2B5EF4-FFF2-40B4-BE49-F238E27FC236}">
                  <a16:creationId xmlns:a16="http://schemas.microsoft.com/office/drawing/2014/main" id="{2F5E4785-B41B-67D5-F17E-00F6A9D61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" y="1470"/>
              <a:ext cx="102" cy="30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2" name="Freeform 72">
              <a:extLst>
                <a:ext uri="{FF2B5EF4-FFF2-40B4-BE49-F238E27FC236}">
                  <a16:creationId xmlns:a16="http://schemas.microsoft.com/office/drawing/2014/main" id="{DE91E2B9-1A5E-0D13-08B6-5F7CDA037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1" y="1320"/>
              <a:ext cx="18" cy="18"/>
            </a:xfrm>
            <a:custGeom>
              <a:avLst/>
              <a:gdLst>
                <a:gd name="T0" fmla="*/ 12 w 3"/>
                <a:gd name="T1" fmla="*/ 0 h 3"/>
                <a:gd name="T2" fmla="*/ 12 w 3"/>
                <a:gd name="T3" fmla="*/ 0 h 3"/>
                <a:gd name="T4" fmla="*/ 18 w 3"/>
                <a:gd name="T5" fmla="*/ 6 h 3"/>
                <a:gd name="T6" fmla="*/ 18 w 3"/>
                <a:gd name="T7" fmla="*/ 18 h 3"/>
                <a:gd name="T8" fmla="*/ 12 w 3"/>
                <a:gd name="T9" fmla="*/ 18 h 3"/>
                <a:gd name="T10" fmla="*/ 12 w 3"/>
                <a:gd name="T11" fmla="*/ 18 h 3"/>
                <a:gd name="T12" fmla="*/ 0 w 3"/>
                <a:gd name="T13" fmla="*/ 18 h 3"/>
                <a:gd name="T14" fmla="*/ 0 w 3"/>
                <a:gd name="T15" fmla="*/ 6 h 3"/>
                <a:gd name="T16" fmla="*/ 1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lnTo>
                    <a:pt x="3" y="3"/>
                  </a:ln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3"/>
                  </a:cubicBezTo>
                  <a:lnTo>
                    <a:pt x="0" y="1"/>
                  </a:ln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45" name="Group 31">
            <a:extLst>
              <a:ext uri="{FF2B5EF4-FFF2-40B4-BE49-F238E27FC236}">
                <a16:creationId xmlns:a16="http://schemas.microsoft.com/office/drawing/2014/main" id="{3747CE2C-53FF-7837-9293-0A133A6EB7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68639" y="3452797"/>
            <a:ext cx="1819275" cy="904875"/>
            <a:chOff x="1827" y="1047"/>
            <a:chExt cx="1146" cy="570"/>
          </a:xfrm>
        </p:grpSpPr>
        <p:sp>
          <p:nvSpPr>
            <p:cNvPr id="46" name="Line 32">
              <a:extLst>
                <a:ext uri="{FF2B5EF4-FFF2-40B4-BE49-F238E27FC236}">
                  <a16:creationId xmlns:a16="http://schemas.microsoft.com/office/drawing/2014/main" id="{E9DB3B49-743E-55E6-04B0-F90B75CA7A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1" y="1299"/>
              <a:ext cx="1" cy="210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33">
              <a:extLst>
                <a:ext uri="{FF2B5EF4-FFF2-40B4-BE49-F238E27FC236}">
                  <a16:creationId xmlns:a16="http://schemas.microsoft.com/office/drawing/2014/main" id="{A37707E7-DE41-B230-E46F-EE8A65C8B4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7" y="130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Rectangle 34">
              <a:extLst>
                <a:ext uri="{FF2B5EF4-FFF2-40B4-BE49-F238E27FC236}">
                  <a16:creationId xmlns:a16="http://schemas.microsoft.com/office/drawing/2014/main" id="{6451FAD1-415E-B799-BDC2-2881194F6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3" y="1515"/>
              <a:ext cx="564" cy="4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9" name="Oval 35">
              <a:extLst>
                <a:ext uri="{FF2B5EF4-FFF2-40B4-BE49-F238E27FC236}">
                  <a16:creationId xmlns:a16="http://schemas.microsoft.com/office/drawing/2014/main" id="{C6A150AA-F0A3-47A4-57FC-96AD3EEEB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3" y="147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0" name="Oval 36">
              <a:extLst>
                <a:ext uri="{FF2B5EF4-FFF2-40B4-BE49-F238E27FC236}">
                  <a16:creationId xmlns:a16="http://schemas.microsoft.com/office/drawing/2014/main" id="{D485FB31-52D0-8DD6-D4AC-A4C79D38E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47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BAAC0F1E-CE13-3B28-076B-2189760BE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" y="1203"/>
              <a:ext cx="444" cy="348"/>
            </a:xfrm>
            <a:custGeom>
              <a:avLst/>
              <a:gdLst>
                <a:gd name="T0" fmla="*/ 204 w 74"/>
                <a:gd name="T1" fmla="*/ 348 h 58"/>
                <a:gd name="T2" fmla="*/ 444 w 74"/>
                <a:gd name="T3" fmla="*/ 300 h 58"/>
                <a:gd name="T4" fmla="*/ 432 w 74"/>
                <a:gd name="T5" fmla="*/ 198 h 58"/>
                <a:gd name="T6" fmla="*/ 294 w 74"/>
                <a:gd name="T7" fmla="*/ 180 h 58"/>
                <a:gd name="T8" fmla="*/ 276 w 74"/>
                <a:gd name="T9" fmla="*/ 24 h 58"/>
                <a:gd name="T10" fmla="*/ 282 w 74"/>
                <a:gd name="T11" fmla="*/ 0 h 58"/>
                <a:gd name="T12" fmla="*/ 120 w 74"/>
                <a:gd name="T13" fmla="*/ 0 h 58"/>
                <a:gd name="T14" fmla="*/ 66 w 74"/>
                <a:gd name="T15" fmla="*/ 180 h 58"/>
                <a:gd name="T16" fmla="*/ 0 w 74"/>
                <a:gd name="T17" fmla="*/ 216 h 58"/>
                <a:gd name="T18" fmla="*/ 0 w 74"/>
                <a:gd name="T19" fmla="*/ 348 h 58"/>
                <a:gd name="T20" fmla="*/ 102 w 74"/>
                <a:gd name="T21" fmla="*/ 348 h 58"/>
                <a:gd name="T22" fmla="*/ 204 w 74"/>
                <a:gd name="T23" fmla="*/ 348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"/>
                <a:gd name="T37" fmla="*/ 0 h 58"/>
                <a:gd name="T38" fmla="*/ 74 w 74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" h="58">
                  <a:moveTo>
                    <a:pt x="34" y="58"/>
                  </a:moveTo>
                  <a:lnTo>
                    <a:pt x="74" y="50"/>
                  </a:lnTo>
                  <a:lnTo>
                    <a:pt x="72" y="33"/>
                  </a:lnTo>
                  <a:lnTo>
                    <a:pt x="49" y="30"/>
                  </a:lnTo>
                  <a:lnTo>
                    <a:pt x="46" y="4"/>
                  </a:lnTo>
                  <a:lnTo>
                    <a:pt x="47" y="0"/>
                  </a:lnTo>
                  <a:cubicBezTo>
                    <a:pt x="38" y="0"/>
                    <a:pt x="29" y="0"/>
                    <a:pt x="20" y="0"/>
                  </a:cubicBezTo>
                  <a:cubicBezTo>
                    <a:pt x="13" y="7"/>
                    <a:pt x="9" y="19"/>
                    <a:pt x="11" y="30"/>
                  </a:cubicBezTo>
                  <a:cubicBezTo>
                    <a:pt x="6" y="31"/>
                    <a:pt x="3" y="33"/>
                    <a:pt x="0" y="36"/>
                  </a:cubicBezTo>
                  <a:lnTo>
                    <a:pt x="0" y="58"/>
                  </a:lnTo>
                  <a:lnTo>
                    <a:pt x="17" y="58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2" name="Line 38">
              <a:extLst>
                <a:ext uri="{FF2B5EF4-FFF2-40B4-BE49-F238E27FC236}">
                  <a16:creationId xmlns:a16="http://schemas.microsoft.com/office/drawing/2014/main" id="{8991528C-753B-9F5F-782E-97B580643D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5" y="130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Line 39">
              <a:extLst>
                <a:ext uri="{FF2B5EF4-FFF2-40B4-BE49-F238E27FC236}">
                  <a16:creationId xmlns:a16="http://schemas.microsoft.com/office/drawing/2014/main" id="{A87142DB-3B10-32C2-D373-9A11698B28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7" y="130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0EC49916-2C87-4DCB-CD41-BEC5B1011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3" y="1047"/>
              <a:ext cx="558" cy="408"/>
            </a:xfrm>
            <a:custGeom>
              <a:avLst/>
              <a:gdLst>
                <a:gd name="T0" fmla="*/ 558 w 93"/>
                <a:gd name="T1" fmla="*/ 408 h 68"/>
                <a:gd name="T2" fmla="*/ 558 w 93"/>
                <a:gd name="T3" fmla="*/ 138 h 68"/>
                <a:gd name="T4" fmla="*/ 222 w 93"/>
                <a:gd name="T5" fmla="*/ 0 h 68"/>
                <a:gd name="T6" fmla="*/ 0 w 93"/>
                <a:gd name="T7" fmla="*/ 150 h 68"/>
                <a:gd name="T8" fmla="*/ 18 w 93"/>
                <a:gd name="T9" fmla="*/ 174 h 68"/>
                <a:gd name="T10" fmla="*/ 228 w 93"/>
                <a:gd name="T11" fmla="*/ 36 h 68"/>
                <a:gd name="T12" fmla="*/ 528 w 93"/>
                <a:gd name="T13" fmla="*/ 174 h 68"/>
                <a:gd name="T14" fmla="*/ 528 w 93"/>
                <a:gd name="T15" fmla="*/ 408 h 68"/>
                <a:gd name="T16" fmla="*/ 558 w 93"/>
                <a:gd name="T17" fmla="*/ 408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3"/>
                <a:gd name="T28" fmla="*/ 0 h 68"/>
                <a:gd name="T29" fmla="*/ 93 w 93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3" h="68">
                  <a:moveTo>
                    <a:pt x="93" y="68"/>
                  </a:moveTo>
                  <a:lnTo>
                    <a:pt x="93" y="23"/>
                  </a:lnTo>
                  <a:lnTo>
                    <a:pt x="37" y="0"/>
                  </a:lnTo>
                  <a:lnTo>
                    <a:pt x="0" y="25"/>
                  </a:lnTo>
                  <a:lnTo>
                    <a:pt x="3" y="29"/>
                  </a:lnTo>
                  <a:lnTo>
                    <a:pt x="38" y="6"/>
                  </a:lnTo>
                  <a:lnTo>
                    <a:pt x="88" y="29"/>
                  </a:lnTo>
                  <a:lnTo>
                    <a:pt x="88" y="68"/>
                  </a:lnTo>
                  <a:lnTo>
                    <a:pt x="93" y="68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6C34C72B-6A37-35ED-3596-71409CA68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1419"/>
              <a:ext cx="90" cy="90"/>
            </a:xfrm>
            <a:custGeom>
              <a:avLst/>
              <a:gdLst>
                <a:gd name="T0" fmla="*/ 30 w 15"/>
                <a:gd name="T1" fmla="*/ 0 h 15"/>
                <a:gd name="T2" fmla="*/ 0 w 15"/>
                <a:gd name="T3" fmla="*/ 90 h 15"/>
                <a:gd name="T4" fmla="*/ 0 w 15"/>
                <a:gd name="T5" fmla="*/ 90 h 15"/>
                <a:gd name="T6" fmla="*/ 78 w 15"/>
                <a:gd name="T7" fmla="*/ 90 h 15"/>
                <a:gd name="T8" fmla="*/ 90 w 15"/>
                <a:gd name="T9" fmla="*/ 0 h 15"/>
                <a:gd name="T10" fmla="*/ 30 w 15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5"/>
                <a:gd name="T20" fmla="*/ 15 w 15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5">
                  <a:moveTo>
                    <a:pt x="5" y="0"/>
                  </a:moveTo>
                  <a:lnTo>
                    <a:pt x="0" y="15"/>
                  </a:lnTo>
                  <a:lnTo>
                    <a:pt x="13" y="15"/>
                  </a:lnTo>
                  <a:lnTo>
                    <a:pt x="1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6" name="Oval 42">
              <a:extLst>
                <a:ext uri="{FF2B5EF4-FFF2-40B4-BE49-F238E27FC236}">
                  <a16:creationId xmlns:a16="http://schemas.microsoft.com/office/drawing/2014/main" id="{73C6BCF6-ECCA-540E-3CF7-09326D594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" y="147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7" name="Oval 43">
              <a:extLst>
                <a:ext uri="{FF2B5EF4-FFF2-40B4-BE49-F238E27FC236}">
                  <a16:creationId xmlns:a16="http://schemas.microsoft.com/office/drawing/2014/main" id="{C53D58C7-0477-7DD4-80DD-79D57D770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7" y="1479"/>
              <a:ext cx="132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8" name="Freeform 44">
              <a:extLst>
                <a:ext uri="{FF2B5EF4-FFF2-40B4-BE49-F238E27FC236}">
                  <a16:creationId xmlns:a16="http://schemas.microsoft.com/office/drawing/2014/main" id="{7F42E1DF-FA37-01AC-3FB6-36A7F815F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" y="1191"/>
              <a:ext cx="162" cy="138"/>
            </a:xfrm>
            <a:custGeom>
              <a:avLst/>
              <a:gdLst>
                <a:gd name="T0" fmla="*/ 36 w 27"/>
                <a:gd name="T1" fmla="*/ 138 h 23"/>
                <a:gd name="T2" fmla="*/ 132 w 27"/>
                <a:gd name="T3" fmla="*/ 138 h 23"/>
                <a:gd name="T4" fmla="*/ 0 60000 65536"/>
                <a:gd name="T5" fmla="*/ 0 60000 65536"/>
                <a:gd name="T6" fmla="*/ 0 w 27"/>
                <a:gd name="T7" fmla="*/ 0 h 23"/>
                <a:gd name="T8" fmla="*/ 27 w 27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" h="23">
                  <a:moveTo>
                    <a:pt x="6" y="23"/>
                  </a:moveTo>
                  <a:cubicBezTo>
                    <a:pt x="0" y="0"/>
                    <a:pt x="27" y="1"/>
                    <a:pt x="22" y="23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9" name="Freeform 45">
              <a:extLst>
                <a:ext uri="{FF2B5EF4-FFF2-40B4-BE49-F238E27FC236}">
                  <a16:creationId xmlns:a16="http://schemas.microsoft.com/office/drawing/2014/main" id="{174A826A-D576-A95E-0470-821354A9D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" y="1233"/>
              <a:ext cx="180" cy="144"/>
            </a:xfrm>
            <a:custGeom>
              <a:avLst/>
              <a:gdLst>
                <a:gd name="T0" fmla="*/ 162 w 30"/>
                <a:gd name="T1" fmla="*/ 0 h 24"/>
                <a:gd name="T2" fmla="*/ 180 w 30"/>
                <a:gd name="T3" fmla="*/ 144 h 24"/>
                <a:gd name="T4" fmla="*/ 12 w 30"/>
                <a:gd name="T5" fmla="*/ 144 h 24"/>
                <a:gd name="T6" fmla="*/ 42 w 30"/>
                <a:gd name="T7" fmla="*/ 0 h 24"/>
                <a:gd name="T8" fmla="*/ 162 w 30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4"/>
                <a:gd name="T17" fmla="*/ 30 w 3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4">
                  <a:moveTo>
                    <a:pt x="27" y="0"/>
                  </a:moveTo>
                  <a:lnTo>
                    <a:pt x="30" y="24"/>
                  </a:lnTo>
                  <a:lnTo>
                    <a:pt x="2" y="24"/>
                  </a:lnTo>
                  <a:cubicBezTo>
                    <a:pt x="0" y="16"/>
                    <a:pt x="2" y="7"/>
                    <a:pt x="7" y="0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60" name="Freeform 46">
              <a:extLst>
                <a:ext uri="{FF2B5EF4-FFF2-40B4-BE49-F238E27FC236}">
                  <a16:creationId xmlns:a16="http://schemas.microsoft.com/office/drawing/2014/main" id="{C2DFFEE4-029F-6A1A-16B2-4C328911D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" y="1209"/>
              <a:ext cx="24" cy="24"/>
            </a:xfrm>
            <a:custGeom>
              <a:avLst/>
              <a:gdLst>
                <a:gd name="T0" fmla="*/ 18 w 4"/>
                <a:gd name="T1" fmla="*/ 0 h 4"/>
                <a:gd name="T2" fmla="*/ 18 w 4"/>
                <a:gd name="T3" fmla="*/ 0 h 4"/>
                <a:gd name="T4" fmla="*/ 18 w 4"/>
                <a:gd name="T5" fmla="*/ 12 h 4"/>
                <a:gd name="T6" fmla="*/ 18 w 4"/>
                <a:gd name="T7" fmla="*/ 18 h 4"/>
                <a:gd name="T8" fmla="*/ 6 w 4"/>
                <a:gd name="T9" fmla="*/ 18 h 4"/>
                <a:gd name="T10" fmla="*/ 6 w 4"/>
                <a:gd name="T11" fmla="*/ 18 h 4"/>
                <a:gd name="T12" fmla="*/ 6 w 4"/>
                <a:gd name="T13" fmla="*/ 6 h 4"/>
                <a:gd name="T14" fmla="*/ 6 w 4"/>
                <a:gd name="T15" fmla="*/ 0 h 4"/>
                <a:gd name="T16" fmla="*/ 18 w 4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3" y="2"/>
                  </a:cubicBezTo>
                  <a:lnTo>
                    <a:pt x="3" y="3"/>
                  </a:ln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lnTo>
                    <a:pt x="1" y="0"/>
                  </a:ln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64" name="Group 15">
            <a:extLst>
              <a:ext uri="{FF2B5EF4-FFF2-40B4-BE49-F238E27FC236}">
                <a16:creationId xmlns:a16="http://schemas.microsoft.com/office/drawing/2014/main" id="{80ACC3FE-F4C6-4C0A-3F68-36B819794C3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722889" y="3632489"/>
            <a:ext cx="1440180" cy="720090"/>
            <a:chOff x="1497" y="1767"/>
            <a:chExt cx="1008" cy="504"/>
          </a:xfrm>
        </p:grpSpPr>
        <p:sp>
          <p:nvSpPr>
            <p:cNvPr id="65" name="Rectangle 16">
              <a:extLst>
                <a:ext uri="{FF2B5EF4-FFF2-40B4-BE49-F238E27FC236}">
                  <a16:creationId xmlns:a16="http://schemas.microsoft.com/office/drawing/2014/main" id="{B2B0C381-5550-1A91-32E0-B495DD29E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9" y="1785"/>
              <a:ext cx="84" cy="204"/>
            </a:xfrm>
            <a:prstGeom prst="rect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Freeform 17">
              <a:extLst>
                <a:ext uri="{FF2B5EF4-FFF2-40B4-BE49-F238E27FC236}">
                  <a16:creationId xmlns:a16="http://schemas.microsoft.com/office/drawing/2014/main" id="{1605A46D-5BA6-A91D-E668-E2C0CDD61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1" y="1941"/>
              <a:ext cx="198" cy="126"/>
            </a:xfrm>
            <a:custGeom>
              <a:avLst/>
              <a:gdLst/>
              <a:ahLst/>
              <a:cxnLst>
                <a:cxn ang="0">
                  <a:pos x="12" y="21"/>
                </a:cxn>
                <a:cxn ang="0">
                  <a:pos x="19" y="21"/>
                </a:cxn>
              </a:cxnLst>
              <a:rect l="0" t="0" r="r" b="b"/>
              <a:pathLst>
                <a:path w="33" h="21">
                  <a:moveTo>
                    <a:pt x="12" y="21"/>
                  </a:moveTo>
                  <a:cubicBezTo>
                    <a:pt x="0" y="0"/>
                    <a:pt x="33" y="4"/>
                    <a:pt x="19" y="21"/>
                  </a:cubicBezTo>
                </a:path>
              </a:pathLst>
            </a:cu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Freeform 18">
              <a:extLst>
                <a:ext uri="{FF2B5EF4-FFF2-40B4-BE49-F238E27FC236}">
                  <a16:creationId xmlns:a16="http://schemas.microsoft.com/office/drawing/2014/main" id="{8E9A2B23-3F1C-CB72-BA9E-94CA74B6C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9" y="1767"/>
              <a:ext cx="72" cy="270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0"/>
                </a:cxn>
                <a:cxn ang="0">
                  <a:pos x="11" y="0"/>
                </a:cxn>
                <a:cxn ang="0">
                  <a:pos x="12" y="11"/>
                </a:cxn>
                <a:cxn ang="0">
                  <a:pos x="12" y="39"/>
                </a:cxn>
                <a:cxn ang="0">
                  <a:pos x="5" y="39"/>
                </a:cxn>
                <a:cxn ang="0">
                  <a:pos x="5" y="6"/>
                </a:cxn>
                <a:cxn ang="0">
                  <a:pos x="5" y="45"/>
                </a:cxn>
                <a:cxn ang="0">
                  <a:pos x="0" y="45"/>
                </a:cxn>
              </a:cxnLst>
              <a:rect l="0" t="0" r="r" b="b"/>
              <a:pathLst>
                <a:path w="12" h="45">
                  <a:moveTo>
                    <a:pt x="0" y="45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2" y="11"/>
                  </a:lnTo>
                  <a:lnTo>
                    <a:pt x="12" y="39"/>
                  </a:lnTo>
                  <a:lnTo>
                    <a:pt x="5" y="39"/>
                  </a:lnTo>
                  <a:lnTo>
                    <a:pt x="5" y="6"/>
                  </a:lnTo>
                  <a:lnTo>
                    <a:pt x="5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19">
              <a:extLst>
                <a:ext uri="{FF2B5EF4-FFF2-40B4-BE49-F238E27FC236}">
                  <a16:creationId xmlns:a16="http://schemas.microsoft.com/office/drawing/2014/main" id="{CA8EAC51-3878-3B20-6B00-FAB62103C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" y="1821"/>
              <a:ext cx="24" cy="294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0"/>
                </a:cxn>
                <a:cxn ang="0">
                  <a:pos x="4" y="0"/>
                </a:cxn>
                <a:cxn ang="0">
                  <a:pos x="4" y="49"/>
                </a:cxn>
                <a:cxn ang="0">
                  <a:pos x="0" y="49"/>
                </a:cxn>
              </a:cxnLst>
              <a:rect l="0" t="0" r="r" b="b"/>
              <a:pathLst>
                <a:path w="4" h="49">
                  <a:moveTo>
                    <a:pt x="0" y="49"/>
                  </a:moveTo>
                  <a:lnTo>
                    <a:pt x="1" y="0"/>
                  </a:lnTo>
                  <a:lnTo>
                    <a:pt x="4" y="0"/>
                  </a:lnTo>
                  <a:lnTo>
                    <a:pt x="4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Rectangle 20">
              <a:extLst>
                <a:ext uri="{FF2B5EF4-FFF2-40B4-BE49-F238E27FC236}">
                  <a16:creationId xmlns:a16="http://schemas.microsoft.com/office/drawing/2014/main" id="{EDECC227-4462-7BB5-F287-BB85D1F93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" y="2115"/>
              <a:ext cx="684" cy="90"/>
            </a:xfrm>
            <a:prstGeom prst="rect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21">
              <a:extLst>
                <a:ext uri="{FF2B5EF4-FFF2-40B4-BE49-F238E27FC236}">
                  <a16:creationId xmlns:a16="http://schemas.microsoft.com/office/drawing/2014/main" id="{20E0BEBD-A2DF-BCB7-89FE-53E76BAAD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" y="1833"/>
              <a:ext cx="246" cy="36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0"/>
                </a:cxn>
                <a:cxn ang="0">
                  <a:pos x="0" y="49"/>
                </a:cxn>
                <a:cxn ang="0">
                  <a:pos x="14" y="52"/>
                </a:cxn>
                <a:cxn ang="0">
                  <a:pos x="20" y="61"/>
                </a:cxn>
                <a:cxn ang="0">
                  <a:pos x="39" y="60"/>
                </a:cxn>
                <a:cxn ang="0">
                  <a:pos x="40" y="33"/>
                </a:cxn>
                <a:cxn ang="0">
                  <a:pos x="29" y="0"/>
                </a:cxn>
              </a:cxnLst>
              <a:rect l="0" t="0" r="r" b="b"/>
              <a:pathLst>
                <a:path w="41" h="61">
                  <a:moveTo>
                    <a:pt x="2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14" y="52"/>
                  </a:lnTo>
                  <a:lnTo>
                    <a:pt x="20" y="61"/>
                  </a:lnTo>
                  <a:lnTo>
                    <a:pt x="39" y="60"/>
                  </a:lnTo>
                  <a:lnTo>
                    <a:pt x="40" y="33"/>
                  </a:lnTo>
                  <a:cubicBezTo>
                    <a:pt x="41" y="26"/>
                    <a:pt x="35" y="4"/>
                    <a:pt x="29" y="0"/>
                  </a:cubicBez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" name="Freeform 22">
              <a:extLst>
                <a:ext uri="{FF2B5EF4-FFF2-40B4-BE49-F238E27FC236}">
                  <a16:creationId xmlns:a16="http://schemas.microsoft.com/office/drawing/2014/main" id="{8CD3CF29-D670-E883-BCAB-37D727E30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" y="1875"/>
              <a:ext cx="168" cy="144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27" y="24"/>
                </a:cxn>
                <a:cxn ang="0">
                  <a:pos x="20" y="0"/>
                </a:cxn>
              </a:cxnLst>
              <a:rect l="0" t="0" r="r" b="b"/>
              <a:pathLst>
                <a:path w="28" h="24">
                  <a:moveTo>
                    <a:pt x="20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27" y="24"/>
                  </a:lnTo>
                  <a:cubicBezTo>
                    <a:pt x="28" y="19"/>
                    <a:pt x="24" y="3"/>
                    <a:pt x="20" y="0"/>
                  </a:cubicBez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" name="Oval 23">
              <a:extLst>
                <a:ext uri="{FF2B5EF4-FFF2-40B4-BE49-F238E27FC236}">
                  <a16:creationId xmlns:a16="http://schemas.microsoft.com/office/drawing/2014/main" id="{DBF9806C-D0AD-1239-52C8-432445ABC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2145"/>
              <a:ext cx="126" cy="126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" name="Oval 24">
              <a:extLst>
                <a:ext uri="{FF2B5EF4-FFF2-40B4-BE49-F238E27FC236}">
                  <a16:creationId xmlns:a16="http://schemas.microsoft.com/office/drawing/2014/main" id="{1C9A41DF-0A5F-8D5A-4E52-26E5C1932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3" y="2139"/>
              <a:ext cx="126" cy="126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Oval 25">
              <a:extLst>
                <a:ext uri="{FF2B5EF4-FFF2-40B4-BE49-F238E27FC236}">
                  <a16:creationId xmlns:a16="http://schemas.microsoft.com/office/drawing/2014/main" id="{238D574D-432C-7CFB-2E17-CCB25D680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3" y="2145"/>
              <a:ext cx="126" cy="126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" name="Line 26">
              <a:extLst>
                <a:ext uri="{FF2B5EF4-FFF2-40B4-BE49-F238E27FC236}">
                  <a16:creationId xmlns:a16="http://schemas.microsoft.com/office/drawing/2014/main" id="{F8434968-3F34-C030-57ED-243BC8D22D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5" y="1857"/>
              <a:ext cx="1" cy="252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" name="Line 27">
              <a:extLst>
                <a:ext uri="{FF2B5EF4-FFF2-40B4-BE49-F238E27FC236}">
                  <a16:creationId xmlns:a16="http://schemas.microsoft.com/office/drawing/2014/main" id="{A64267D2-42B4-13D9-AE21-6650299EC7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5" y="1863"/>
              <a:ext cx="1" cy="252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" name="Line 28">
              <a:extLst>
                <a:ext uri="{FF2B5EF4-FFF2-40B4-BE49-F238E27FC236}">
                  <a16:creationId xmlns:a16="http://schemas.microsoft.com/office/drawing/2014/main" id="{21236ADC-1EF5-311B-811F-1F2A68DA73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9" y="1863"/>
              <a:ext cx="1" cy="252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" name="Line 29">
              <a:extLst>
                <a:ext uri="{FF2B5EF4-FFF2-40B4-BE49-F238E27FC236}">
                  <a16:creationId xmlns:a16="http://schemas.microsoft.com/office/drawing/2014/main" id="{97ADDABD-85A4-D08F-A498-71E72152D6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9" y="1863"/>
              <a:ext cx="1" cy="252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" name="Freeform 30">
              <a:extLst>
                <a:ext uri="{FF2B5EF4-FFF2-40B4-BE49-F238E27FC236}">
                  <a16:creationId xmlns:a16="http://schemas.microsoft.com/office/drawing/2014/main" id="{DBA8DE46-77C5-7104-9F0F-9B1D47FF7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9" y="2025"/>
              <a:ext cx="60" cy="15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26"/>
                </a:cxn>
                <a:cxn ang="0">
                  <a:pos x="1" y="17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 h="26">
                  <a:moveTo>
                    <a:pt x="10" y="0"/>
                  </a:moveTo>
                  <a:lnTo>
                    <a:pt x="10" y="26"/>
                  </a:lnTo>
                  <a:lnTo>
                    <a:pt x="1" y="17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" name="Freeform 31">
              <a:extLst>
                <a:ext uri="{FF2B5EF4-FFF2-40B4-BE49-F238E27FC236}">
                  <a16:creationId xmlns:a16="http://schemas.microsoft.com/office/drawing/2014/main" id="{5FB61F1B-DB53-40C6-732A-A24C7B181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" y="1869"/>
              <a:ext cx="126" cy="1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0" y="16"/>
                </a:cxn>
                <a:cxn ang="0">
                  <a:pos x="10" y="26"/>
                </a:cxn>
                <a:cxn ang="0">
                  <a:pos x="21" y="26"/>
                </a:cxn>
              </a:cxnLst>
              <a:rect l="0" t="0" r="r" b="b"/>
              <a:pathLst>
                <a:path w="21" h="26">
                  <a:moveTo>
                    <a:pt x="0" y="0"/>
                  </a:moveTo>
                  <a:lnTo>
                    <a:pt x="0" y="16"/>
                  </a:lnTo>
                  <a:lnTo>
                    <a:pt x="10" y="16"/>
                  </a:lnTo>
                  <a:lnTo>
                    <a:pt x="10" y="26"/>
                  </a:lnTo>
                  <a:lnTo>
                    <a:pt x="21" y="26"/>
                  </a:lnTo>
                </a:path>
              </a:pathLst>
            </a:cu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82" name="Textfeld 83">
            <a:extLst>
              <a:ext uri="{FF2B5EF4-FFF2-40B4-BE49-F238E27FC236}">
                <a16:creationId xmlns:a16="http://schemas.microsoft.com/office/drawing/2014/main" id="{D013AFDD-1ED6-5D3F-F21C-24810DF75EEC}"/>
              </a:ext>
            </a:extLst>
          </p:cNvPr>
          <p:cNvSpPr txBox="1"/>
          <p:nvPr/>
        </p:nvSpPr>
        <p:spPr>
          <a:xfrm>
            <a:off x="1851430" y="5536829"/>
            <a:ext cx="1576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Fira Sans" panose="020B0503050000020004" pitchFamily="34" charset="0"/>
              </a:rPr>
              <a:t>stand</a:t>
            </a:r>
          </a:p>
        </p:txBody>
      </p:sp>
      <p:sp>
        <p:nvSpPr>
          <p:cNvPr id="83" name="Textfeld 84">
            <a:extLst>
              <a:ext uri="{FF2B5EF4-FFF2-40B4-BE49-F238E27FC236}">
                <a16:creationId xmlns:a16="http://schemas.microsoft.com/office/drawing/2014/main" id="{C8D4814E-55B0-1C2B-C9AA-842BCFF68671}"/>
              </a:ext>
            </a:extLst>
          </p:cNvPr>
          <p:cNvSpPr txBox="1"/>
          <p:nvPr/>
        </p:nvSpPr>
        <p:spPr>
          <a:xfrm>
            <a:off x="3773762" y="5421626"/>
            <a:ext cx="1576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latin typeface="Fira Sans" panose="020B0503050000020004" pitchFamily="34" charset="0"/>
              </a:rPr>
              <a:t>trail</a:t>
            </a:r>
            <a:endParaRPr lang="de-DE" sz="1600" dirty="0">
              <a:latin typeface="Fira Sans" panose="020B0503050000020004" pitchFamily="34" charset="0"/>
            </a:endParaRPr>
          </a:p>
          <a:p>
            <a:pPr algn="ctr"/>
            <a:r>
              <a:rPr lang="de-DE" sz="1600" dirty="0" err="1">
                <a:latin typeface="Fira Sans" panose="020B0503050000020004" pitchFamily="34" charset="0"/>
              </a:rPr>
              <a:t>strip</a:t>
            </a:r>
            <a:r>
              <a:rPr lang="de-DE" sz="1600" dirty="0">
                <a:latin typeface="Fira Sans" panose="020B0503050000020004" pitchFamily="34" charset="0"/>
              </a:rPr>
              <a:t> </a:t>
            </a:r>
            <a:r>
              <a:rPr lang="de-DE" sz="1600" dirty="0" err="1">
                <a:latin typeface="Fira Sans" panose="020B0503050000020004" pitchFamily="34" charset="0"/>
              </a:rPr>
              <a:t>road</a:t>
            </a:r>
            <a:endParaRPr lang="de-DE" sz="1600" dirty="0">
              <a:latin typeface="Fira Sans" panose="020B0503050000020004" pitchFamily="34" charset="0"/>
            </a:endParaRPr>
          </a:p>
          <a:p>
            <a:pPr algn="ctr"/>
            <a:r>
              <a:rPr lang="de-DE" sz="1600" dirty="0" err="1">
                <a:latin typeface="Fira Sans" panose="020B0503050000020004" pitchFamily="34" charset="0"/>
              </a:rPr>
              <a:t>corridor</a:t>
            </a:r>
            <a:endParaRPr lang="de-DE" sz="1600" dirty="0">
              <a:latin typeface="Fira Sans" panose="020B0503050000020004" pitchFamily="34" charset="0"/>
            </a:endParaRPr>
          </a:p>
        </p:txBody>
      </p:sp>
      <p:sp>
        <p:nvSpPr>
          <p:cNvPr id="84" name="Textfeld 85">
            <a:extLst>
              <a:ext uri="{FF2B5EF4-FFF2-40B4-BE49-F238E27FC236}">
                <a16:creationId xmlns:a16="http://schemas.microsoft.com/office/drawing/2014/main" id="{F09D3389-CC40-6354-1CC6-3BD0D881CF69}"/>
              </a:ext>
            </a:extLst>
          </p:cNvPr>
          <p:cNvSpPr txBox="1"/>
          <p:nvPr/>
        </p:nvSpPr>
        <p:spPr>
          <a:xfrm>
            <a:off x="5822550" y="5541195"/>
            <a:ext cx="1576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latin typeface="Fira Sans" panose="020B0503050000020004" pitchFamily="34" charset="0"/>
              </a:rPr>
              <a:t>forest</a:t>
            </a:r>
            <a:r>
              <a:rPr lang="de-DE" sz="1600" dirty="0">
                <a:latin typeface="Fira Sans" panose="020B0503050000020004" pitchFamily="34" charset="0"/>
              </a:rPr>
              <a:t> </a:t>
            </a:r>
            <a:r>
              <a:rPr lang="de-DE" sz="1600" dirty="0" err="1">
                <a:latin typeface="Fira Sans" panose="020B0503050000020004" pitchFamily="34" charset="0"/>
              </a:rPr>
              <a:t>road</a:t>
            </a:r>
            <a:endParaRPr lang="de-DE" sz="1600" dirty="0">
              <a:latin typeface="Fira Sans" panose="020B0503050000020004" pitchFamily="34" charset="0"/>
            </a:endParaRPr>
          </a:p>
        </p:txBody>
      </p:sp>
      <p:sp>
        <p:nvSpPr>
          <p:cNvPr id="85" name="Textfeld 86">
            <a:extLst>
              <a:ext uri="{FF2B5EF4-FFF2-40B4-BE49-F238E27FC236}">
                <a16:creationId xmlns:a16="http://schemas.microsoft.com/office/drawing/2014/main" id="{3A468B05-34DD-1429-1273-06B90C1EB763}"/>
              </a:ext>
            </a:extLst>
          </p:cNvPr>
          <p:cNvSpPr txBox="1"/>
          <p:nvPr/>
        </p:nvSpPr>
        <p:spPr>
          <a:xfrm>
            <a:off x="7710139" y="5597002"/>
            <a:ext cx="1576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latin typeface="Fira Sans" panose="020B0503050000020004" pitchFamily="34" charset="0"/>
              </a:rPr>
              <a:t>factory</a:t>
            </a:r>
            <a:endParaRPr lang="de-DE" sz="1600" dirty="0">
              <a:latin typeface="Fira Sans" panose="020B0503050000020004" pitchFamily="34" charset="0"/>
            </a:endParaRPr>
          </a:p>
        </p:txBody>
      </p:sp>
      <p:sp>
        <p:nvSpPr>
          <p:cNvPr id="86" name="Textfeld 85">
            <a:extLst>
              <a:ext uri="{FF2B5EF4-FFF2-40B4-BE49-F238E27FC236}">
                <a16:creationId xmlns:a16="http://schemas.microsoft.com/office/drawing/2014/main" id="{3598B564-7827-4D17-670E-1ED77A9209C1}"/>
              </a:ext>
            </a:extLst>
          </p:cNvPr>
          <p:cNvSpPr txBox="1"/>
          <p:nvPr/>
        </p:nvSpPr>
        <p:spPr>
          <a:xfrm>
            <a:off x="1185332" y="649190"/>
            <a:ext cx="1143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err="1">
                <a:latin typeface="Fira Sans" panose="020B0503050000020004" pitchFamily="34" charset="0"/>
              </a:rPr>
              <a:t>complete</a:t>
            </a:r>
            <a:r>
              <a:rPr lang="de-DE" sz="1600" dirty="0">
                <a:latin typeface="Fira Sans" panose="020B0503050000020004" pitchFamily="34" charset="0"/>
              </a:rPr>
              <a:t> </a:t>
            </a:r>
            <a:r>
              <a:rPr lang="de-DE" sz="1600" dirty="0" err="1">
                <a:latin typeface="Fira Sans" panose="020B0503050000020004" pitchFamily="34" charset="0"/>
              </a:rPr>
              <a:t>tree</a:t>
            </a:r>
            <a:endParaRPr lang="de-DE" sz="1600" dirty="0">
              <a:latin typeface="Fira Sans" panose="020B0503050000020004" pitchFamily="34" charset="0"/>
            </a:endParaRPr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C2CA87D0-35EC-56E8-22CB-4D51145AC744}"/>
              </a:ext>
            </a:extLst>
          </p:cNvPr>
          <p:cNvSpPr txBox="1"/>
          <p:nvPr/>
        </p:nvSpPr>
        <p:spPr>
          <a:xfrm>
            <a:off x="907526" y="1862764"/>
            <a:ext cx="1421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err="1">
                <a:latin typeface="Fira Sans" panose="020B0503050000020004" pitchFamily="34" charset="0"/>
              </a:rPr>
              <a:t>full</a:t>
            </a:r>
            <a:r>
              <a:rPr lang="de-DE" sz="1600" dirty="0">
                <a:latin typeface="Fira Sans" panose="020B0503050000020004" pitchFamily="34" charset="0"/>
              </a:rPr>
              <a:t> </a:t>
            </a:r>
            <a:r>
              <a:rPr lang="de-DE" sz="1600" dirty="0" err="1">
                <a:latin typeface="Fira Sans" panose="020B0503050000020004" pitchFamily="34" charset="0"/>
              </a:rPr>
              <a:t>tree</a:t>
            </a:r>
            <a:endParaRPr lang="de-DE" sz="1600" dirty="0">
              <a:latin typeface="Fira Sans" panose="020B0503050000020004" pitchFamily="34" charset="0"/>
            </a:endParaRPr>
          </a:p>
        </p:txBody>
      </p:sp>
      <p:sp>
        <p:nvSpPr>
          <p:cNvPr id="88" name="Textfeld 87">
            <a:extLst>
              <a:ext uri="{FF2B5EF4-FFF2-40B4-BE49-F238E27FC236}">
                <a16:creationId xmlns:a16="http://schemas.microsoft.com/office/drawing/2014/main" id="{ABF251F0-6B00-106E-2419-4D6424DA3CAE}"/>
              </a:ext>
            </a:extLst>
          </p:cNvPr>
          <p:cNvSpPr txBox="1"/>
          <p:nvPr/>
        </p:nvSpPr>
        <p:spPr>
          <a:xfrm>
            <a:off x="993421" y="2999211"/>
            <a:ext cx="1356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err="1">
                <a:latin typeface="Fira Sans" panose="020B0503050000020004" pitchFamily="34" charset="0"/>
              </a:rPr>
              <a:t>tree</a:t>
            </a:r>
            <a:r>
              <a:rPr lang="de-DE" sz="1600" dirty="0">
                <a:latin typeface="Fira Sans" panose="020B0503050000020004" pitchFamily="34" charset="0"/>
              </a:rPr>
              <a:t> </a:t>
            </a:r>
            <a:r>
              <a:rPr lang="de-DE" sz="1600" dirty="0" err="1">
                <a:latin typeface="Fira Sans" panose="020B0503050000020004" pitchFamily="34" charset="0"/>
              </a:rPr>
              <a:t>length</a:t>
            </a:r>
            <a:endParaRPr lang="de-DE" sz="1600" dirty="0">
              <a:latin typeface="Fira Sans" panose="020B0503050000020004" pitchFamily="34" charset="0"/>
            </a:endParaRPr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26DF65A6-6B07-5AD5-83B1-481B734DDD95}"/>
              </a:ext>
            </a:extLst>
          </p:cNvPr>
          <p:cNvSpPr txBox="1"/>
          <p:nvPr/>
        </p:nvSpPr>
        <p:spPr>
          <a:xfrm>
            <a:off x="1284909" y="4104445"/>
            <a:ext cx="1055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latin typeface="Fira Sans" panose="020B0503050000020004" pitchFamily="34" charset="0"/>
              </a:rPr>
              <a:t>log</a:t>
            </a: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26DF65A6-6B07-5AD5-83B1-481B734DDD95}"/>
              </a:ext>
            </a:extLst>
          </p:cNvPr>
          <p:cNvSpPr txBox="1"/>
          <p:nvPr/>
        </p:nvSpPr>
        <p:spPr>
          <a:xfrm>
            <a:off x="1266242" y="5259590"/>
            <a:ext cx="1055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err="1">
                <a:latin typeface="Fira Sans" panose="020B0503050000020004" pitchFamily="34" charset="0"/>
              </a:rPr>
              <a:t>chips</a:t>
            </a:r>
            <a:endParaRPr lang="de-DE" sz="1600" dirty="0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484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elle 17">
            <a:extLst>
              <a:ext uri="{FF2B5EF4-FFF2-40B4-BE49-F238E27FC236}">
                <a16:creationId xmlns:a16="http://schemas.microsoft.com/office/drawing/2014/main" id="{CAD31302-6B14-A14A-77B7-C4B120B3A3D2}"/>
              </a:ext>
            </a:extLst>
          </p:cNvPr>
          <p:cNvGraphicFramePr>
            <a:graphicFrameLocks noGrp="1"/>
          </p:cNvGraphicFramePr>
          <p:nvPr/>
        </p:nvGraphicFramePr>
        <p:xfrm>
          <a:off x="2601681" y="956610"/>
          <a:ext cx="5916639" cy="45268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2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2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2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2" name="Ellipse 120">
            <a:extLst>
              <a:ext uri="{FF2B5EF4-FFF2-40B4-BE49-F238E27FC236}">
                <a16:creationId xmlns:a16="http://schemas.microsoft.com/office/drawing/2014/main" id="{1E7F77F3-F715-D126-DCA1-9814EF3C9B14}"/>
              </a:ext>
            </a:extLst>
          </p:cNvPr>
          <p:cNvSpPr/>
          <p:nvPr/>
        </p:nvSpPr>
        <p:spPr>
          <a:xfrm>
            <a:off x="8375443" y="4196828"/>
            <a:ext cx="288925" cy="288925"/>
          </a:xfrm>
          <a:prstGeom prst="ellipse">
            <a:avLst/>
          </a:prstGeom>
          <a:solidFill>
            <a:srgbClr val="355D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ichtungspfeil 80">
            <a:extLst>
              <a:ext uri="{FF2B5EF4-FFF2-40B4-BE49-F238E27FC236}">
                <a16:creationId xmlns:a16="http://schemas.microsoft.com/office/drawing/2014/main" id="{001364C9-EB10-314C-BB97-9D2A6BEDA15E}"/>
              </a:ext>
            </a:extLst>
          </p:cNvPr>
          <p:cNvSpPr/>
          <p:nvPr/>
        </p:nvSpPr>
        <p:spPr>
          <a:xfrm>
            <a:off x="6559358" y="4194412"/>
            <a:ext cx="1971675" cy="287338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Ellipse 132">
            <a:extLst>
              <a:ext uri="{FF2B5EF4-FFF2-40B4-BE49-F238E27FC236}">
                <a16:creationId xmlns:a16="http://schemas.microsoft.com/office/drawing/2014/main" id="{28A5C191-F24B-CAA3-BE9F-B80255FFA1F4}"/>
              </a:ext>
            </a:extLst>
          </p:cNvPr>
          <p:cNvSpPr/>
          <p:nvPr/>
        </p:nvSpPr>
        <p:spPr>
          <a:xfrm>
            <a:off x="6406918" y="4183387"/>
            <a:ext cx="287338" cy="287337"/>
          </a:xfrm>
          <a:prstGeom prst="ellipse">
            <a:avLst/>
          </a:prstGeom>
          <a:solidFill>
            <a:srgbClr val="355D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Ellipse 132">
            <a:extLst>
              <a:ext uri="{FF2B5EF4-FFF2-40B4-BE49-F238E27FC236}">
                <a16:creationId xmlns:a16="http://schemas.microsoft.com/office/drawing/2014/main" id="{D98B67EF-6ECE-C16F-4EC6-D791C67992FE}"/>
              </a:ext>
            </a:extLst>
          </p:cNvPr>
          <p:cNvSpPr/>
          <p:nvPr/>
        </p:nvSpPr>
        <p:spPr>
          <a:xfrm>
            <a:off x="6406918" y="4195110"/>
            <a:ext cx="287338" cy="287337"/>
          </a:xfrm>
          <a:prstGeom prst="ellipse">
            <a:avLst/>
          </a:prstGeom>
          <a:solidFill>
            <a:srgbClr val="355D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ichtungspfeil 88">
            <a:extLst>
              <a:ext uri="{FF2B5EF4-FFF2-40B4-BE49-F238E27FC236}">
                <a16:creationId xmlns:a16="http://schemas.microsoft.com/office/drawing/2014/main" id="{4F772214-1663-B013-3180-5DBCDDF4E6CA}"/>
              </a:ext>
            </a:extLst>
          </p:cNvPr>
          <p:cNvSpPr/>
          <p:nvPr/>
        </p:nvSpPr>
        <p:spPr>
          <a:xfrm>
            <a:off x="4587683" y="4184282"/>
            <a:ext cx="1971675" cy="287338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Ellipse 162">
            <a:extLst>
              <a:ext uri="{FF2B5EF4-FFF2-40B4-BE49-F238E27FC236}">
                <a16:creationId xmlns:a16="http://schemas.microsoft.com/office/drawing/2014/main" id="{0771244D-2F68-931E-E98D-0BB95DAC3773}"/>
              </a:ext>
            </a:extLst>
          </p:cNvPr>
          <p:cNvSpPr/>
          <p:nvPr/>
        </p:nvSpPr>
        <p:spPr>
          <a:xfrm>
            <a:off x="4432068" y="4188760"/>
            <a:ext cx="288925" cy="287337"/>
          </a:xfrm>
          <a:prstGeom prst="ellipse">
            <a:avLst/>
          </a:prstGeom>
          <a:solidFill>
            <a:srgbClr val="355D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ichtungspfeil 18">
            <a:extLst>
              <a:ext uri="{FF2B5EF4-FFF2-40B4-BE49-F238E27FC236}">
                <a16:creationId xmlns:a16="http://schemas.microsoft.com/office/drawing/2014/main" id="{5E2F451A-7468-0830-8AC3-24BBFB2F4892}"/>
              </a:ext>
            </a:extLst>
          </p:cNvPr>
          <p:cNvSpPr/>
          <p:nvPr/>
        </p:nvSpPr>
        <p:spPr>
          <a:xfrm rot="5400000">
            <a:off x="3467690" y="3074437"/>
            <a:ext cx="2241550" cy="287338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ichtungspfeil 19">
            <a:extLst>
              <a:ext uri="{FF2B5EF4-FFF2-40B4-BE49-F238E27FC236}">
                <a16:creationId xmlns:a16="http://schemas.microsoft.com/office/drawing/2014/main" id="{7C7E83FC-9369-E712-7BD6-1AFCFEF1154E}"/>
              </a:ext>
            </a:extLst>
          </p:cNvPr>
          <p:cNvSpPr/>
          <p:nvPr/>
        </p:nvSpPr>
        <p:spPr>
          <a:xfrm>
            <a:off x="2612804" y="1952851"/>
            <a:ext cx="2119330" cy="287338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ichtungspfeil 20">
            <a:extLst>
              <a:ext uri="{FF2B5EF4-FFF2-40B4-BE49-F238E27FC236}">
                <a16:creationId xmlns:a16="http://schemas.microsoft.com/office/drawing/2014/main" id="{99752271-800B-C305-3E53-AB5875E4827B}"/>
              </a:ext>
            </a:extLst>
          </p:cNvPr>
          <p:cNvSpPr/>
          <p:nvPr/>
        </p:nvSpPr>
        <p:spPr>
          <a:xfrm rot="5400000">
            <a:off x="1990918" y="1458882"/>
            <a:ext cx="1226309" cy="287338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uppieren 50">
            <a:extLst>
              <a:ext uri="{FF2B5EF4-FFF2-40B4-BE49-F238E27FC236}">
                <a16:creationId xmlns:a16="http://schemas.microsoft.com/office/drawing/2014/main" id="{8C22453D-2DAB-61BC-68B7-F5BDC351DB49}"/>
              </a:ext>
            </a:extLst>
          </p:cNvPr>
          <p:cNvGrpSpPr/>
          <p:nvPr/>
        </p:nvGrpSpPr>
        <p:grpSpPr>
          <a:xfrm>
            <a:off x="2415455" y="742290"/>
            <a:ext cx="384000" cy="384000"/>
            <a:chOff x="3705219" y="2562219"/>
            <a:chExt cx="288000" cy="288000"/>
          </a:xfrm>
          <a:solidFill>
            <a:srgbClr val="8EAB99"/>
          </a:solidFill>
        </p:grpSpPr>
        <p:sp>
          <p:nvSpPr>
            <p:cNvPr id="23" name="Ellipse 48">
              <a:extLst>
                <a:ext uri="{FF2B5EF4-FFF2-40B4-BE49-F238E27FC236}">
                  <a16:creationId xmlns:a16="http://schemas.microsoft.com/office/drawing/2014/main" id="{2E9508EC-0532-DD87-81DA-FF91777F4C78}"/>
                </a:ext>
              </a:extLst>
            </p:cNvPr>
            <p:cNvSpPr/>
            <p:nvPr/>
          </p:nvSpPr>
          <p:spPr bwMode="auto">
            <a:xfrm>
              <a:off x="3705219" y="2562219"/>
              <a:ext cx="288000" cy="288000"/>
            </a:xfrm>
            <a:prstGeom prst="ellipse">
              <a:avLst/>
            </a:prstGeom>
            <a:grpFill/>
            <a:ln w="19050" cap="flat" cmpd="sng" algn="ctr">
              <a:solidFill>
                <a:srgbClr val="395D6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Ellipse 49">
              <a:extLst>
                <a:ext uri="{FF2B5EF4-FFF2-40B4-BE49-F238E27FC236}">
                  <a16:creationId xmlns:a16="http://schemas.microsoft.com/office/drawing/2014/main" id="{CFCC2ED5-B8B1-E167-1E7C-825AFAAB9EF4}"/>
                </a:ext>
              </a:extLst>
            </p:cNvPr>
            <p:cNvSpPr/>
            <p:nvPr/>
          </p:nvSpPr>
          <p:spPr bwMode="auto">
            <a:xfrm>
              <a:off x="3740144" y="2597144"/>
              <a:ext cx="216000" cy="216000"/>
            </a:xfrm>
            <a:prstGeom prst="ellipse">
              <a:avLst/>
            </a:prstGeom>
            <a:grpFill/>
            <a:ln w="19050" cap="flat" cmpd="sng" algn="ctr">
              <a:solidFill>
                <a:srgbClr val="395D6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55">
            <a:extLst>
              <a:ext uri="{FF2B5EF4-FFF2-40B4-BE49-F238E27FC236}">
                <a16:creationId xmlns:a16="http://schemas.microsoft.com/office/drawing/2014/main" id="{9843DE2F-7864-A245-BECF-B25241F110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66475" y="2351511"/>
            <a:ext cx="1752600" cy="1057275"/>
            <a:chOff x="3117" y="912"/>
            <a:chExt cx="1104" cy="666"/>
          </a:xfrm>
        </p:grpSpPr>
        <p:sp>
          <p:nvSpPr>
            <p:cNvPr id="26" name="Rectangle 56">
              <a:extLst>
                <a:ext uri="{FF2B5EF4-FFF2-40B4-BE49-F238E27FC236}">
                  <a16:creationId xmlns:a16="http://schemas.microsoft.com/office/drawing/2014/main" id="{0F3A9698-296A-3478-7977-8A3F0F83C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3" y="1446"/>
              <a:ext cx="264" cy="54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7" name="Oval 57">
              <a:extLst>
                <a:ext uri="{FF2B5EF4-FFF2-40B4-BE49-F238E27FC236}">
                  <a16:creationId xmlns:a16="http://schemas.microsoft.com/office/drawing/2014/main" id="{85F87FD2-BBA0-F8EC-807C-3386C444D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" y="1440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8" name="Oval 58">
              <a:extLst>
                <a:ext uri="{FF2B5EF4-FFF2-40B4-BE49-F238E27FC236}">
                  <a16:creationId xmlns:a16="http://schemas.microsoft.com/office/drawing/2014/main" id="{C59075F3-9CD8-E71C-0007-91DB9B0CC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9" y="1440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9" name="Freeform 59">
              <a:extLst>
                <a:ext uri="{FF2B5EF4-FFF2-40B4-BE49-F238E27FC236}">
                  <a16:creationId xmlns:a16="http://schemas.microsoft.com/office/drawing/2014/main" id="{B062221D-BEF9-4C72-22A8-E4B6131C2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" y="1314"/>
              <a:ext cx="456" cy="180"/>
            </a:xfrm>
            <a:custGeom>
              <a:avLst/>
              <a:gdLst>
                <a:gd name="T0" fmla="*/ 0 w 76"/>
                <a:gd name="T1" fmla="*/ 120 h 30"/>
                <a:gd name="T2" fmla="*/ 0 w 76"/>
                <a:gd name="T3" fmla="*/ 180 h 30"/>
                <a:gd name="T4" fmla="*/ 312 w 76"/>
                <a:gd name="T5" fmla="*/ 180 h 30"/>
                <a:gd name="T6" fmla="*/ 456 w 76"/>
                <a:gd name="T7" fmla="*/ 138 h 30"/>
                <a:gd name="T8" fmla="*/ 438 w 76"/>
                <a:gd name="T9" fmla="*/ 30 h 30"/>
                <a:gd name="T10" fmla="*/ 276 w 76"/>
                <a:gd name="T11" fmla="*/ 0 h 30"/>
                <a:gd name="T12" fmla="*/ 114 w 76"/>
                <a:gd name="T13" fmla="*/ 0 h 30"/>
                <a:gd name="T14" fmla="*/ 60 w 76"/>
                <a:gd name="T15" fmla="*/ 114 h 30"/>
                <a:gd name="T16" fmla="*/ 0 w 76"/>
                <a:gd name="T17" fmla="*/ 12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30"/>
                <a:gd name="T29" fmla="*/ 76 w 76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30">
                  <a:moveTo>
                    <a:pt x="0" y="20"/>
                  </a:moveTo>
                  <a:lnTo>
                    <a:pt x="0" y="30"/>
                  </a:lnTo>
                  <a:lnTo>
                    <a:pt x="52" y="30"/>
                  </a:lnTo>
                  <a:lnTo>
                    <a:pt x="76" y="23"/>
                  </a:lnTo>
                  <a:lnTo>
                    <a:pt x="73" y="5"/>
                  </a:lnTo>
                  <a:lnTo>
                    <a:pt x="46" y="0"/>
                  </a:lnTo>
                  <a:lnTo>
                    <a:pt x="19" y="0"/>
                  </a:lnTo>
                  <a:lnTo>
                    <a:pt x="10" y="19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0" name="Freeform 60">
              <a:extLst>
                <a:ext uri="{FF2B5EF4-FFF2-40B4-BE49-F238E27FC236}">
                  <a16:creationId xmlns:a16="http://schemas.microsoft.com/office/drawing/2014/main" id="{D29D3AF3-867B-49A7-808D-0BB176985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" y="1182"/>
              <a:ext cx="216" cy="210"/>
            </a:xfrm>
            <a:custGeom>
              <a:avLst/>
              <a:gdLst>
                <a:gd name="T0" fmla="*/ 120 w 36"/>
                <a:gd name="T1" fmla="*/ 12 h 35"/>
                <a:gd name="T2" fmla="*/ 114 w 36"/>
                <a:gd name="T3" fmla="*/ 0 h 35"/>
                <a:gd name="T4" fmla="*/ 210 w 36"/>
                <a:gd name="T5" fmla="*/ 0 h 35"/>
                <a:gd name="T6" fmla="*/ 216 w 36"/>
                <a:gd name="T7" fmla="*/ 156 h 35"/>
                <a:gd name="T8" fmla="*/ 156 w 36"/>
                <a:gd name="T9" fmla="*/ 210 h 35"/>
                <a:gd name="T10" fmla="*/ 36 w 36"/>
                <a:gd name="T11" fmla="*/ 210 h 35"/>
                <a:gd name="T12" fmla="*/ 6 w 36"/>
                <a:gd name="T13" fmla="*/ 180 h 35"/>
                <a:gd name="T14" fmla="*/ 120 w 36"/>
                <a:gd name="T15" fmla="*/ 12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35"/>
                <a:gd name="T26" fmla="*/ 36 w 36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35">
                  <a:moveTo>
                    <a:pt x="20" y="2"/>
                  </a:moveTo>
                  <a:lnTo>
                    <a:pt x="19" y="0"/>
                  </a:lnTo>
                  <a:lnTo>
                    <a:pt x="35" y="0"/>
                  </a:lnTo>
                  <a:lnTo>
                    <a:pt x="36" y="26"/>
                  </a:lnTo>
                  <a:lnTo>
                    <a:pt x="26" y="35"/>
                  </a:lnTo>
                  <a:lnTo>
                    <a:pt x="6" y="35"/>
                  </a:lnTo>
                  <a:lnTo>
                    <a:pt x="1" y="30"/>
                  </a:lnTo>
                  <a:cubicBezTo>
                    <a:pt x="0" y="22"/>
                    <a:pt x="5" y="9"/>
                    <a:pt x="20" y="2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1" name="Freeform 61">
              <a:extLst>
                <a:ext uri="{FF2B5EF4-FFF2-40B4-BE49-F238E27FC236}">
                  <a16:creationId xmlns:a16="http://schemas.microsoft.com/office/drawing/2014/main" id="{88AF1062-989D-DD14-A53C-F5FD178D1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9" y="1218"/>
              <a:ext cx="156" cy="132"/>
            </a:xfrm>
            <a:custGeom>
              <a:avLst/>
              <a:gdLst>
                <a:gd name="T0" fmla="*/ 90 w 26"/>
                <a:gd name="T1" fmla="*/ 0 h 22"/>
                <a:gd name="T2" fmla="*/ 0 w 26"/>
                <a:gd name="T3" fmla="*/ 132 h 22"/>
                <a:gd name="T4" fmla="*/ 156 w 26"/>
                <a:gd name="T5" fmla="*/ 108 h 22"/>
                <a:gd name="T6" fmla="*/ 156 w 26"/>
                <a:gd name="T7" fmla="*/ 0 h 22"/>
                <a:gd name="T8" fmla="*/ 90 w 26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2"/>
                <a:gd name="T17" fmla="*/ 26 w 26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2">
                  <a:moveTo>
                    <a:pt x="15" y="0"/>
                  </a:moveTo>
                  <a:cubicBezTo>
                    <a:pt x="6" y="6"/>
                    <a:pt x="0" y="14"/>
                    <a:pt x="0" y="22"/>
                  </a:cubicBezTo>
                  <a:cubicBezTo>
                    <a:pt x="10" y="22"/>
                    <a:pt x="18" y="21"/>
                    <a:pt x="26" y="18"/>
                  </a:cubicBezTo>
                  <a:lnTo>
                    <a:pt x="26" y="0"/>
                  </a:lnTo>
                  <a:cubicBezTo>
                    <a:pt x="23" y="0"/>
                    <a:pt x="19" y="0"/>
                    <a:pt x="15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2" name="Freeform 62">
              <a:extLst>
                <a:ext uri="{FF2B5EF4-FFF2-40B4-BE49-F238E27FC236}">
                  <a16:creationId xmlns:a16="http://schemas.microsoft.com/office/drawing/2014/main" id="{DE9C72B0-9644-D01B-85EE-710D26BC8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" y="1218"/>
              <a:ext cx="78" cy="144"/>
            </a:xfrm>
            <a:custGeom>
              <a:avLst/>
              <a:gdLst>
                <a:gd name="T0" fmla="*/ 0 w 13"/>
                <a:gd name="T1" fmla="*/ 36 h 24"/>
                <a:gd name="T2" fmla="*/ 18 w 13"/>
                <a:gd name="T3" fmla="*/ 144 h 24"/>
                <a:gd name="T4" fmla="*/ 78 w 13"/>
                <a:gd name="T5" fmla="*/ 144 h 24"/>
                <a:gd name="T6" fmla="*/ 30 w 13"/>
                <a:gd name="T7" fmla="*/ 0 h 24"/>
                <a:gd name="T8" fmla="*/ 0 w 13"/>
                <a:gd name="T9" fmla="*/ 3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4"/>
                <a:gd name="T17" fmla="*/ 13 w 1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4">
                  <a:moveTo>
                    <a:pt x="0" y="6"/>
                  </a:moveTo>
                  <a:lnTo>
                    <a:pt x="3" y="24"/>
                  </a:lnTo>
                  <a:lnTo>
                    <a:pt x="13" y="24"/>
                  </a:lnTo>
                  <a:lnTo>
                    <a:pt x="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3" name="Freeform 63">
              <a:extLst>
                <a:ext uri="{FF2B5EF4-FFF2-40B4-BE49-F238E27FC236}">
                  <a16:creationId xmlns:a16="http://schemas.microsoft.com/office/drawing/2014/main" id="{F4B53BCF-4EE2-1F6A-3F0F-A9BF0DB88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3" y="1362"/>
              <a:ext cx="114" cy="78"/>
            </a:xfrm>
            <a:custGeom>
              <a:avLst/>
              <a:gdLst>
                <a:gd name="T0" fmla="*/ 114 w 19"/>
                <a:gd name="T1" fmla="*/ 78 h 13"/>
                <a:gd name="T2" fmla="*/ 84 w 19"/>
                <a:gd name="T3" fmla="*/ 0 h 13"/>
                <a:gd name="T4" fmla="*/ 24 w 19"/>
                <a:gd name="T5" fmla="*/ 0 h 13"/>
                <a:gd name="T6" fmla="*/ 0 w 19"/>
                <a:gd name="T7" fmla="*/ 78 h 13"/>
                <a:gd name="T8" fmla="*/ 114 w 19"/>
                <a:gd name="T9" fmla="*/ 78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3"/>
                <a:gd name="T17" fmla="*/ 19 w 1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3">
                  <a:moveTo>
                    <a:pt x="19" y="13"/>
                  </a:moveTo>
                  <a:lnTo>
                    <a:pt x="14" y="0"/>
                  </a:lnTo>
                  <a:lnTo>
                    <a:pt x="4" y="0"/>
                  </a:lnTo>
                  <a:lnTo>
                    <a:pt x="0" y="13"/>
                  </a:lnTo>
                  <a:lnTo>
                    <a:pt x="19" y="1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4" name="Freeform 64">
              <a:extLst>
                <a:ext uri="{FF2B5EF4-FFF2-40B4-BE49-F238E27FC236}">
                  <a16:creationId xmlns:a16="http://schemas.microsoft.com/office/drawing/2014/main" id="{CB516AB2-E42E-2C43-75FF-985D0E8AD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9" y="1392"/>
              <a:ext cx="60" cy="48"/>
            </a:xfrm>
            <a:custGeom>
              <a:avLst/>
              <a:gdLst>
                <a:gd name="T0" fmla="*/ 0 w 10"/>
                <a:gd name="T1" fmla="*/ 0 h 8"/>
                <a:gd name="T2" fmla="*/ 60 w 10"/>
                <a:gd name="T3" fmla="*/ 0 h 8"/>
                <a:gd name="T4" fmla="*/ 54 w 10"/>
                <a:gd name="T5" fmla="*/ 48 h 8"/>
                <a:gd name="T6" fmla="*/ 6 w 10"/>
                <a:gd name="T7" fmla="*/ 48 h 8"/>
                <a:gd name="T8" fmla="*/ 0 w 10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8"/>
                <a:gd name="T17" fmla="*/ 10 w 10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8">
                  <a:moveTo>
                    <a:pt x="0" y="0"/>
                  </a:moveTo>
                  <a:lnTo>
                    <a:pt x="10" y="0"/>
                  </a:lnTo>
                  <a:lnTo>
                    <a:pt x="9" y="8"/>
                  </a:lnTo>
                  <a:lnTo>
                    <a:pt x="1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5" name="Freeform 65">
              <a:extLst>
                <a:ext uri="{FF2B5EF4-FFF2-40B4-BE49-F238E27FC236}">
                  <a16:creationId xmlns:a16="http://schemas.microsoft.com/office/drawing/2014/main" id="{F8F058D5-B127-77AD-5838-DD5B56DA4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" y="912"/>
              <a:ext cx="402" cy="414"/>
            </a:xfrm>
            <a:custGeom>
              <a:avLst/>
              <a:gdLst>
                <a:gd name="T0" fmla="*/ 402 w 67"/>
                <a:gd name="T1" fmla="*/ 306 h 69"/>
                <a:gd name="T2" fmla="*/ 48 w 67"/>
                <a:gd name="T3" fmla="*/ 6 h 69"/>
                <a:gd name="T4" fmla="*/ 0 w 67"/>
                <a:gd name="T5" fmla="*/ 0 h 69"/>
                <a:gd name="T6" fmla="*/ 78 w 67"/>
                <a:gd name="T7" fmla="*/ 414 h 69"/>
                <a:gd name="T8" fmla="*/ 108 w 67"/>
                <a:gd name="T9" fmla="*/ 408 h 69"/>
                <a:gd name="T10" fmla="*/ 48 w 67"/>
                <a:gd name="T11" fmla="*/ 48 h 69"/>
                <a:gd name="T12" fmla="*/ 372 w 67"/>
                <a:gd name="T13" fmla="*/ 342 h 69"/>
                <a:gd name="T14" fmla="*/ 402 w 67"/>
                <a:gd name="T15" fmla="*/ 306 h 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69"/>
                <a:gd name="T26" fmla="*/ 67 w 67"/>
                <a:gd name="T27" fmla="*/ 69 h 6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69">
                  <a:moveTo>
                    <a:pt x="67" y="51"/>
                  </a:moveTo>
                  <a:lnTo>
                    <a:pt x="8" y="1"/>
                  </a:lnTo>
                  <a:lnTo>
                    <a:pt x="0" y="0"/>
                  </a:lnTo>
                  <a:lnTo>
                    <a:pt x="13" y="69"/>
                  </a:lnTo>
                  <a:lnTo>
                    <a:pt x="18" y="68"/>
                  </a:lnTo>
                  <a:lnTo>
                    <a:pt x="8" y="8"/>
                  </a:lnTo>
                  <a:lnTo>
                    <a:pt x="62" y="57"/>
                  </a:lnTo>
                  <a:lnTo>
                    <a:pt x="67" y="51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6" name="Oval 66">
              <a:extLst>
                <a:ext uri="{FF2B5EF4-FFF2-40B4-BE49-F238E27FC236}">
                  <a16:creationId xmlns:a16="http://schemas.microsoft.com/office/drawing/2014/main" id="{788348D3-ECF3-21A2-2705-AC60138BE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9" y="1434"/>
              <a:ext cx="144" cy="14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7" name="Oval 67">
              <a:extLst>
                <a:ext uri="{FF2B5EF4-FFF2-40B4-BE49-F238E27FC236}">
                  <a16:creationId xmlns:a16="http://schemas.microsoft.com/office/drawing/2014/main" id="{9081A66C-556F-8634-EADC-9D09EF5A8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1" y="1434"/>
              <a:ext cx="144" cy="14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8" name="Rectangle 68">
              <a:extLst>
                <a:ext uri="{FF2B5EF4-FFF2-40B4-BE49-F238E27FC236}">
                  <a16:creationId xmlns:a16="http://schemas.microsoft.com/office/drawing/2014/main" id="{7AF6192D-04D6-1DDA-35EC-87E9CE31F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3" y="1338"/>
              <a:ext cx="54" cy="13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9" name="Oval 69">
              <a:extLst>
                <a:ext uri="{FF2B5EF4-FFF2-40B4-BE49-F238E27FC236}">
                  <a16:creationId xmlns:a16="http://schemas.microsoft.com/office/drawing/2014/main" id="{3601F70E-9D34-A9C7-D934-F42F66B3A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7" y="1380"/>
              <a:ext cx="48" cy="5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0" name="Oval 70">
              <a:extLst>
                <a:ext uri="{FF2B5EF4-FFF2-40B4-BE49-F238E27FC236}">
                  <a16:creationId xmlns:a16="http://schemas.microsoft.com/office/drawing/2014/main" id="{4D5A0D1C-EE88-C959-4BA8-6DAAEFC37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3" y="1380"/>
              <a:ext cx="54" cy="5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1" name="Rectangle 71">
              <a:extLst>
                <a:ext uri="{FF2B5EF4-FFF2-40B4-BE49-F238E27FC236}">
                  <a16:creationId xmlns:a16="http://schemas.microsoft.com/office/drawing/2014/main" id="{2F5E4785-B41B-67D5-F17E-00F6A9D61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" y="1470"/>
              <a:ext cx="102" cy="30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2" name="Freeform 72">
              <a:extLst>
                <a:ext uri="{FF2B5EF4-FFF2-40B4-BE49-F238E27FC236}">
                  <a16:creationId xmlns:a16="http://schemas.microsoft.com/office/drawing/2014/main" id="{DE91E2B9-1A5E-0D13-08B6-5F7CDA037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1" y="1320"/>
              <a:ext cx="18" cy="18"/>
            </a:xfrm>
            <a:custGeom>
              <a:avLst/>
              <a:gdLst>
                <a:gd name="T0" fmla="*/ 12 w 3"/>
                <a:gd name="T1" fmla="*/ 0 h 3"/>
                <a:gd name="T2" fmla="*/ 12 w 3"/>
                <a:gd name="T3" fmla="*/ 0 h 3"/>
                <a:gd name="T4" fmla="*/ 18 w 3"/>
                <a:gd name="T5" fmla="*/ 6 h 3"/>
                <a:gd name="T6" fmla="*/ 18 w 3"/>
                <a:gd name="T7" fmla="*/ 18 h 3"/>
                <a:gd name="T8" fmla="*/ 12 w 3"/>
                <a:gd name="T9" fmla="*/ 18 h 3"/>
                <a:gd name="T10" fmla="*/ 12 w 3"/>
                <a:gd name="T11" fmla="*/ 18 h 3"/>
                <a:gd name="T12" fmla="*/ 0 w 3"/>
                <a:gd name="T13" fmla="*/ 18 h 3"/>
                <a:gd name="T14" fmla="*/ 0 w 3"/>
                <a:gd name="T15" fmla="*/ 6 h 3"/>
                <a:gd name="T16" fmla="*/ 1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lnTo>
                    <a:pt x="3" y="3"/>
                  </a:ln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3"/>
                  </a:cubicBezTo>
                  <a:lnTo>
                    <a:pt x="0" y="1"/>
                  </a:ln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45" name="Group 31">
            <a:extLst>
              <a:ext uri="{FF2B5EF4-FFF2-40B4-BE49-F238E27FC236}">
                <a16:creationId xmlns:a16="http://schemas.microsoft.com/office/drawing/2014/main" id="{3747CE2C-53FF-7837-9293-0A133A6EB7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68639" y="3452797"/>
            <a:ext cx="1819275" cy="904875"/>
            <a:chOff x="1827" y="1047"/>
            <a:chExt cx="1146" cy="570"/>
          </a:xfrm>
        </p:grpSpPr>
        <p:sp>
          <p:nvSpPr>
            <p:cNvPr id="46" name="Line 32">
              <a:extLst>
                <a:ext uri="{FF2B5EF4-FFF2-40B4-BE49-F238E27FC236}">
                  <a16:creationId xmlns:a16="http://schemas.microsoft.com/office/drawing/2014/main" id="{E9DB3B49-743E-55E6-04B0-F90B75CA7A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1" y="1299"/>
              <a:ext cx="1" cy="210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33">
              <a:extLst>
                <a:ext uri="{FF2B5EF4-FFF2-40B4-BE49-F238E27FC236}">
                  <a16:creationId xmlns:a16="http://schemas.microsoft.com/office/drawing/2014/main" id="{A37707E7-DE41-B230-E46F-EE8A65C8B4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7" y="130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Rectangle 34">
              <a:extLst>
                <a:ext uri="{FF2B5EF4-FFF2-40B4-BE49-F238E27FC236}">
                  <a16:creationId xmlns:a16="http://schemas.microsoft.com/office/drawing/2014/main" id="{6451FAD1-415E-B799-BDC2-2881194F6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3" y="1515"/>
              <a:ext cx="564" cy="4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9" name="Oval 35">
              <a:extLst>
                <a:ext uri="{FF2B5EF4-FFF2-40B4-BE49-F238E27FC236}">
                  <a16:creationId xmlns:a16="http://schemas.microsoft.com/office/drawing/2014/main" id="{C6A150AA-F0A3-47A4-57FC-96AD3EEEB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3" y="147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0" name="Oval 36">
              <a:extLst>
                <a:ext uri="{FF2B5EF4-FFF2-40B4-BE49-F238E27FC236}">
                  <a16:creationId xmlns:a16="http://schemas.microsoft.com/office/drawing/2014/main" id="{D485FB31-52D0-8DD6-D4AC-A4C79D38E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147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BAAC0F1E-CE13-3B28-076B-2189760BE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" y="1203"/>
              <a:ext cx="444" cy="348"/>
            </a:xfrm>
            <a:custGeom>
              <a:avLst/>
              <a:gdLst>
                <a:gd name="T0" fmla="*/ 204 w 74"/>
                <a:gd name="T1" fmla="*/ 348 h 58"/>
                <a:gd name="T2" fmla="*/ 444 w 74"/>
                <a:gd name="T3" fmla="*/ 300 h 58"/>
                <a:gd name="T4" fmla="*/ 432 w 74"/>
                <a:gd name="T5" fmla="*/ 198 h 58"/>
                <a:gd name="T6" fmla="*/ 294 w 74"/>
                <a:gd name="T7" fmla="*/ 180 h 58"/>
                <a:gd name="T8" fmla="*/ 276 w 74"/>
                <a:gd name="T9" fmla="*/ 24 h 58"/>
                <a:gd name="T10" fmla="*/ 282 w 74"/>
                <a:gd name="T11" fmla="*/ 0 h 58"/>
                <a:gd name="T12" fmla="*/ 120 w 74"/>
                <a:gd name="T13" fmla="*/ 0 h 58"/>
                <a:gd name="T14" fmla="*/ 66 w 74"/>
                <a:gd name="T15" fmla="*/ 180 h 58"/>
                <a:gd name="T16" fmla="*/ 0 w 74"/>
                <a:gd name="T17" fmla="*/ 216 h 58"/>
                <a:gd name="T18" fmla="*/ 0 w 74"/>
                <a:gd name="T19" fmla="*/ 348 h 58"/>
                <a:gd name="T20" fmla="*/ 102 w 74"/>
                <a:gd name="T21" fmla="*/ 348 h 58"/>
                <a:gd name="T22" fmla="*/ 204 w 74"/>
                <a:gd name="T23" fmla="*/ 348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"/>
                <a:gd name="T37" fmla="*/ 0 h 58"/>
                <a:gd name="T38" fmla="*/ 74 w 74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" h="58">
                  <a:moveTo>
                    <a:pt x="34" y="58"/>
                  </a:moveTo>
                  <a:lnTo>
                    <a:pt x="74" y="50"/>
                  </a:lnTo>
                  <a:lnTo>
                    <a:pt x="72" y="33"/>
                  </a:lnTo>
                  <a:lnTo>
                    <a:pt x="49" y="30"/>
                  </a:lnTo>
                  <a:lnTo>
                    <a:pt x="46" y="4"/>
                  </a:lnTo>
                  <a:lnTo>
                    <a:pt x="47" y="0"/>
                  </a:lnTo>
                  <a:cubicBezTo>
                    <a:pt x="38" y="0"/>
                    <a:pt x="29" y="0"/>
                    <a:pt x="20" y="0"/>
                  </a:cubicBezTo>
                  <a:cubicBezTo>
                    <a:pt x="13" y="7"/>
                    <a:pt x="9" y="19"/>
                    <a:pt x="11" y="30"/>
                  </a:cubicBezTo>
                  <a:cubicBezTo>
                    <a:pt x="6" y="31"/>
                    <a:pt x="3" y="33"/>
                    <a:pt x="0" y="36"/>
                  </a:cubicBezTo>
                  <a:lnTo>
                    <a:pt x="0" y="58"/>
                  </a:lnTo>
                  <a:lnTo>
                    <a:pt x="17" y="58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2" name="Line 38">
              <a:extLst>
                <a:ext uri="{FF2B5EF4-FFF2-40B4-BE49-F238E27FC236}">
                  <a16:creationId xmlns:a16="http://schemas.microsoft.com/office/drawing/2014/main" id="{8991528C-753B-9F5F-782E-97B580643D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5" y="130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Line 39">
              <a:extLst>
                <a:ext uri="{FF2B5EF4-FFF2-40B4-BE49-F238E27FC236}">
                  <a16:creationId xmlns:a16="http://schemas.microsoft.com/office/drawing/2014/main" id="{A87142DB-3B10-32C2-D373-9A11698B28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7" y="130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0EC49916-2C87-4DCB-CD41-BEC5B1011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3" y="1047"/>
              <a:ext cx="558" cy="408"/>
            </a:xfrm>
            <a:custGeom>
              <a:avLst/>
              <a:gdLst>
                <a:gd name="T0" fmla="*/ 558 w 93"/>
                <a:gd name="T1" fmla="*/ 408 h 68"/>
                <a:gd name="T2" fmla="*/ 558 w 93"/>
                <a:gd name="T3" fmla="*/ 138 h 68"/>
                <a:gd name="T4" fmla="*/ 222 w 93"/>
                <a:gd name="T5" fmla="*/ 0 h 68"/>
                <a:gd name="T6" fmla="*/ 0 w 93"/>
                <a:gd name="T7" fmla="*/ 150 h 68"/>
                <a:gd name="T8" fmla="*/ 18 w 93"/>
                <a:gd name="T9" fmla="*/ 174 h 68"/>
                <a:gd name="T10" fmla="*/ 228 w 93"/>
                <a:gd name="T11" fmla="*/ 36 h 68"/>
                <a:gd name="T12" fmla="*/ 528 w 93"/>
                <a:gd name="T13" fmla="*/ 174 h 68"/>
                <a:gd name="T14" fmla="*/ 528 w 93"/>
                <a:gd name="T15" fmla="*/ 408 h 68"/>
                <a:gd name="T16" fmla="*/ 558 w 93"/>
                <a:gd name="T17" fmla="*/ 408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3"/>
                <a:gd name="T28" fmla="*/ 0 h 68"/>
                <a:gd name="T29" fmla="*/ 93 w 93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3" h="68">
                  <a:moveTo>
                    <a:pt x="93" y="68"/>
                  </a:moveTo>
                  <a:lnTo>
                    <a:pt x="93" y="23"/>
                  </a:lnTo>
                  <a:lnTo>
                    <a:pt x="37" y="0"/>
                  </a:lnTo>
                  <a:lnTo>
                    <a:pt x="0" y="25"/>
                  </a:lnTo>
                  <a:lnTo>
                    <a:pt x="3" y="29"/>
                  </a:lnTo>
                  <a:lnTo>
                    <a:pt x="38" y="6"/>
                  </a:lnTo>
                  <a:lnTo>
                    <a:pt x="88" y="29"/>
                  </a:lnTo>
                  <a:lnTo>
                    <a:pt x="88" y="68"/>
                  </a:lnTo>
                  <a:lnTo>
                    <a:pt x="93" y="68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6C34C72B-6A37-35ED-3596-71409CA68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1419"/>
              <a:ext cx="90" cy="90"/>
            </a:xfrm>
            <a:custGeom>
              <a:avLst/>
              <a:gdLst>
                <a:gd name="T0" fmla="*/ 30 w 15"/>
                <a:gd name="T1" fmla="*/ 0 h 15"/>
                <a:gd name="T2" fmla="*/ 0 w 15"/>
                <a:gd name="T3" fmla="*/ 90 h 15"/>
                <a:gd name="T4" fmla="*/ 0 w 15"/>
                <a:gd name="T5" fmla="*/ 90 h 15"/>
                <a:gd name="T6" fmla="*/ 78 w 15"/>
                <a:gd name="T7" fmla="*/ 90 h 15"/>
                <a:gd name="T8" fmla="*/ 90 w 15"/>
                <a:gd name="T9" fmla="*/ 0 h 15"/>
                <a:gd name="T10" fmla="*/ 30 w 15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5"/>
                <a:gd name="T20" fmla="*/ 15 w 15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5">
                  <a:moveTo>
                    <a:pt x="5" y="0"/>
                  </a:moveTo>
                  <a:lnTo>
                    <a:pt x="0" y="15"/>
                  </a:lnTo>
                  <a:lnTo>
                    <a:pt x="13" y="15"/>
                  </a:lnTo>
                  <a:lnTo>
                    <a:pt x="1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6" name="Oval 42">
              <a:extLst>
                <a:ext uri="{FF2B5EF4-FFF2-40B4-BE49-F238E27FC236}">
                  <a16:creationId xmlns:a16="http://schemas.microsoft.com/office/drawing/2014/main" id="{73C6BCF6-ECCA-540E-3CF7-09326D594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" y="147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7" name="Oval 43">
              <a:extLst>
                <a:ext uri="{FF2B5EF4-FFF2-40B4-BE49-F238E27FC236}">
                  <a16:creationId xmlns:a16="http://schemas.microsoft.com/office/drawing/2014/main" id="{C53D58C7-0477-7DD4-80DD-79D57D770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7" y="1479"/>
              <a:ext cx="132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8" name="Freeform 44">
              <a:extLst>
                <a:ext uri="{FF2B5EF4-FFF2-40B4-BE49-F238E27FC236}">
                  <a16:creationId xmlns:a16="http://schemas.microsoft.com/office/drawing/2014/main" id="{7F42E1DF-FA37-01AC-3FB6-36A7F815F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" y="1191"/>
              <a:ext cx="162" cy="138"/>
            </a:xfrm>
            <a:custGeom>
              <a:avLst/>
              <a:gdLst>
                <a:gd name="T0" fmla="*/ 36 w 27"/>
                <a:gd name="T1" fmla="*/ 138 h 23"/>
                <a:gd name="T2" fmla="*/ 132 w 27"/>
                <a:gd name="T3" fmla="*/ 138 h 23"/>
                <a:gd name="T4" fmla="*/ 0 60000 65536"/>
                <a:gd name="T5" fmla="*/ 0 60000 65536"/>
                <a:gd name="T6" fmla="*/ 0 w 27"/>
                <a:gd name="T7" fmla="*/ 0 h 23"/>
                <a:gd name="T8" fmla="*/ 27 w 27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" h="23">
                  <a:moveTo>
                    <a:pt x="6" y="23"/>
                  </a:moveTo>
                  <a:cubicBezTo>
                    <a:pt x="0" y="0"/>
                    <a:pt x="27" y="1"/>
                    <a:pt x="22" y="23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9" name="Freeform 45">
              <a:extLst>
                <a:ext uri="{FF2B5EF4-FFF2-40B4-BE49-F238E27FC236}">
                  <a16:creationId xmlns:a16="http://schemas.microsoft.com/office/drawing/2014/main" id="{174A826A-D576-A95E-0470-821354A9D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" y="1233"/>
              <a:ext cx="180" cy="144"/>
            </a:xfrm>
            <a:custGeom>
              <a:avLst/>
              <a:gdLst>
                <a:gd name="T0" fmla="*/ 162 w 30"/>
                <a:gd name="T1" fmla="*/ 0 h 24"/>
                <a:gd name="T2" fmla="*/ 180 w 30"/>
                <a:gd name="T3" fmla="*/ 144 h 24"/>
                <a:gd name="T4" fmla="*/ 12 w 30"/>
                <a:gd name="T5" fmla="*/ 144 h 24"/>
                <a:gd name="T6" fmla="*/ 42 w 30"/>
                <a:gd name="T7" fmla="*/ 0 h 24"/>
                <a:gd name="T8" fmla="*/ 162 w 30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4"/>
                <a:gd name="T17" fmla="*/ 30 w 3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4">
                  <a:moveTo>
                    <a:pt x="27" y="0"/>
                  </a:moveTo>
                  <a:lnTo>
                    <a:pt x="30" y="24"/>
                  </a:lnTo>
                  <a:lnTo>
                    <a:pt x="2" y="24"/>
                  </a:lnTo>
                  <a:cubicBezTo>
                    <a:pt x="0" y="16"/>
                    <a:pt x="2" y="7"/>
                    <a:pt x="7" y="0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60" name="Freeform 46">
              <a:extLst>
                <a:ext uri="{FF2B5EF4-FFF2-40B4-BE49-F238E27FC236}">
                  <a16:creationId xmlns:a16="http://schemas.microsoft.com/office/drawing/2014/main" id="{C2DFFEE4-029F-6A1A-16B2-4C328911D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" y="1209"/>
              <a:ext cx="24" cy="24"/>
            </a:xfrm>
            <a:custGeom>
              <a:avLst/>
              <a:gdLst>
                <a:gd name="T0" fmla="*/ 18 w 4"/>
                <a:gd name="T1" fmla="*/ 0 h 4"/>
                <a:gd name="T2" fmla="*/ 18 w 4"/>
                <a:gd name="T3" fmla="*/ 0 h 4"/>
                <a:gd name="T4" fmla="*/ 18 w 4"/>
                <a:gd name="T5" fmla="*/ 12 h 4"/>
                <a:gd name="T6" fmla="*/ 18 w 4"/>
                <a:gd name="T7" fmla="*/ 18 h 4"/>
                <a:gd name="T8" fmla="*/ 6 w 4"/>
                <a:gd name="T9" fmla="*/ 18 h 4"/>
                <a:gd name="T10" fmla="*/ 6 w 4"/>
                <a:gd name="T11" fmla="*/ 18 h 4"/>
                <a:gd name="T12" fmla="*/ 6 w 4"/>
                <a:gd name="T13" fmla="*/ 6 h 4"/>
                <a:gd name="T14" fmla="*/ 6 w 4"/>
                <a:gd name="T15" fmla="*/ 0 h 4"/>
                <a:gd name="T16" fmla="*/ 18 w 4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3" y="2"/>
                  </a:cubicBezTo>
                  <a:lnTo>
                    <a:pt x="3" y="3"/>
                  </a:ln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lnTo>
                    <a:pt x="1" y="0"/>
                  </a:ln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64" name="Group 15">
            <a:extLst>
              <a:ext uri="{FF2B5EF4-FFF2-40B4-BE49-F238E27FC236}">
                <a16:creationId xmlns:a16="http://schemas.microsoft.com/office/drawing/2014/main" id="{80ACC3FE-F4C6-4C0A-3F68-36B819794C3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722889" y="3632489"/>
            <a:ext cx="1440180" cy="720090"/>
            <a:chOff x="1497" y="1767"/>
            <a:chExt cx="1008" cy="504"/>
          </a:xfrm>
        </p:grpSpPr>
        <p:sp>
          <p:nvSpPr>
            <p:cNvPr id="65" name="Rectangle 16">
              <a:extLst>
                <a:ext uri="{FF2B5EF4-FFF2-40B4-BE49-F238E27FC236}">
                  <a16:creationId xmlns:a16="http://schemas.microsoft.com/office/drawing/2014/main" id="{B2B0C381-5550-1A91-32E0-B495DD29E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9" y="1785"/>
              <a:ext cx="84" cy="204"/>
            </a:xfrm>
            <a:prstGeom prst="rect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Freeform 17">
              <a:extLst>
                <a:ext uri="{FF2B5EF4-FFF2-40B4-BE49-F238E27FC236}">
                  <a16:creationId xmlns:a16="http://schemas.microsoft.com/office/drawing/2014/main" id="{1605A46D-5BA6-A91D-E668-E2C0CDD61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1" y="1941"/>
              <a:ext cx="198" cy="126"/>
            </a:xfrm>
            <a:custGeom>
              <a:avLst/>
              <a:gdLst/>
              <a:ahLst/>
              <a:cxnLst>
                <a:cxn ang="0">
                  <a:pos x="12" y="21"/>
                </a:cxn>
                <a:cxn ang="0">
                  <a:pos x="19" y="21"/>
                </a:cxn>
              </a:cxnLst>
              <a:rect l="0" t="0" r="r" b="b"/>
              <a:pathLst>
                <a:path w="33" h="21">
                  <a:moveTo>
                    <a:pt x="12" y="21"/>
                  </a:moveTo>
                  <a:cubicBezTo>
                    <a:pt x="0" y="0"/>
                    <a:pt x="33" y="4"/>
                    <a:pt x="19" y="21"/>
                  </a:cubicBezTo>
                </a:path>
              </a:pathLst>
            </a:cu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Freeform 18">
              <a:extLst>
                <a:ext uri="{FF2B5EF4-FFF2-40B4-BE49-F238E27FC236}">
                  <a16:creationId xmlns:a16="http://schemas.microsoft.com/office/drawing/2014/main" id="{8E9A2B23-3F1C-CB72-BA9E-94CA74B6C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9" y="1767"/>
              <a:ext cx="72" cy="270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0"/>
                </a:cxn>
                <a:cxn ang="0">
                  <a:pos x="11" y="0"/>
                </a:cxn>
                <a:cxn ang="0">
                  <a:pos x="12" y="11"/>
                </a:cxn>
                <a:cxn ang="0">
                  <a:pos x="12" y="39"/>
                </a:cxn>
                <a:cxn ang="0">
                  <a:pos x="5" y="39"/>
                </a:cxn>
                <a:cxn ang="0">
                  <a:pos x="5" y="6"/>
                </a:cxn>
                <a:cxn ang="0">
                  <a:pos x="5" y="45"/>
                </a:cxn>
                <a:cxn ang="0">
                  <a:pos x="0" y="45"/>
                </a:cxn>
              </a:cxnLst>
              <a:rect l="0" t="0" r="r" b="b"/>
              <a:pathLst>
                <a:path w="12" h="45">
                  <a:moveTo>
                    <a:pt x="0" y="45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2" y="11"/>
                  </a:lnTo>
                  <a:lnTo>
                    <a:pt x="12" y="39"/>
                  </a:lnTo>
                  <a:lnTo>
                    <a:pt x="5" y="39"/>
                  </a:lnTo>
                  <a:lnTo>
                    <a:pt x="5" y="6"/>
                  </a:lnTo>
                  <a:lnTo>
                    <a:pt x="5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19">
              <a:extLst>
                <a:ext uri="{FF2B5EF4-FFF2-40B4-BE49-F238E27FC236}">
                  <a16:creationId xmlns:a16="http://schemas.microsoft.com/office/drawing/2014/main" id="{CA8EAC51-3878-3B20-6B00-FAB62103C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" y="1821"/>
              <a:ext cx="24" cy="294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0"/>
                </a:cxn>
                <a:cxn ang="0">
                  <a:pos x="4" y="0"/>
                </a:cxn>
                <a:cxn ang="0">
                  <a:pos x="4" y="49"/>
                </a:cxn>
                <a:cxn ang="0">
                  <a:pos x="0" y="49"/>
                </a:cxn>
              </a:cxnLst>
              <a:rect l="0" t="0" r="r" b="b"/>
              <a:pathLst>
                <a:path w="4" h="49">
                  <a:moveTo>
                    <a:pt x="0" y="49"/>
                  </a:moveTo>
                  <a:lnTo>
                    <a:pt x="1" y="0"/>
                  </a:lnTo>
                  <a:lnTo>
                    <a:pt x="4" y="0"/>
                  </a:lnTo>
                  <a:lnTo>
                    <a:pt x="4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Rectangle 20">
              <a:extLst>
                <a:ext uri="{FF2B5EF4-FFF2-40B4-BE49-F238E27FC236}">
                  <a16:creationId xmlns:a16="http://schemas.microsoft.com/office/drawing/2014/main" id="{EDECC227-4462-7BB5-F287-BB85D1F93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" y="2115"/>
              <a:ext cx="684" cy="90"/>
            </a:xfrm>
            <a:prstGeom prst="rect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21">
              <a:extLst>
                <a:ext uri="{FF2B5EF4-FFF2-40B4-BE49-F238E27FC236}">
                  <a16:creationId xmlns:a16="http://schemas.microsoft.com/office/drawing/2014/main" id="{20E0BEBD-A2DF-BCB7-89FE-53E76BAAD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" y="1833"/>
              <a:ext cx="246" cy="36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0"/>
                </a:cxn>
                <a:cxn ang="0">
                  <a:pos x="0" y="49"/>
                </a:cxn>
                <a:cxn ang="0">
                  <a:pos x="14" y="52"/>
                </a:cxn>
                <a:cxn ang="0">
                  <a:pos x="20" y="61"/>
                </a:cxn>
                <a:cxn ang="0">
                  <a:pos x="39" y="60"/>
                </a:cxn>
                <a:cxn ang="0">
                  <a:pos x="40" y="33"/>
                </a:cxn>
                <a:cxn ang="0">
                  <a:pos x="29" y="0"/>
                </a:cxn>
              </a:cxnLst>
              <a:rect l="0" t="0" r="r" b="b"/>
              <a:pathLst>
                <a:path w="41" h="61">
                  <a:moveTo>
                    <a:pt x="2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14" y="52"/>
                  </a:lnTo>
                  <a:lnTo>
                    <a:pt x="20" y="61"/>
                  </a:lnTo>
                  <a:lnTo>
                    <a:pt x="39" y="60"/>
                  </a:lnTo>
                  <a:lnTo>
                    <a:pt x="40" y="33"/>
                  </a:lnTo>
                  <a:cubicBezTo>
                    <a:pt x="41" y="26"/>
                    <a:pt x="35" y="4"/>
                    <a:pt x="29" y="0"/>
                  </a:cubicBez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" name="Freeform 22">
              <a:extLst>
                <a:ext uri="{FF2B5EF4-FFF2-40B4-BE49-F238E27FC236}">
                  <a16:creationId xmlns:a16="http://schemas.microsoft.com/office/drawing/2014/main" id="{8CD3CF29-D670-E883-BCAB-37D727E30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" y="1875"/>
              <a:ext cx="168" cy="144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27" y="24"/>
                </a:cxn>
                <a:cxn ang="0">
                  <a:pos x="20" y="0"/>
                </a:cxn>
              </a:cxnLst>
              <a:rect l="0" t="0" r="r" b="b"/>
              <a:pathLst>
                <a:path w="28" h="24">
                  <a:moveTo>
                    <a:pt x="20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27" y="24"/>
                  </a:lnTo>
                  <a:cubicBezTo>
                    <a:pt x="28" y="19"/>
                    <a:pt x="24" y="3"/>
                    <a:pt x="20" y="0"/>
                  </a:cubicBez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" name="Oval 23">
              <a:extLst>
                <a:ext uri="{FF2B5EF4-FFF2-40B4-BE49-F238E27FC236}">
                  <a16:creationId xmlns:a16="http://schemas.microsoft.com/office/drawing/2014/main" id="{DBF9806C-D0AD-1239-52C8-432445ABC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2145"/>
              <a:ext cx="126" cy="126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" name="Oval 24">
              <a:extLst>
                <a:ext uri="{FF2B5EF4-FFF2-40B4-BE49-F238E27FC236}">
                  <a16:creationId xmlns:a16="http://schemas.microsoft.com/office/drawing/2014/main" id="{1C9A41DF-0A5F-8D5A-4E52-26E5C1932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3" y="2139"/>
              <a:ext cx="126" cy="126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Oval 25">
              <a:extLst>
                <a:ext uri="{FF2B5EF4-FFF2-40B4-BE49-F238E27FC236}">
                  <a16:creationId xmlns:a16="http://schemas.microsoft.com/office/drawing/2014/main" id="{238D574D-432C-7CFB-2E17-CCB25D680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3" y="2145"/>
              <a:ext cx="126" cy="126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" name="Line 26">
              <a:extLst>
                <a:ext uri="{FF2B5EF4-FFF2-40B4-BE49-F238E27FC236}">
                  <a16:creationId xmlns:a16="http://schemas.microsoft.com/office/drawing/2014/main" id="{F8434968-3F34-C030-57ED-243BC8D22D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5" y="1857"/>
              <a:ext cx="1" cy="252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" name="Line 27">
              <a:extLst>
                <a:ext uri="{FF2B5EF4-FFF2-40B4-BE49-F238E27FC236}">
                  <a16:creationId xmlns:a16="http://schemas.microsoft.com/office/drawing/2014/main" id="{A64267D2-42B4-13D9-AE21-6650299EC7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5" y="1863"/>
              <a:ext cx="1" cy="252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" name="Line 28">
              <a:extLst>
                <a:ext uri="{FF2B5EF4-FFF2-40B4-BE49-F238E27FC236}">
                  <a16:creationId xmlns:a16="http://schemas.microsoft.com/office/drawing/2014/main" id="{21236ADC-1EF5-311B-811F-1F2A68DA73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9" y="1863"/>
              <a:ext cx="1" cy="252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" name="Line 29">
              <a:extLst>
                <a:ext uri="{FF2B5EF4-FFF2-40B4-BE49-F238E27FC236}">
                  <a16:creationId xmlns:a16="http://schemas.microsoft.com/office/drawing/2014/main" id="{97ADDABD-85A4-D08F-A498-71E72152D6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9" y="1863"/>
              <a:ext cx="1" cy="252"/>
            </a:xfrm>
            <a:prstGeom prst="line">
              <a:avLst/>
            </a:pr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" name="Freeform 30">
              <a:extLst>
                <a:ext uri="{FF2B5EF4-FFF2-40B4-BE49-F238E27FC236}">
                  <a16:creationId xmlns:a16="http://schemas.microsoft.com/office/drawing/2014/main" id="{DBA8DE46-77C5-7104-9F0F-9B1D47FF7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9" y="2025"/>
              <a:ext cx="60" cy="15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26"/>
                </a:cxn>
                <a:cxn ang="0">
                  <a:pos x="1" y="17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 h="26">
                  <a:moveTo>
                    <a:pt x="10" y="0"/>
                  </a:moveTo>
                  <a:lnTo>
                    <a:pt x="10" y="26"/>
                  </a:lnTo>
                  <a:lnTo>
                    <a:pt x="1" y="17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" name="Freeform 31">
              <a:extLst>
                <a:ext uri="{FF2B5EF4-FFF2-40B4-BE49-F238E27FC236}">
                  <a16:creationId xmlns:a16="http://schemas.microsoft.com/office/drawing/2014/main" id="{5FB61F1B-DB53-40C6-732A-A24C7B181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" y="1869"/>
              <a:ext cx="126" cy="1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0" y="16"/>
                </a:cxn>
                <a:cxn ang="0">
                  <a:pos x="10" y="26"/>
                </a:cxn>
                <a:cxn ang="0">
                  <a:pos x="21" y="26"/>
                </a:cxn>
              </a:cxnLst>
              <a:rect l="0" t="0" r="r" b="b"/>
              <a:pathLst>
                <a:path w="21" h="26">
                  <a:moveTo>
                    <a:pt x="0" y="0"/>
                  </a:moveTo>
                  <a:lnTo>
                    <a:pt x="0" y="16"/>
                  </a:lnTo>
                  <a:lnTo>
                    <a:pt x="10" y="16"/>
                  </a:lnTo>
                  <a:lnTo>
                    <a:pt x="10" y="26"/>
                  </a:lnTo>
                  <a:lnTo>
                    <a:pt x="21" y="26"/>
                  </a:lnTo>
                </a:path>
              </a:pathLst>
            </a:cu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82" name="Textfeld 83">
            <a:extLst>
              <a:ext uri="{FF2B5EF4-FFF2-40B4-BE49-F238E27FC236}">
                <a16:creationId xmlns:a16="http://schemas.microsoft.com/office/drawing/2014/main" id="{D013AFDD-1ED6-5D3F-F21C-24810DF75EEC}"/>
              </a:ext>
            </a:extLst>
          </p:cNvPr>
          <p:cNvSpPr txBox="1"/>
          <p:nvPr/>
        </p:nvSpPr>
        <p:spPr>
          <a:xfrm>
            <a:off x="1851430" y="5536829"/>
            <a:ext cx="1576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Fira Sans" panose="020B0503050000020004" pitchFamily="34" charset="0"/>
              </a:rPr>
              <a:t>stand</a:t>
            </a:r>
          </a:p>
        </p:txBody>
      </p:sp>
      <p:sp>
        <p:nvSpPr>
          <p:cNvPr id="83" name="Textfeld 84">
            <a:extLst>
              <a:ext uri="{FF2B5EF4-FFF2-40B4-BE49-F238E27FC236}">
                <a16:creationId xmlns:a16="http://schemas.microsoft.com/office/drawing/2014/main" id="{C8D4814E-55B0-1C2B-C9AA-842BCFF68671}"/>
              </a:ext>
            </a:extLst>
          </p:cNvPr>
          <p:cNvSpPr txBox="1"/>
          <p:nvPr/>
        </p:nvSpPr>
        <p:spPr>
          <a:xfrm>
            <a:off x="3773762" y="5421626"/>
            <a:ext cx="1576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latin typeface="Fira Sans" panose="020B0503050000020004" pitchFamily="34" charset="0"/>
              </a:rPr>
              <a:t>trail</a:t>
            </a:r>
            <a:endParaRPr lang="de-DE" sz="1600" dirty="0">
              <a:latin typeface="Fira Sans" panose="020B0503050000020004" pitchFamily="34" charset="0"/>
            </a:endParaRPr>
          </a:p>
          <a:p>
            <a:pPr algn="ctr"/>
            <a:r>
              <a:rPr lang="de-DE" sz="1600" dirty="0" err="1">
                <a:latin typeface="Fira Sans" panose="020B0503050000020004" pitchFamily="34" charset="0"/>
              </a:rPr>
              <a:t>strip</a:t>
            </a:r>
            <a:r>
              <a:rPr lang="de-DE" sz="1600" dirty="0">
                <a:latin typeface="Fira Sans" panose="020B0503050000020004" pitchFamily="34" charset="0"/>
              </a:rPr>
              <a:t> </a:t>
            </a:r>
            <a:r>
              <a:rPr lang="de-DE" sz="1600" dirty="0" err="1">
                <a:latin typeface="Fira Sans" panose="020B0503050000020004" pitchFamily="34" charset="0"/>
              </a:rPr>
              <a:t>road</a:t>
            </a:r>
            <a:endParaRPr lang="de-DE" sz="1600" dirty="0">
              <a:latin typeface="Fira Sans" panose="020B0503050000020004" pitchFamily="34" charset="0"/>
            </a:endParaRPr>
          </a:p>
          <a:p>
            <a:pPr algn="ctr"/>
            <a:r>
              <a:rPr lang="de-DE" sz="1600" dirty="0" err="1">
                <a:latin typeface="Fira Sans" panose="020B0503050000020004" pitchFamily="34" charset="0"/>
              </a:rPr>
              <a:t>corridor</a:t>
            </a:r>
            <a:endParaRPr lang="de-DE" sz="1600" dirty="0">
              <a:latin typeface="Fira Sans" panose="020B0503050000020004" pitchFamily="34" charset="0"/>
            </a:endParaRPr>
          </a:p>
        </p:txBody>
      </p:sp>
      <p:sp>
        <p:nvSpPr>
          <p:cNvPr id="84" name="Textfeld 85">
            <a:extLst>
              <a:ext uri="{FF2B5EF4-FFF2-40B4-BE49-F238E27FC236}">
                <a16:creationId xmlns:a16="http://schemas.microsoft.com/office/drawing/2014/main" id="{F09D3389-CC40-6354-1CC6-3BD0D881CF69}"/>
              </a:ext>
            </a:extLst>
          </p:cNvPr>
          <p:cNvSpPr txBox="1"/>
          <p:nvPr/>
        </p:nvSpPr>
        <p:spPr>
          <a:xfrm>
            <a:off x="5822550" y="5541195"/>
            <a:ext cx="1576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latin typeface="Fira Sans" panose="020B0503050000020004" pitchFamily="34" charset="0"/>
              </a:rPr>
              <a:t>forest</a:t>
            </a:r>
            <a:r>
              <a:rPr lang="de-DE" sz="1600" dirty="0">
                <a:latin typeface="Fira Sans" panose="020B0503050000020004" pitchFamily="34" charset="0"/>
              </a:rPr>
              <a:t> </a:t>
            </a:r>
            <a:r>
              <a:rPr lang="de-DE" sz="1600" dirty="0" err="1">
                <a:latin typeface="Fira Sans" panose="020B0503050000020004" pitchFamily="34" charset="0"/>
              </a:rPr>
              <a:t>road</a:t>
            </a:r>
            <a:endParaRPr lang="de-DE" sz="1600" dirty="0">
              <a:latin typeface="Fira Sans" panose="020B0503050000020004" pitchFamily="34" charset="0"/>
            </a:endParaRPr>
          </a:p>
        </p:txBody>
      </p:sp>
      <p:sp>
        <p:nvSpPr>
          <p:cNvPr id="85" name="Textfeld 86">
            <a:extLst>
              <a:ext uri="{FF2B5EF4-FFF2-40B4-BE49-F238E27FC236}">
                <a16:creationId xmlns:a16="http://schemas.microsoft.com/office/drawing/2014/main" id="{3A468B05-34DD-1429-1273-06B90C1EB763}"/>
              </a:ext>
            </a:extLst>
          </p:cNvPr>
          <p:cNvSpPr txBox="1"/>
          <p:nvPr/>
        </p:nvSpPr>
        <p:spPr>
          <a:xfrm>
            <a:off x="7710139" y="5597002"/>
            <a:ext cx="1576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latin typeface="Fira Sans" panose="020B0503050000020004" pitchFamily="34" charset="0"/>
              </a:rPr>
              <a:t>factory</a:t>
            </a:r>
            <a:endParaRPr lang="de-DE" sz="1600" dirty="0">
              <a:latin typeface="Fira Sans" panose="020B0503050000020004" pitchFamily="34" charset="0"/>
            </a:endParaRPr>
          </a:p>
        </p:txBody>
      </p:sp>
      <p:sp>
        <p:nvSpPr>
          <p:cNvPr id="86" name="Textfeld 85">
            <a:extLst>
              <a:ext uri="{FF2B5EF4-FFF2-40B4-BE49-F238E27FC236}">
                <a16:creationId xmlns:a16="http://schemas.microsoft.com/office/drawing/2014/main" id="{3598B564-7827-4D17-670E-1ED77A9209C1}"/>
              </a:ext>
            </a:extLst>
          </p:cNvPr>
          <p:cNvSpPr txBox="1"/>
          <p:nvPr/>
        </p:nvSpPr>
        <p:spPr>
          <a:xfrm>
            <a:off x="1185332" y="649190"/>
            <a:ext cx="1143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err="1">
                <a:latin typeface="Fira Sans" panose="020B0503050000020004" pitchFamily="34" charset="0"/>
              </a:rPr>
              <a:t>complete</a:t>
            </a:r>
            <a:r>
              <a:rPr lang="de-DE" sz="1600" dirty="0">
                <a:latin typeface="Fira Sans" panose="020B0503050000020004" pitchFamily="34" charset="0"/>
              </a:rPr>
              <a:t> </a:t>
            </a:r>
            <a:r>
              <a:rPr lang="de-DE" sz="1600" dirty="0" err="1">
                <a:latin typeface="Fira Sans" panose="020B0503050000020004" pitchFamily="34" charset="0"/>
              </a:rPr>
              <a:t>tree</a:t>
            </a:r>
            <a:endParaRPr lang="de-DE" sz="1600" dirty="0">
              <a:latin typeface="Fira Sans" panose="020B0503050000020004" pitchFamily="34" charset="0"/>
            </a:endParaRPr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C2CA87D0-35EC-56E8-22CB-4D51145AC744}"/>
              </a:ext>
            </a:extLst>
          </p:cNvPr>
          <p:cNvSpPr txBox="1"/>
          <p:nvPr/>
        </p:nvSpPr>
        <p:spPr>
          <a:xfrm>
            <a:off x="907526" y="1862764"/>
            <a:ext cx="1421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err="1">
                <a:latin typeface="Fira Sans" panose="020B0503050000020004" pitchFamily="34" charset="0"/>
              </a:rPr>
              <a:t>full</a:t>
            </a:r>
            <a:r>
              <a:rPr lang="de-DE" sz="1600" dirty="0">
                <a:latin typeface="Fira Sans" panose="020B0503050000020004" pitchFamily="34" charset="0"/>
              </a:rPr>
              <a:t> </a:t>
            </a:r>
            <a:r>
              <a:rPr lang="de-DE" sz="1600" dirty="0" err="1">
                <a:latin typeface="Fira Sans" panose="020B0503050000020004" pitchFamily="34" charset="0"/>
              </a:rPr>
              <a:t>tree</a:t>
            </a:r>
            <a:endParaRPr lang="de-DE" sz="1600" dirty="0">
              <a:latin typeface="Fira Sans" panose="020B0503050000020004" pitchFamily="34" charset="0"/>
            </a:endParaRPr>
          </a:p>
        </p:txBody>
      </p:sp>
      <p:sp>
        <p:nvSpPr>
          <p:cNvPr id="88" name="Textfeld 87">
            <a:extLst>
              <a:ext uri="{FF2B5EF4-FFF2-40B4-BE49-F238E27FC236}">
                <a16:creationId xmlns:a16="http://schemas.microsoft.com/office/drawing/2014/main" id="{ABF251F0-6B00-106E-2419-4D6424DA3CAE}"/>
              </a:ext>
            </a:extLst>
          </p:cNvPr>
          <p:cNvSpPr txBox="1"/>
          <p:nvPr/>
        </p:nvSpPr>
        <p:spPr>
          <a:xfrm>
            <a:off x="993421" y="2999211"/>
            <a:ext cx="1356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err="1">
                <a:latin typeface="Fira Sans" panose="020B0503050000020004" pitchFamily="34" charset="0"/>
              </a:rPr>
              <a:t>tree</a:t>
            </a:r>
            <a:r>
              <a:rPr lang="de-DE" sz="1600" dirty="0">
                <a:latin typeface="Fira Sans" panose="020B0503050000020004" pitchFamily="34" charset="0"/>
              </a:rPr>
              <a:t> </a:t>
            </a:r>
            <a:r>
              <a:rPr lang="de-DE" sz="1600" dirty="0" err="1">
                <a:latin typeface="Fira Sans" panose="020B0503050000020004" pitchFamily="34" charset="0"/>
              </a:rPr>
              <a:t>length</a:t>
            </a:r>
            <a:endParaRPr lang="de-DE" sz="1600" dirty="0">
              <a:latin typeface="Fira Sans" panose="020B0503050000020004" pitchFamily="34" charset="0"/>
            </a:endParaRPr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26DF65A6-6B07-5AD5-83B1-481B734DDD95}"/>
              </a:ext>
            </a:extLst>
          </p:cNvPr>
          <p:cNvSpPr txBox="1"/>
          <p:nvPr/>
        </p:nvSpPr>
        <p:spPr>
          <a:xfrm>
            <a:off x="1284909" y="4104445"/>
            <a:ext cx="1055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latin typeface="Fira Sans" panose="020B0503050000020004" pitchFamily="34" charset="0"/>
              </a:rPr>
              <a:t>log</a:t>
            </a: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26DF65A6-6B07-5AD5-83B1-481B734DDD95}"/>
              </a:ext>
            </a:extLst>
          </p:cNvPr>
          <p:cNvSpPr txBox="1"/>
          <p:nvPr/>
        </p:nvSpPr>
        <p:spPr>
          <a:xfrm>
            <a:off x="1266242" y="5259590"/>
            <a:ext cx="1055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err="1">
                <a:latin typeface="Fira Sans" panose="020B0503050000020004" pitchFamily="34" charset="0"/>
              </a:rPr>
              <a:t>chips</a:t>
            </a:r>
            <a:endParaRPr lang="de-DE" sz="1600" dirty="0">
              <a:latin typeface="Fira Sans" panose="020B05030500000200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EF7BEE8-95DB-C2BF-5ADB-1F01D17398F7}"/>
              </a:ext>
            </a:extLst>
          </p:cNvPr>
          <p:cNvSpPr/>
          <p:nvPr/>
        </p:nvSpPr>
        <p:spPr>
          <a:xfrm>
            <a:off x="7768734" y="538942"/>
            <a:ext cx="3937844" cy="2913855"/>
          </a:xfrm>
          <a:prstGeom prst="rect">
            <a:avLst/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E545232-7FE3-7386-E121-EC6A0F713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1597" y="538942"/>
            <a:ext cx="3794859" cy="304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39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elle 17">
            <a:extLst>
              <a:ext uri="{FF2B5EF4-FFF2-40B4-BE49-F238E27FC236}">
                <a16:creationId xmlns:a16="http://schemas.microsoft.com/office/drawing/2014/main" id="{CAD31302-6B14-A14A-77B7-C4B120B3A3D2}"/>
              </a:ext>
            </a:extLst>
          </p:cNvPr>
          <p:cNvGraphicFramePr>
            <a:graphicFrameLocks noGrp="1"/>
          </p:cNvGraphicFramePr>
          <p:nvPr/>
        </p:nvGraphicFramePr>
        <p:xfrm>
          <a:off x="2601681" y="956610"/>
          <a:ext cx="5916639" cy="45268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2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2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2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2" name="Textfeld 83">
            <a:extLst>
              <a:ext uri="{FF2B5EF4-FFF2-40B4-BE49-F238E27FC236}">
                <a16:creationId xmlns:a16="http://schemas.microsoft.com/office/drawing/2014/main" id="{D013AFDD-1ED6-5D3F-F21C-24810DF75EEC}"/>
              </a:ext>
            </a:extLst>
          </p:cNvPr>
          <p:cNvSpPr txBox="1"/>
          <p:nvPr/>
        </p:nvSpPr>
        <p:spPr>
          <a:xfrm>
            <a:off x="1851430" y="5536829"/>
            <a:ext cx="1576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Fira Sans" panose="020B0503050000020004" pitchFamily="34" charset="0"/>
              </a:rPr>
              <a:t>stand</a:t>
            </a:r>
          </a:p>
        </p:txBody>
      </p:sp>
      <p:sp>
        <p:nvSpPr>
          <p:cNvPr id="83" name="Textfeld 84">
            <a:extLst>
              <a:ext uri="{FF2B5EF4-FFF2-40B4-BE49-F238E27FC236}">
                <a16:creationId xmlns:a16="http://schemas.microsoft.com/office/drawing/2014/main" id="{C8D4814E-55B0-1C2B-C9AA-842BCFF68671}"/>
              </a:ext>
            </a:extLst>
          </p:cNvPr>
          <p:cNvSpPr txBox="1"/>
          <p:nvPr/>
        </p:nvSpPr>
        <p:spPr>
          <a:xfrm>
            <a:off x="3773762" y="5421626"/>
            <a:ext cx="1576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latin typeface="Fira Sans" panose="020B0503050000020004" pitchFamily="34" charset="0"/>
              </a:rPr>
              <a:t>trail</a:t>
            </a:r>
            <a:endParaRPr lang="de-DE" sz="1600" dirty="0">
              <a:latin typeface="Fira Sans" panose="020B0503050000020004" pitchFamily="34" charset="0"/>
            </a:endParaRPr>
          </a:p>
          <a:p>
            <a:pPr algn="ctr"/>
            <a:r>
              <a:rPr lang="de-DE" sz="1600" dirty="0" err="1">
                <a:latin typeface="Fira Sans" panose="020B0503050000020004" pitchFamily="34" charset="0"/>
              </a:rPr>
              <a:t>strip</a:t>
            </a:r>
            <a:r>
              <a:rPr lang="de-DE" sz="1600" dirty="0">
                <a:latin typeface="Fira Sans" panose="020B0503050000020004" pitchFamily="34" charset="0"/>
              </a:rPr>
              <a:t> </a:t>
            </a:r>
            <a:r>
              <a:rPr lang="de-DE" sz="1600" dirty="0" err="1">
                <a:latin typeface="Fira Sans" panose="020B0503050000020004" pitchFamily="34" charset="0"/>
              </a:rPr>
              <a:t>road</a:t>
            </a:r>
            <a:endParaRPr lang="de-DE" sz="1600" dirty="0">
              <a:latin typeface="Fira Sans" panose="020B0503050000020004" pitchFamily="34" charset="0"/>
            </a:endParaRPr>
          </a:p>
          <a:p>
            <a:pPr algn="ctr"/>
            <a:r>
              <a:rPr lang="de-DE" sz="1600" dirty="0" err="1">
                <a:latin typeface="Fira Sans" panose="020B0503050000020004" pitchFamily="34" charset="0"/>
              </a:rPr>
              <a:t>corridor</a:t>
            </a:r>
            <a:endParaRPr lang="de-DE" sz="1600" dirty="0">
              <a:latin typeface="Fira Sans" panose="020B0503050000020004" pitchFamily="34" charset="0"/>
            </a:endParaRPr>
          </a:p>
        </p:txBody>
      </p:sp>
      <p:sp>
        <p:nvSpPr>
          <p:cNvPr id="84" name="Textfeld 85">
            <a:extLst>
              <a:ext uri="{FF2B5EF4-FFF2-40B4-BE49-F238E27FC236}">
                <a16:creationId xmlns:a16="http://schemas.microsoft.com/office/drawing/2014/main" id="{F09D3389-CC40-6354-1CC6-3BD0D881CF69}"/>
              </a:ext>
            </a:extLst>
          </p:cNvPr>
          <p:cNvSpPr txBox="1"/>
          <p:nvPr/>
        </p:nvSpPr>
        <p:spPr>
          <a:xfrm>
            <a:off x="5822550" y="5541195"/>
            <a:ext cx="1576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latin typeface="Fira Sans" panose="020B0503050000020004" pitchFamily="34" charset="0"/>
              </a:rPr>
              <a:t>forest</a:t>
            </a:r>
            <a:r>
              <a:rPr lang="de-DE" sz="1600" dirty="0">
                <a:latin typeface="Fira Sans" panose="020B0503050000020004" pitchFamily="34" charset="0"/>
              </a:rPr>
              <a:t> </a:t>
            </a:r>
            <a:r>
              <a:rPr lang="de-DE" sz="1600" dirty="0" err="1">
                <a:latin typeface="Fira Sans" panose="020B0503050000020004" pitchFamily="34" charset="0"/>
              </a:rPr>
              <a:t>road</a:t>
            </a:r>
            <a:endParaRPr lang="de-DE" sz="1600" dirty="0">
              <a:latin typeface="Fira Sans" panose="020B0503050000020004" pitchFamily="34" charset="0"/>
            </a:endParaRPr>
          </a:p>
        </p:txBody>
      </p:sp>
      <p:sp>
        <p:nvSpPr>
          <p:cNvPr id="85" name="Textfeld 86">
            <a:extLst>
              <a:ext uri="{FF2B5EF4-FFF2-40B4-BE49-F238E27FC236}">
                <a16:creationId xmlns:a16="http://schemas.microsoft.com/office/drawing/2014/main" id="{3A468B05-34DD-1429-1273-06B90C1EB763}"/>
              </a:ext>
            </a:extLst>
          </p:cNvPr>
          <p:cNvSpPr txBox="1"/>
          <p:nvPr/>
        </p:nvSpPr>
        <p:spPr>
          <a:xfrm>
            <a:off x="7710139" y="5597002"/>
            <a:ext cx="1576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latin typeface="Fira Sans" panose="020B0503050000020004" pitchFamily="34" charset="0"/>
              </a:rPr>
              <a:t>factory</a:t>
            </a:r>
            <a:endParaRPr lang="de-DE" sz="1600" dirty="0">
              <a:latin typeface="Fira Sans" panose="020B0503050000020004" pitchFamily="34" charset="0"/>
            </a:endParaRPr>
          </a:p>
        </p:txBody>
      </p:sp>
      <p:sp>
        <p:nvSpPr>
          <p:cNvPr id="86" name="Textfeld 85">
            <a:extLst>
              <a:ext uri="{FF2B5EF4-FFF2-40B4-BE49-F238E27FC236}">
                <a16:creationId xmlns:a16="http://schemas.microsoft.com/office/drawing/2014/main" id="{3598B564-7827-4D17-670E-1ED77A9209C1}"/>
              </a:ext>
            </a:extLst>
          </p:cNvPr>
          <p:cNvSpPr txBox="1"/>
          <p:nvPr/>
        </p:nvSpPr>
        <p:spPr>
          <a:xfrm>
            <a:off x="1185332" y="649190"/>
            <a:ext cx="1143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err="1">
                <a:latin typeface="Fira Sans" panose="020B0503050000020004" pitchFamily="34" charset="0"/>
              </a:rPr>
              <a:t>complete</a:t>
            </a:r>
            <a:r>
              <a:rPr lang="de-DE" sz="1600" dirty="0">
                <a:latin typeface="Fira Sans" panose="020B0503050000020004" pitchFamily="34" charset="0"/>
              </a:rPr>
              <a:t> </a:t>
            </a:r>
            <a:r>
              <a:rPr lang="de-DE" sz="1600" dirty="0" err="1">
                <a:latin typeface="Fira Sans" panose="020B0503050000020004" pitchFamily="34" charset="0"/>
              </a:rPr>
              <a:t>tree</a:t>
            </a:r>
            <a:endParaRPr lang="de-DE" sz="1600" dirty="0">
              <a:latin typeface="Fira Sans" panose="020B0503050000020004" pitchFamily="34" charset="0"/>
            </a:endParaRPr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C2CA87D0-35EC-56E8-22CB-4D51145AC744}"/>
              </a:ext>
            </a:extLst>
          </p:cNvPr>
          <p:cNvSpPr txBox="1"/>
          <p:nvPr/>
        </p:nvSpPr>
        <p:spPr>
          <a:xfrm>
            <a:off x="907526" y="1862764"/>
            <a:ext cx="1421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err="1">
                <a:latin typeface="Fira Sans" panose="020B0503050000020004" pitchFamily="34" charset="0"/>
              </a:rPr>
              <a:t>full</a:t>
            </a:r>
            <a:r>
              <a:rPr lang="de-DE" sz="1600" dirty="0">
                <a:latin typeface="Fira Sans" panose="020B0503050000020004" pitchFamily="34" charset="0"/>
              </a:rPr>
              <a:t> </a:t>
            </a:r>
            <a:r>
              <a:rPr lang="de-DE" sz="1600" dirty="0" err="1">
                <a:latin typeface="Fira Sans" panose="020B0503050000020004" pitchFamily="34" charset="0"/>
              </a:rPr>
              <a:t>tree</a:t>
            </a:r>
            <a:endParaRPr lang="de-DE" sz="1600" dirty="0">
              <a:latin typeface="Fira Sans" panose="020B0503050000020004" pitchFamily="34" charset="0"/>
            </a:endParaRPr>
          </a:p>
        </p:txBody>
      </p:sp>
      <p:sp>
        <p:nvSpPr>
          <p:cNvPr id="88" name="Textfeld 87">
            <a:extLst>
              <a:ext uri="{FF2B5EF4-FFF2-40B4-BE49-F238E27FC236}">
                <a16:creationId xmlns:a16="http://schemas.microsoft.com/office/drawing/2014/main" id="{ABF251F0-6B00-106E-2419-4D6424DA3CAE}"/>
              </a:ext>
            </a:extLst>
          </p:cNvPr>
          <p:cNvSpPr txBox="1"/>
          <p:nvPr/>
        </p:nvSpPr>
        <p:spPr>
          <a:xfrm>
            <a:off x="993421" y="2999211"/>
            <a:ext cx="1356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err="1">
                <a:latin typeface="Fira Sans" panose="020B0503050000020004" pitchFamily="34" charset="0"/>
              </a:rPr>
              <a:t>tree</a:t>
            </a:r>
            <a:r>
              <a:rPr lang="de-DE" sz="1600" dirty="0">
                <a:latin typeface="Fira Sans" panose="020B0503050000020004" pitchFamily="34" charset="0"/>
              </a:rPr>
              <a:t> </a:t>
            </a:r>
            <a:r>
              <a:rPr lang="de-DE" sz="1600" dirty="0" err="1">
                <a:latin typeface="Fira Sans" panose="020B0503050000020004" pitchFamily="34" charset="0"/>
              </a:rPr>
              <a:t>length</a:t>
            </a:r>
            <a:endParaRPr lang="de-DE" sz="1600" dirty="0">
              <a:latin typeface="Fira Sans" panose="020B0503050000020004" pitchFamily="34" charset="0"/>
            </a:endParaRPr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26DF65A6-6B07-5AD5-83B1-481B734DDD95}"/>
              </a:ext>
            </a:extLst>
          </p:cNvPr>
          <p:cNvSpPr txBox="1"/>
          <p:nvPr/>
        </p:nvSpPr>
        <p:spPr>
          <a:xfrm>
            <a:off x="1284909" y="4104445"/>
            <a:ext cx="1055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latin typeface="Fira Sans" panose="020B0503050000020004" pitchFamily="34" charset="0"/>
              </a:rPr>
              <a:t>log</a:t>
            </a: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26DF65A6-6B07-5AD5-83B1-481B734DDD95}"/>
              </a:ext>
            </a:extLst>
          </p:cNvPr>
          <p:cNvSpPr txBox="1"/>
          <p:nvPr/>
        </p:nvSpPr>
        <p:spPr>
          <a:xfrm>
            <a:off x="1266242" y="5259590"/>
            <a:ext cx="1055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err="1">
                <a:latin typeface="Fira Sans" panose="020B0503050000020004" pitchFamily="34" charset="0"/>
              </a:rPr>
              <a:t>chips</a:t>
            </a:r>
            <a:endParaRPr lang="de-DE" sz="1600" dirty="0">
              <a:latin typeface="Fira Sans" panose="020B0503050000020004" pitchFamily="34" charset="0"/>
            </a:endParaRPr>
          </a:p>
        </p:txBody>
      </p:sp>
      <p:sp>
        <p:nvSpPr>
          <p:cNvPr id="2" name="Ellipse 133">
            <a:extLst>
              <a:ext uri="{FF2B5EF4-FFF2-40B4-BE49-F238E27FC236}">
                <a16:creationId xmlns:a16="http://schemas.microsoft.com/office/drawing/2014/main" id="{2D03A350-F7EC-B308-C33F-6CA7B2ACE0E6}"/>
              </a:ext>
            </a:extLst>
          </p:cNvPr>
          <p:cNvSpPr/>
          <p:nvPr/>
        </p:nvSpPr>
        <p:spPr>
          <a:xfrm>
            <a:off x="8381793" y="3090517"/>
            <a:ext cx="288925" cy="288925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ichtungspfeil 31">
            <a:extLst>
              <a:ext uri="{FF2B5EF4-FFF2-40B4-BE49-F238E27FC236}">
                <a16:creationId xmlns:a16="http://schemas.microsoft.com/office/drawing/2014/main" id="{CB0F0041-D388-2D50-BDB4-11D4B6CC8854}"/>
              </a:ext>
            </a:extLst>
          </p:cNvPr>
          <p:cNvSpPr/>
          <p:nvPr/>
        </p:nvSpPr>
        <p:spPr>
          <a:xfrm>
            <a:off x="6559372" y="3079989"/>
            <a:ext cx="1971675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llipse 161">
            <a:extLst>
              <a:ext uri="{FF2B5EF4-FFF2-40B4-BE49-F238E27FC236}">
                <a16:creationId xmlns:a16="http://schemas.microsoft.com/office/drawing/2014/main" id="{92B9C141-4219-2C52-AB8A-6FF6E9C41284}"/>
              </a:ext>
            </a:extLst>
          </p:cNvPr>
          <p:cNvSpPr/>
          <p:nvPr/>
        </p:nvSpPr>
        <p:spPr>
          <a:xfrm>
            <a:off x="6398981" y="3079097"/>
            <a:ext cx="288925" cy="288925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ichtungspfeil 47">
            <a:extLst>
              <a:ext uri="{FF2B5EF4-FFF2-40B4-BE49-F238E27FC236}">
                <a16:creationId xmlns:a16="http://schemas.microsoft.com/office/drawing/2014/main" id="{AD64CAD2-7017-C7D3-C968-1CB2B41FE4C4}"/>
              </a:ext>
            </a:extLst>
          </p:cNvPr>
          <p:cNvSpPr/>
          <p:nvPr/>
        </p:nvSpPr>
        <p:spPr>
          <a:xfrm>
            <a:off x="4568615" y="3081572"/>
            <a:ext cx="1971675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113">
            <a:extLst>
              <a:ext uri="{FF2B5EF4-FFF2-40B4-BE49-F238E27FC236}">
                <a16:creationId xmlns:a16="http://schemas.microsoft.com/office/drawing/2014/main" id="{0FDB00EC-989B-4C26-4ED1-E6A66180C40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02564" y="2499760"/>
            <a:ext cx="1463675" cy="647700"/>
            <a:chOff x="173" y="1092"/>
            <a:chExt cx="922" cy="408"/>
          </a:xfrm>
        </p:grpSpPr>
        <p:sp>
          <p:nvSpPr>
            <p:cNvPr id="7" name="Oval 114">
              <a:extLst>
                <a:ext uri="{FF2B5EF4-FFF2-40B4-BE49-F238E27FC236}">
                  <a16:creationId xmlns:a16="http://schemas.microsoft.com/office/drawing/2014/main" id="{3F3A1243-695D-8F83-53C1-CC5B17956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" y="1248"/>
              <a:ext cx="132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8" name="Freeform 115">
              <a:extLst>
                <a:ext uri="{FF2B5EF4-FFF2-40B4-BE49-F238E27FC236}">
                  <a16:creationId xmlns:a16="http://schemas.microsoft.com/office/drawing/2014/main" id="{7E52B50B-4435-4556-F677-2AF0DCCFE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1254"/>
              <a:ext cx="396" cy="144"/>
            </a:xfrm>
            <a:custGeom>
              <a:avLst/>
              <a:gdLst>
                <a:gd name="T0" fmla="*/ 0 w 66"/>
                <a:gd name="T1" fmla="*/ 0 h 24"/>
                <a:gd name="T2" fmla="*/ 348 w 66"/>
                <a:gd name="T3" fmla="*/ 0 h 24"/>
                <a:gd name="T4" fmla="*/ 396 w 66"/>
                <a:gd name="T5" fmla="*/ 144 h 24"/>
                <a:gd name="T6" fmla="*/ 0 w 66"/>
                <a:gd name="T7" fmla="*/ 144 h 24"/>
                <a:gd name="T8" fmla="*/ 0 w 66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24"/>
                <a:gd name="T17" fmla="*/ 66 w 6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24">
                  <a:moveTo>
                    <a:pt x="0" y="0"/>
                  </a:moveTo>
                  <a:lnTo>
                    <a:pt x="58" y="0"/>
                  </a:lnTo>
                  <a:lnTo>
                    <a:pt x="66" y="24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" name="Freeform 116">
              <a:extLst>
                <a:ext uri="{FF2B5EF4-FFF2-40B4-BE49-F238E27FC236}">
                  <a16:creationId xmlns:a16="http://schemas.microsoft.com/office/drawing/2014/main" id="{D159823A-8E51-9FE9-F33E-435BEDB8B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1092"/>
              <a:ext cx="240" cy="306"/>
            </a:xfrm>
            <a:custGeom>
              <a:avLst/>
              <a:gdLst>
                <a:gd name="T0" fmla="*/ 30 w 40"/>
                <a:gd name="T1" fmla="*/ 0 h 51"/>
                <a:gd name="T2" fmla="*/ 0 w 40"/>
                <a:gd name="T3" fmla="*/ 138 h 51"/>
                <a:gd name="T4" fmla="*/ 36 w 40"/>
                <a:gd name="T5" fmla="*/ 198 h 51"/>
                <a:gd name="T6" fmla="*/ 66 w 40"/>
                <a:gd name="T7" fmla="*/ 306 h 51"/>
                <a:gd name="T8" fmla="*/ 210 w 40"/>
                <a:gd name="T9" fmla="*/ 306 h 51"/>
                <a:gd name="T10" fmla="*/ 240 w 40"/>
                <a:gd name="T11" fmla="*/ 162 h 51"/>
                <a:gd name="T12" fmla="*/ 144 w 40"/>
                <a:gd name="T13" fmla="*/ 0 h 51"/>
                <a:gd name="T14" fmla="*/ 30 w 40"/>
                <a:gd name="T15" fmla="*/ 0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51"/>
                <a:gd name="T26" fmla="*/ 40 w 40"/>
                <a:gd name="T27" fmla="*/ 51 h 5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51">
                  <a:moveTo>
                    <a:pt x="5" y="0"/>
                  </a:moveTo>
                  <a:lnTo>
                    <a:pt x="0" y="23"/>
                  </a:lnTo>
                  <a:lnTo>
                    <a:pt x="6" y="33"/>
                  </a:lnTo>
                  <a:lnTo>
                    <a:pt x="11" y="51"/>
                  </a:lnTo>
                  <a:lnTo>
                    <a:pt x="35" y="51"/>
                  </a:lnTo>
                  <a:lnTo>
                    <a:pt x="40" y="27"/>
                  </a:lnTo>
                  <a:cubicBezTo>
                    <a:pt x="38" y="17"/>
                    <a:pt x="32" y="2"/>
                    <a:pt x="24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" name="Line 117">
              <a:extLst>
                <a:ext uri="{FF2B5EF4-FFF2-40B4-BE49-F238E27FC236}">
                  <a16:creationId xmlns:a16="http://schemas.microsoft.com/office/drawing/2014/main" id="{E9791CC6-9A9A-F781-E7B6-8F1923435B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1" y="1416"/>
              <a:ext cx="96" cy="30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18">
              <a:extLst>
                <a:ext uri="{FF2B5EF4-FFF2-40B4-BE49-F238E27FC236}">
                  <a16:creationId xmlns:a16="http://schemas.microsoft.com/office/drawing/2014/main" id="{F29482E6-C4A2-408B-9E36-471BE73CF9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" y="1236"/>
              <a:ext cx="1" cy="180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119">
              <a:extLst>
                <a:ext uri="{FF2B5EF4-FFF2-40B4-BE49-F238E27FC236}">
                  <a16:creationId xmlns:a16="http://schemas.microsoft.com/office/drawing/2014/main" id="{F5E2E3A4-0AFC-CB47-81BD-2FFCED955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" y="1116"/>
              <a:ext cx="180" cy="138"/>
            </a:xfrm>
            <a:custGeom>
              <a:avLst/>
              <a:gdLst>
                <a:gd name="T0" fmla="*/ 24 w 30"/>
                <a:gd name="T1" fmla="*/ 0 h 23"/>
                <a:gd name="T2" fmla="*/ 0 w 30"/>
                <a:gd name="T3" fmla="*/ 102 h 23"/>
                <a:gd name="T4" fmla="*/ 48 w 30"/>
                <a:gd name="T5" fmla="*/ 138 h 23"/>
                <a:gd name="T6" fmla="*/ 144 w 30"/>
                <a:gd name="T7" fmla="*/ 138 h 23"/>
                <a:gd name="T8" fmla="*/ 180 w 30"/>
                <a:gd name="T9" fmla="*/ 138 h 23"/>
                <a:gd name="T10" fmla="*/ 114 w 30"/>
                <a:gd name="T11" fmla="*/ 0 h 23"/>
                <a:gd name="T12" fmla="*/ 24 w 30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23"/>
                <a:gd name="T23" fmla="*/ 30 w 30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23">
                  <a:moveTo>
                    <a:pt x="4" y="0"/>
                  </a:moveTo>
                  <a:lnTo>
                    <a:pt x="0" y="17"/>
                  </a:lnTo>
                  <a:lnTo>
                    <a:pt x="8" y="23"/>
                  </a:lnTo>
                  <a:lnTo>
                    <a:pt x="24" y="23"/>
                  </a:lnTo>
                  <a:lnTo>
                    <a:pt x="30" y="23"/>
                  </a:lnTo>
                  <a:cubicBezTo>
                    <a:pt x="27" y="13"/>
                    <a:pt x="23" y="2"/>
                    <a:pt x="19" y="0"/>
                  </a:cubicBezTo>
                  <a:lnTo>
                    <a:pt x="4" y="0"/>
                  </a:lnTo>
                  <a:close/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" name="Oval 120">
              <a:extLst>
                <a:ext uri="{FF2B5EF4-FFF2-40B4-BE49-F238E27FC236}">
                  <a16:creationId xmlns:a16="http://schemas.microsoft.com/office/drawing/2014/main" id="{22BE1DD0-A6CB-9FD6-4DB1-72F590C96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" y="1326"/>
              <a:ext cx="180" cy="17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4" name="Line 121">
              <a:extLst>
                <a:ext uri="{FF2B5EF4-FFF2-40B4-BE49-F238E27FC236}">
                  <a16:creationId xmlns:a16="http://schemas.microsoft.com/office/drawing/2014/main" id="{C7296543-90E3-F35F-124A-5219E0396D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3" y="1260"/>
              <a:ext cx="454" cy="139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Oval 122">
              <a:extLst>
                <a:ext uri="{FF2B5EF4-FFF2-40B4-BE49-F238E27FC236}">
                  <a16:creationId xmlns:a16="http://schemas.microsoft.com/office/drawing/2014/main" id="{02D7BD93-8F26-0A95-F4B9-3D2F14BB5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" y="1284"/>
              <a:ext cx="210" cy="216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sp>
        <p:nvSpPr>
          <p:cNvPr id="16" name="Ellipse 179">
            <a:extLst>
              <a:ext uri="{FF2B5EF4-FFF2-40B4-BE49-F238E27FC236}">
                <a16:creationId xmlns:a16="http://schemas.microsoft.com/office/drawing/2014/main" id="{9A36D076-F87E-8F98-4AD9-433C357ED438}"/>
              </a:ext>
            </a:extLst>
          </p:cNvPr>
          <p:cNvSpPr/>
          <p:nvPr/>
        </p:nvSpPr>
        <p:spPr>
          <a:xfrm>
            <a:off x="4440006" y="3075922"/>
            <a:ext cx="288925" cy="287338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90">
            <a:extLst>
              <a:ext uri="{FF2B5EF4-FFF2-40B4-BE49-F238E27FC236}">
                <a16:creationId xmlns:a16="http://schemas.microsoft.com/office/drawing/2014/main" id="{B37D3FA4-FD7C-8753-BA74-CB1807B316F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86516" y="2444221"/>
            <a:ext cx="2068830" cy="728663"/>
            <a:chOff x="403" y="3432"/>
            <a:chExt cx="1448" cy="510"/>
          </a:xfrm>
        </p:grpSpPr>
        <p:sp>
          <p:nvSpPr>
            <p:cNvPr id="91" name="Freeform 106">
              <a:extLst>
                <a:ext uri="{FF2B5EF4-FFF2-40B4-BE49-F238E27FC236}">
                  <a16:creationId xmlns:a16="http://schemas.microsoft.com/office/drawing/2014/main" id="{2C7C0153-F14F-78D4-A5B0-23BCF2258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3807"/>
              <a:ext cx="646" cy="3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2" y="5"/>
                </a:cxn>
                <a:cxn ang="0">
                  <a:pos x="23" y="2"/>
                </a:cxn>
                <a:cxn ang="0">
                  <a:pos x="36" y="7"/>
                </a:cxn>
                <a:cxn ang="0">
                  <a:pos x="57" y="2"/>
                </a:cxn>
                <a:cxn ang="0">
                  <a:pos x="76" y="8"/>
                </a:cxn>
                <a:cxn ang="0">
                  <a:pos x="93" y="3"/>
                </a:cxn>
                <a:cxn ang="0">
                  <a:pos x="109" y="7"/>
                </a:cxn>
                <a:cxn ang="0">
                  <a:pos x="134" y="1"/>
                </a:cxn>
              </a:cxnLst>
              <a:rect l="0" t="0" r="r" b="b"/>
              <a:pathLst>
                <a:path w="134" h="9">
                  <a:moveTo>
                    <a:pt x="0" y="1"/>
                  </a:moveTo>
                  <a:cubicBezTo>
                    <a:pt x="3" y="1"/>
                    <a:pt x="8" y="4"/>
                    <a:pt x="12" y="5"/>
                  </a:cubicBezTo>
                  <a:cubicBezTo>
                    <a:pt x="16" y="5"/>
                    <a:pt x="20" y="2"/>
                    <a:pt x="23" y="2"/>
                  </a:cubicBezTo>
                  <a:cubicBezTo>
                    <a:pt x="27" y="2"/>
                    <a:pt x="34" y="7"/>
                    <a:pt x="36" y="7"/>
                  </a:cubicBezTo>
                  <a:cubicBezTo>
                    <a:pt x="42" y="8"/>
                    <a:pt x="44" y="3"/>
                    <a:pt x="57" y="2"/>
                  </a:cubicBezTo>
                  <a:cubicBezTo>
                    <a:pt x="65" y="2"/>
                    <a:pt x="66" y="9"/>
                    <a:pt x="76" y="8"/>
                  </a:cubicBezTo>
                  <a:cubicBezTo>
                    <a:pt x="86" y="7"/>
                    <a:pt x="84" y="4"/>
                    <a:pt x="93" y="3"/>
                  </a:cubicBezTo>
                  <a:cubicBezTo>
                    <a:pt x="100" y="2"/>
                    <a:pt x="103" y="8"/>
                    <a:pt x="109" y="7"/>
                  </a:cubicBezTo>
                  <a:cubicBezTo>
                    <a:pt x="120" y="7"/>
                    <a:pt x="132" y="0"/>
                    <a:pt x="134" y="1"/>
                  </a:cubicBezTo>
                </a:path>
              </a:pathLst>
            </a:cu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2" name="Line 105">
              <a:extLst>
                <a:ext uri="{FF2B5EF4-FFF2-40B4-BE49-F238E27FC236}">
                  <a16:creationId xmlns:a16="http://schemas.microsoft.com/office/drawing/2014/main" id="{DA8F4427-A0CD-C034-3202-1D9C267378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" y="3807"/>
              <a:ext cx="792" cy="1"/>
            </a:xfrm>
            <a:prstGeom prst="line">
              <a:avLst/>
            </a:prstGeom>
            <a:noFill/>
            <a:ln w="9525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3" name="Freeform 91">
              <a:extLst>
                <a:ext uri="{FF2B5EF4-FFF2-40B4-BE49-F238E27FC236}">
                  <a16:creationId xmlns:a16="http://schemas.microsoft.com/office/drawing/2014/main" id="{D12F7E65-573E-6CDC-DC18-58EB4B22C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9" y="3432"/>
              <a:ext cx="198" cy="126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" y="21"/>
                </a:cxn>
              </a:cxnLst>
              <a:rect l="0" t="0" r="r" b="b"/>
              <a:pathLst>
                <a:path w="33" h="21">
                  <a:moveTo>
                    <a:pt x="21" y="21"/>
                  </a:moveTo>
                  <a:cubicBezTo>
                    <a:pt x="33" y="0"/>
                    <a:pt x="0" y="3"/>
                    <a:pt x="14" y="21"/>
                  </a:cubicBezTo>
                </a:path>
              </a:pathLst>
            </a:cu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4" name="Freeform 92">
              <a:extLst>
                <a:ext uri="{FF2B5EF4-FFF2-40B4-BE49-F238E27FC236}">
                  <a16:creationId xmlns:a16="http://schemas.microsoft.com/office/drawing/2014/main" id="{92FFF204-51DE-A5E5-6CD8-4A9135A85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1" y="3732"/>
              <a:ext cx="84" cy="9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3" y="15"/>
                </a:cxn>
                <a:cxn ang="0">
                  <a:pos x="14" y="0"/>
                </a:cxn>
                <a:cxn ang="0">
                  <a:pos x="5" y="0"/>
                </a:cxn>
              </a:cxnLst>
              <a:rect l="0" t="0" r="r" b="b"/>
              <a:pathLst>
                <a:path w="14" h="15">
                  <a:moveTo>
                    <a:pt x="5" y="0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13" y="15"/>
                  </a:lnTo>
                  <a:lnTo>
                    <a:pt x="1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5" name="Freeform 93">
              <a:extLst>
                <a:ext uri="{FF2B5EF4-FFF2-40B4-BE49-F238E27FC236}">
                  <a16:creationId xmlns:a16="http://schemas.microsoft.com/office/drawing/2014/main" id="{562B104D-DDE6-0203-E14C-AFD68E9E3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5" y="3516"/>
              <a:ext cx="24" cy="282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1" y="0"/>
                </a:cxn>
                <a:cxn ang="0">
                  <a:pos x="4" y="0"/>
                </a:cxn>
                <a:cxn ang="0">
                  <a:pos x="4" y="47"/>
                </a:cxn>
                <a:cxn ang="0">
                  <a:pos x="0" y="47"/>
                </a:cxn>
              </a:cxnLst>
              <a:rect l="0" t="0" r="r" b="b"/>
              <a:pathLst>
                <a:path w="4" h="47">
                  <a:moveTo>
                    <a:pt x="0" y="47"/>
                  </a:moveTo>
                  <a:lnTo>
                    <a:pt x="1" y="0"/>
                  </a:lnTo>
                  <a:lnTo>
                    <a:pt x="4" y="0"/>
                  </a:lnTo>
                  <a:lnTo>
                    <a:pt x="4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6" name="Freeform 94">
              <a:extLst>
                <a:ext uri="{FF2B5EF4-FFF2-40B4-BE49-F238E27FC236}">
                  <a16:creationId xmlns:a16="http://schemas.microsoft.com/office/drawing/2014/main" id="{CB09142C-9EA5-8480-ED03-80FA10C08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" y="3606"/>
              <a:ext cx="24" cy="192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3" y="32"/>
                </a:cxn>
                <a:cxn ang="0">
                  <a:pos x="0" y="32"/>
                </a:cxn>
              </a:cxnLst>
              <a:rect l="0" t="0" r="r" b="b"/>
              <a:pathLst>
                <a:path w="4" h="32">
                  <a:moveTo>
                    <a:pt x="0" y="3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3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7" name="Freeform 95">
              <a:extLst>
                <a:ext uri="{FF2B5EF4-FFF2-40B4-BE49-F238E27FC236}">
                  <a16:creationId xmlns:a16="http://schemas.microsoft.com/office/drawing/2014/main" id="{F645675A-9DA7-CF88-59F7-98DFEF142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5" y="3510"/>
              <a:ext cx="246" cy="36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4" y="51"/>
                </a:cxn>
                <a:cxn ang="0">
                  <a:pos x="20" y="60"/>
                </a:cxn>
                <a:cxn ang="0">
                  <a:pos x="39" y="59"/>
                </a:cxn>
                <a:cxn ang="0">
                  <a:pos x="40" y="32"/>
                </a:cxn>
                <a:cxn ang="0">
                  <a:pos x="29" y="0"/>
                </a:cxn>
              </a:cxnLst>
              <a:rect l="0" t="0" r="r" b="b"/>
              <a:pathLst>
                <a:path w="41" h="60">
                  <a:moveTo>
                    <a:pt x="2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14" y="51"/>
                  </a:lnTo>
                  <a:lnTo>
                    <a:pt x="20" y="60"/>
                  </a:lnTo>
                  <a:lnTo>
                    <a:pt x="39" y="59"/>
                  </a:lnTo>
                  <a:lnTo>
                    <a:pt x="40" y="32"/>
                  </a:lnTo>
                  <a:cubicBezTo>
                    <a:pt x="41" y="25"/>
                    <a:pt x="35" y="4"/>
                    <a:pt x="29" y="0"/>
                  </a:cubicBez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8" name="Freeform 96">
              <a:extLst>
                <a:ext uri="{FF2B5EF4-FFF2-40B4-BE49-F238E27FC236}">
                  <a16:creationId xmlns:a16="http://schemas.microsoft.com/office/drawing/2014/main" id="{33A836DC-B64C-0E82-2FB4-63CC9F185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" y="3546"/>
              <a:ext cx="168" cy="144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27" y="24"/>
                </a:cxn>
                <a:cxn ang="0">
                  <a:pos x="20" y="0"/>
                </a:cxn>
              </a:cxnLst>
              <a:rect l="0" t="0" r="r" b="b"/>
              <a:pathLst>
                <a:path w="28" h="24">
                  <a:moveTo>
                    <a:pt x="20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27" y="24"/>
                  </a:lnTo>
                  <a:cubicBezTo>
                    <a:pt x="28" y="19"/>
                    <a:pt x="24" y="3"/>
                    <a:pt x="20" y="0"/>
                  </a:cubicBez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9" name="Rectangle 101">
              <a:extLst>
                <a:ext uri="{FF2B5EF4-FFF2-40B4-BE49-F238E27FC236}">
                  <a16:creationId xmlns:a16="http://schemas.microsoft.com/office/drawing/2014/main" id="{B8D05906-CBA2-6AC9-974B-3906F600F2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" y="3798"/>
              <a:ext cx="156" cy="72"/>
            </a:xfrm>
            <a:prstGeom prst="rect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0" name="Oval 102">
              <a:extLst>
                <a:ext uri="{FF2B5EF4-FFF2-40B4-BE49-F238E27FC236}">
                  <a16:creationId xmlns:a16="http://schemas.microsoft.com/office/drawing/2014/main" id="{DD0BBC18-6CE9-7B83-9188-23927003E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" y="3822"/>
              <a:ext cx="108" cy="102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1" name="Oval 103">
              <a:extLst>
                <a:ext uri="{FF2B5EF4-FFF2-40B4-BE49-F238E27FC236}">
                  <a16:creationId xmlns:a16="http://schemas.microsoft.com/office/drawing/2014/main" id="{CFC2466E-452D-A086-F611-405626801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" y="3822"/>
              <a:ext cx="108" cy="102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" name="Freeform 104">
              <a:extLst>
                <a:ext uri="{FF2B5EF4-FFF2-40B4-BE49-F238E27FC236}">
                  <a16:creationId xmlns:a16="http://schemas.microsoft.com/office/drawing/2014/main" id="{68D57697-0826-C3F9-9EE6-FDBE2CA6C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" y="3432"/>
              <a:ext cx="252" cy="300"/>
            </a:xfrm>
            <a:custGeom>
              <a:avLst/>
              <a:gdLst/>
              <a:ahLst/>
              <a:cxnLst>
                <a:cxn ang="0">
                  <a:pos x="8" y="50"/>
                </a:cxn>
                <a:cxn ang="0">
                  <a:pos x="8" y="6"/>
                </a:cxn>
                <a:cxn ang="0">
                  <a:pos x="38" y="6"/>
                </a:cxn>
                <a:cxn ang="0">
                  <a:pos x="8" y="6"/>
                </a:cxn>
                <a:cxn ang="0">
                  <a:pos x="8" y="9"/>
                </a:cxn>
                <a:cxn ang="0">
                  <a:pos x="42" y="10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50"/>
                </a:cxn>
                <a:cxn ang="0">
                  <a:pos x="8" y="50"/>
                </a:cxn>
              </a:cxnLst>
              <a:rect l="0" t="0" r="r" b="b"/>
              <a:pathLst>
                <a:path w="42" h="50">
                  <a:moveTo>
                    <a:pt x="8" y="50"/>
                  </a:moveTo>
                  <a:lnTo>
                    <a:pt x="8" y="6"/>
                  </a:lnTo>
                  <a:lnTo>
                    <a:pt x="38" y="6"/>
                  </a:lnTo>
                  <a:lnTo>
                    <a:pt x="8" y="6"/>
                  </a:lnTo>
                  <a:lnTo>
                    <a:pt x="8" y="9"/>
                  </a:lnTo>
                  <a:lnTo>
                    <a:pt x="42" y="10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50"/>
                  </a:lnTo>
                  <a:lnTo>
                    <a:pt x="8" y="50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" name="Rectangle 97">
              <a:extLst>
                <a:ext uri="{FF2B5EF4-FFF2-40B4-BE49-F238E27FC236}">
                  <a16:creationId xmlns:a16="http://schemas.microsoft.com/office/drawing/2014/main" id="{0E6C9881-8F2B-58D6-5612-B45CF0A70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" y="3798"/>
              <a:ext cx="498" cy="90"/>
            </a:xfrm>
            <a:prstGeom prst="rect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" name="Oval 98">
              <a:extLst>
                <a:ext uri="{FF2B5EF4-FFF2-40B4-BE49-F238E27FC236}">
                  <a16:creationId xmlns:a16="http://schemas.microsoft.com/office/drawing/2014/main" id="{EEE09A8E-2D62-03DE-B6F3-725C3B217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" y="3816"/>
              <a:ext cx="132" cy="126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" name="Oval 99">
              <a:extLst>
                <a:ext uri="{FF2B5EF4-FFF2-40B4-BE49-F238E27FC236}">
                  <a16:creationId xmlns:a16="http://schemas.microsoft.com/office/drawing/2014/main" id="{A1BCA520-BC57-E1C6-623C-0213CB21A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3816"/>
              <a:ext cx="132" cy="126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" name="Oval 100">
              <a:extLst>
                <a:ext uri="{FF2B5EF4-FFF2-40B4-BE49-F238E27FC236}">
                  <a16:creationId xmlns:a16="http://schemas.microsoft.com/office/drawing/2014/main" id="{238649CF-B45E-65F0-17E3-83B555A7C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9" y="3810"/>
              <a:ext cx="126" cy="126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07" name="Richtungspfeil 54">
            <a:extLst>
              <a:ext uri="{FF2B5EF4-FFF2-40B4-BE49-F238E27FC236}">
                <a16:creationId xmlns:a16="http://schemas.microsoft.com/office/drawing/2014/main" id="{9454477A-00D7-0A3D-B133-9404C3A0366C}"/>
              </a:ext>
            </a:extLst>
          </p:cNvPr>
          <p:cNvSpPr/>
          <p:nvPr/>
        </p:nvSpPr>
        <p:spPr>
          <a:xfrm>
            <a:off x="2612804" y="3079977"/>
            <a:ext cx="1971675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8" name="Picture 8">
            <a:extLst>
              <a:ext uri="{FF2B5EF4-FFF2-40B4-BE49-F238E27FC236}">
                <a16:creationId xmlns:a16="http://schemas.microsoft.com/office/drawing/2014/main" id="{1AA06716-A494-7E19-3CB8-2CF98FF03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8207" y="2297468"/>
            <a:ext cx="12763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" name="Ellipse 189">
            <a:extLst>
              <a:ext uri="{FF2B5EF4-FFF2-40B4-BE49-F238E27FC236}">
                <a16:creationId xmlns:a16="http://schemas.microsoft.com/office/drawing/2014/main" id="{EE7E779C-B673-3D61-370C-DD6BD466A1A0}"/>
              </a:ext>
            </a:extLst>
          </p:cNvPr>
          <p:cNvSpPr/>
          <p:nvPr/>
        </p:nvSpPr>
        <p:spPr>
          <a:xfrm>
            <a:off x="2458806" y="3071159"/>
            <a:ext cx="287337" cy="287338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Richtungspfeil 109">
            <a:extLst>
              <a:ext uri="{FF2B5EF4-FFF2-40B4-BE49-F238E27FC236}">
                <a16:creationId xmlns:a16="http://schemas.microsoft.com/office/drawing/2014/main" id="{F1C55E12-DD96-F879-6E78-20B7210D8B84}"/>
              </a:ext>
            </a:extLst>
          </p:cNvPr>
          <p:cNvSpPr/>
          <p:nvPr/>
        </p:nvSpPr>
        <p:spPr>
          <a:xfrm rot="5400000">
            <a:off x="1485678" y="1999674"/>
            <a:ext cx="2241550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1" name="Group 12">
            <a:extLst>
              <a:ext uri="{FF2B5EF4-FFF2-40B4-BE49-F238E27FC236}">
                <a16:creationId xmlns:a16="http://schemas.microsoft.com/office/drawing/2014/main" id="{3FAF18A8-3B6F-8844-2D5B-B489F421A18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77806" y="2015341"/>
            <a:ext cx="904875" cy="333375"/>
            <a:chOff x="3162" y="1293"/>
            <a:chExt cx="570" cy="210"/>
          </a:xfrm>
        </p:grpSpPr>
        <p:sp>
          <p:nvSpPr>
            <p:cNvPr id="112" name="Freeform 13">
              <a:extLst>
                <a:ext uri="{FF2B5EF4-FFF2-40B4-BE49-F238E27FC236}">
                  <a16:creationId xmlns:a16="http://schemas.microsoft.com/office/drawing/2014/main" id="{03442B5D-DA99-E737-72AC-2D4174E60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77"/>
              <a:ext cx="174" cy="126"/>
            </a:xfrm>
            <a:custGeom>
              <a:avLst/>
              <a:gdLst>
                <a:gd name="T0" fmla="*/ 0 w 29"/>
                <a:gd name="T1" fmla="*/ 126 h 21"/>
                <a:gd name="T2" fmla="*/ 162 w 29"/>
                <a:gd name="T3" fmla="*/ 126 h 21"/>
                <a:gd name="T4" fmla="*/ 174 w 29"/>
                <a:gd name="T5" fmla="*/ 42 h 21"/>
                <a:gd name="T6" fmla="*/ 150 w 29"/>
                <a:gd name="T7" fmla="*/ 0 h 21"/>
                <a:gd name="T8" fmla="*/ 12 w 29"/>
                <a:gd name="T9" fmla="*/ 12 h 21"/>
                <a:gd name="T10" fmla="*/ 0 w 29"/>
                <a:gd name="T11" fmla="*/ 126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"/>
                <a:gd name="T20" fmla="*/ 29 w 29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">
                  <a:moveTo>
                    <a:pt x="0" y="21"/>
                  </a:moveTo>
                  <a:lnTo>
                    <a:pt x="27" y="21"/>
                  </a:lnTo>
                  <a:lnTo>
                    <a:pt x="29" y="7"/>
                  </a:lnTo>
                  <a:lnTo>
                    <a:pt x="25" y="0"/>
                  </a:lnTo>
                  <a:cubicBezTo>
                    <a:pt x="16" y="0"/>
                    <a:pt x="9" y="0"/>
                    <a:pt x="2" y="2"/>
                  </a:cubicBezTo>
                  <a:cubicBezTo>
                    <a:pt x="0" y="8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" name="Freeform 14">
              <a:extLst>
                <a:ext uri="{FF2B5EF4-FFF2-40B4-BE49-F238E27FC236}">
                  <a16:creationId xmlns:a16="http://schemas.microsoft.com/office/drawing/2014/main" id="{4B08A502-64F4-088B-4A97-E87EBDBCD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1425"/>
              <a:ext cx="126" cy="78"/>
            </a:xfrm>
            <a:custGeom>
              <a:avLst/>
              <a:gdLst>
                <a:gd name="T0" fmla="*/ 0 w 21"/>
                <a:gd name="T1" fmla="*/ 78 h 13"/>
                <a:gd name="T2" fmla="*/ 108 w 21"/>
                <a:gd name="T3" fmla="*/ 72 h 13"/>
                <a:gd name="T4" fmla="*/ 12 w 21"/>
                <a:gd name="T5" fmla="*/ 0 h 13"/>
                <a:gd name="T6" fmla="*/ 0 w 21"/>
                <a:gd name="T7" fmla="*/ 78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3"/>
                <a:gd name="T14" fmla="*/ 21 w 2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3">
                  <a:moveTo>
                    <a:pt x="0" y="13"/>
                  </a:moveTo>
                  <a:lnTo>
                    <a:pt x="18" y="12"/>
                  </a:lnTo>
                  <a:cubicBezTo>
                    <a:pt x="21" y="5"/>
                    <a:pt x="13" y="3"/>
                    <a:pt x="2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4" name="Freeform 15">
              <a:extLst>
                <a:ext uri="{FF2B5EF4-FFF2-40B4-BE49-F238E27FC236}">
                  <a16:creationId xmlns:a16="http://schemas.microsoft.com/office/drawing/2014/main" id="{5B570C7F-5766-2283-BBE6-E2ACE9AF9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" y="1293"/>
              <a:ext cx="54" cy="186"/>
            </a:xfrm>
            <a:custGeom>
              <a:avLst/>
              <a:gdLst>
                <a:gd name="T0" fmla="*/ 54 w 9"/>
                <a:gd name="T1" fmla="*/ 84 h 31"/>
                <a:gd name="T2" fmla="*/ 0 w 9"/>
                <a:gd name="T3" fmla="*/ 186 h 31"/>
                <a:gd name="T4" fmla="*/ 0 60000 65536"/>
                <a:gd name="T5" fmla="*/ 0 60000 65536"/>
                <a:gd name="T6" fmla="*/ 0 w 9"/>
                <a:gd name="T7" fmla="*/ 0 h 31"/>
                <a:gd name="T8" fmla="*/ 9 w 9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31">
                  <a:moveTo>
                    <a:pt x="9" y="14"/>
                  </a:moveTo>
                  <a:cubicBezTo>
                    <a:pt x="4" y="5"/>
                    <a:pt x="2" y="0"/>
                    <a:pt x="0" y="31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5" name="Freeform 16">
              <a:extLst>
                <a:ext uri="{FF2B5EF4-FFF2-40B4-BE49-F238E27FC236}">
                  <a16:creationId xmlns:a16="http://schemas.microsoft.com/office/drawing/2014/main" id="{DC7072EA-7005-ED59-95DE-D529F62F2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17"/>
              <a:ext cx="30" cy="66"/>
            </a:xfrm>
            <a:custGeom>
              <a:avLst/>
              <a:gdLst>
                <a:gd name="T0" fmla="*/ 30 w 5"/>
                <a:gd name="T1" fmla="*/ 66 h 11"/>
                <a:gd name="T2" fmla="*/ 0 w 5"/>
                <a:gd name="T3" fmla="*/ 0 h 11"/>
                <a:gd name="T4" fmla="*/ 0 60000 65536"/>
                <a:gd name="T5" fmla="*/ 0 60000 65536"/>
                <a:gd name="T6" fmla="*/ 0 w 5"/>
                <a:gd name="T7" fmla="*/ 0 h 11"/>
                <a:gd name="T8" fmla="*/ 5 w 5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1">
                  <a:moveTo>
                    <a:pt x="5" y="11"/>
                  </a:moveTo>
                  <a:cubicBezTo>
                    <a:pt x="0" y="6"/>
                    <a:pt x="0" y="3"/>
                    <a:pt x="0" y="0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6" name="Freeform 17">
              <a:extLst>
                <a:ext uri="{FF2B5EF4-FFF2-40B4-BE49-F238E27FC236}">
                  <a16:creationId xmlns:a16="http://schemas.microsoft.com/office/drawing/2014/main" id="{E09CBD52-B99C-DC94-979B-4144DB1E5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407"/>
              <a:ext cx="288" cy="84"/>
            </a:xfrm>
            <a:custGeom>
              <a:avLst/>
              <a:gdLst>
                <a:gd name="T0" fmla="*/ 282 w 48"/>
                <a:gd name="T1" fmla="*/ 84 h 14"/>
                <a:gd name="T2" fmla="*/ 0 w 48"/>
                <a:gd name="T3" fmla="*/ 42 h 14"/>
                <a:gd name="T4" fmla="*/ 288 w 48"/>
                <a:gd name="T5" fmla="*/ 18 h 14"/>
                <a:gd name="T6" fmla="*/ 282 w 48"/>
                <a:gd name="T7" fmla="*/ 84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4"/>
                <a:gd name="T14" fmla="*/ 48 w 48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4">
                  <a:moveTo>
                    <a:pt x="47" y="14"/>
                  </a:moveTo>
                  <a:cubicBezTo>
                    <a:pt x="15" y="14"/>
                    <a:pt x="0" y="14"/>
                    <a:pt x="0" y="7"/>
                  </a:cubicBezTo>
                  <a:cubicBezTo>
                    <a:pt x="0" y="0"/>
                    <a:pt x="16" y="2"/>
                    <a:pt x="48" y="3"/>
                  </a:cubicBezTo>
                  <a:lnTo>
                    <a:pt x="47" y="14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117" name="Gruppieren 50">
            <a:extLst>
              <a:ext uri="{FF2B5EF4-FFF2-40B4-BE49-F238E27FC236}">
                <a16:creationId xmlns:a16="http://schemas.microsoft.com/office/drawing/2014/main" id="{E63B9DC9-2FBA-D7DE-66DB-7E817DBE64CF}"/>
              </a:ext>
            </a:extLst>
          </p:cNvPr>
          <p:cNvGrpSpPr/>
          <p:nvPr/>
        </p:nvGrpSpPr>
        <p:grpSpPr>
          <a:xfrm>
            <a:off x="2415455" y="742290"/>
            <a:ext cx="384000" cy="384000"/>
            <a:chOff x="3705219" y="2562219"/>
            <a:chExt cx="288000" cy="288000"/>
          </a:xfr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8900000" scaled="1"/>
            <a:tileRect/>
          </a:gradFill>
        </p:grpSpPr>
        <p:sp>
          <p:nvSpPr>
            <p:cNvPr id="118" name="Ellipse 48">
              <a:extLst>
                <a:ext uri="{FF2B5EF4-FFF2-40B4-BE49-F238E27FC236}">
                  <a16:creationId xmlns:a16="http://schemas.microsoft.com/office/drawing/2014/main" id="{D490B2EA-3C00-E67E-578D-86CDF88FEF22}"/>
                </a:ext>
              </a:extLst>
            </p:cNvPr>
            <p:cNvSpPr/>
            <p:nvPr/>
          </p:nvSpPr>
          <p:spPr bwMode="auto">
            <a:xfrm>
              <a:off x="3705219" y="2562219"/>
              <a:ext cx="288000" cy="288000"/>
            </a:xfrm>
            <a:prstGeom prst="ellipse">
              <a:avLst/>
            </a:prstGeom>
            <a:grpFill/>
            <a:ln w="19050" cap="flat" cmpd="sng" algn="ctr">
              <a:solidFill>
                <a:srgbClr val="395D6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Ellipse 49">
              <a:extLst>
                <a:ext uri="{FF2B5EF4-FFF2-40B4-BE49-F238E27FC236}">
                  <a16:creationId xmlns:a16="http://schemas.microsoft.com/office/drawing/2014/main" id="{EC02659E-E83A-B319-0EB2-686D898BAE8B}"/>
                </a:ext>
              </a:extLst>
            </p:cNvPr>
            <p:cNvSpPr/>
            <p:nvPr/>
          </p:nvSpPr>
          <p:spPr bwMode="auto">
            <a:xfrm>
              <a:off x="3740144" y="2597144"/>
              <a:ext cx="216000" cy="216000"/>
            </a:xfrm>
            <a:prstGeom prst="ellipse">
              <a:avLst/>
            </a:prstGeom>
            <a:grpFill/>
            <a:ln w="19050" cap="flat" cmpd="sng" algn="ctr">
              <a:solidFill>
                <a:srgbClr val="395D6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9083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elle 17">
            <a:extLst>
              <a:ext uri="{FF2B5EF4-FFF2-40B4-BE49-F238E27FC236}">
                <a16:creationId xmlns:a16="http://schemas.microsoft.com/office/drawing/2014/main" id="{CAD31302-6B14-A14A-77B7-C4B120B3A3D2}"/>
              </a:ext>
            </a:extLst>
          </p:cNvPr>
          <p:cNvGraphicFramePr>
            <a:graphicFrameLocks noGrp="1"/>
          </p:cNvGraphicFramePr>
          <p:nvPr/>
        </p:nvGraphicFramePr>
        <p:xfrm>
          <a:off x="2601681" y="956610"/>
          <a:ext cx="5916639" cy="45268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2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2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2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2" name="Textfeld 83">
            <a:extLst>
              <a:ext uri="{FF2B5EF4-FFF2-40B4-BE49-F238E27FC236}">
                <a16:creationId xmlns:a16="http://schemas.microsoft.com/office/drawing/2014/main" id="{D013AFDD-1ED6-5D3F-F21C-24810DF75EEC}"/>
              </a:ext>
            </a:extLst>
          </p:cNvPr>
          <p:cNvSpPr txBox="1"/>
          <p:nvPr/>
        </p:nvSpPr>
        <p:spPr>
          <a:xfrm>
            <a:off x="1851430" y="5536829"/>
            <a:ext cx="1576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Fira Sans" panose="020B0503050000020004" pitchFamily="34" charset="0"/>
              </a:rPr>
              <a:t>stand</a:t>
            </a:r>
          </a:p>
        </p:txBody>
      </p:sp>
      <p:sp>
        <p:nvSpPr>
          <p:cNvPr id="83" name="Textfeld 84">
            <a:extLst>
              <a:ext uri="{FF2B5EF4-FFF2-40B4-BE49-F238E27FC236}">
                <a16:creationId xmlns:a16="http://schemas.microsoft.com/office/drawing/2014/main" id="{C8D4814E-55B0-1C2B-C9AA-842BCFF68671}"/>
              </a:ext>
            </a:extLst>
          </p:cNvPr>
          <p:cNvSpPr txBox="1"/>
          <p:nvPr/>
        </p:nvSpPr>
        <p:spPr>
          <a:xfrm>
            <a:off x="3773762" y="5421626"/>
            <a:ext cx="1576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latin typeface="Fira Sans" panose="020B0503050000020004" pitchFamily="34" charset="0"/>
              </a:rPr>
              <a:t>trail</a:t>
            </a:r>
            <a:endParaRPr lang="de-DE" sz="1600" dirty="0">
              <a:latin typeface="Fira Sans" panose="020B0503050000020004" pitchFamily="34" charset="0"/>
            </a:endParaRPr>
          </a:p>
          <a:p>
            <a:pPr algn="ctr"/>
            <a:r>
              <a:rPr lang="de-DE" sz="1600" dirty="0" err="1">
                <a:latin typeface="Fira Sans" panose="020B0503050000020004" pitchFamily="34" charset="0"/>
              </a:rPr>
              <a:t>strip</a:t>
            </a:r>
            <a:r>
              <a:rPr lang="de-DE" sz="1600" dirty="0">
                <a:latin typeface="Fira Sans" panose="020B0503050000020004" pitchFamily="34" charset="0"/>
              </a:rPr>
              <a:t> </a:t>
            </a:r>
            <a:r>
              <a:rPr lang="de-DE" sz="1600" dirty="0" err="1">
                <a:latin typeface="Fira Sans" panose="020B0503050000020004" pitchFamily="34" charset="0"/>
              </a:rPr>
              <a:t>road</a:t>
            </a:r>
            <a:endParaRPr lang="de-DE" sz="1600" dirty="0">
              <a:latin typeface="Fira Sans" panose="020B0503050000020004" pitchFamily="34" charset="0"/>
            </a:endParaRPr>
          </a:p>
          <a:p>
            <a:pPr algn="ctr"/>
            <a:r>
              <a:rPr lang="de-DE" sz="1600" dirty="0" err="1">
                <a:latin typeface="Fira Sans" panose="020B0503050000020004" pitchFamily="34" charset="0"/>
              </a:rPr>
              <a:t>corridor</a:t>
            </a:r>
            <a:endParaRPr lang="de-DE" sz="1600" dirty="0">
              <a:latin typeface="Fira Sans" panose="020B0503050000020004" pitchFamily="34" charset="0"/>
            </a:endParaRPr>
          </a:p>
        </p:txBody>
      </p:sp>
      <p:sp>
        <p:nvSpPr>
          <p:cNvPr id="84" name="Textfeld 85">
            <a:extLst>
              <a:ext uri="{FF2B5EF4-FFF2-40B4-BE49-F238E27FC236}">
                <a16:creationId xmlns:a16="http://schemas.microsoft.com/office/drawing/2014/main" id="{F09D3389-CC40-6354-1CC6-3BD0D881CF69}"/>
              </a:ext>
            </a:extLst>
          </p:cNvPr>
          <p:cNvSpPr txBox="1"/>
          <p:nvPr/>
        </p:nvSpPr>
        <p:spPr>
          <a:xfrm>
            <a:off x="5822550" y="5541195"/>
            <a:ext cx="1576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latin typeface="Fira Sans" panose="020B0503050000020004" pitchFamily="34" charset="0"/>
              </a:rPr>
              <a:t>forest</a:t>
            </a:r>
            <a:r>
              <a:rPr lang="de-DE" sz="1600" dirty="0">
                <a:latin typeface="Fira Sans" panose="020B0503050000020004" pitchFamily="34" charset="0"/>
              </a:rPr>
              <a:t> </a:t>
            </a:r>
            <a:r>
              <a:rPr lang="de-DE" sz="1600" dirty="0" err="1">
                <a:latin typeface="Fira Sans" panose="020B0503050000020004" pitchFamily="34" charset="0"/>
              </a:rPr>
              <a:t>road</a:t>
            </a:r>
            <a:endParaRPr lang="de-DE" sz="1600" dirty="0">
              <a:latin typeface="Fira Sans" panose="020B0503050000020004" pitchFamily="34" charset="0"/>
            </a:endParaRPr>
          </a:p>
        </p:txBody>
      </p:sp>
      <p:sp>
        <p:nvSpPr>
          <p:cNvPr id="85" name="Textfeld 86">
            <a:extLst>
              <a:ext uri="{FF2B5EF4-FFF2-40B4-BE49-F238E27FC236}">
                <a16:creationId xmlns:a16="http://schemas.microsoft.com/office/drawing/2014/main" id="{3A468B05-34DD-1429-1273-06B90C1EB763}"/>
              </a:ext>
            </a:extLst>
          </p:cNvPr>
          <p:cNvSpPr txBox="1"/>
          <p:nvPr/>
        </p:nvSpPr>
        <p:spPr>
          <a:xfrm>
            <a:off x="7710139" y="5597002"/>
            <a:ext cx="1576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latin typeface="Fira Sans" panose="020B0503050000020004" pitchFamily="34" charset="0"/>
              </a:rPr>
              <a:t>factory</a:t>
            </a:r>
            <a:endParaRPr lang="de-DE" sz="1600" dirty="0">
              <a:latin typeface="Fira Sans" panose="020B0503050000020004" pitchFamily="34" charset="0"/>
            </a:endParaRPr>
          </a:p>
        </p:txBody>
      </p:sp>
      <p:sp>
        <p:nvSpPr>
          <p:cNvPr id="86" name="Textfeld 85">
            <a:extLst>
              <a:ext uri="{FF2B5EF4-FFF2-40B4-BE49-F238E27FC236}">
                <a16:creationId xmlns:a16="http://schemas.microsoft.com/office/drawing/2014/main" id="{3598B564-7827-4D17-670E-1ED77A9209C1}"/>
              </a:ext>
            </a:extLst>
          </p:cNvPr>
          <p:cNvSpPr txBox="1"/>
          <p:nvPr/>
        </p:nvSpPr>
        <p:spPr>
          <a:xfrm>
            <a:off x="1185332" y="649190"/>
            <a:ext cx="1143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err="1">
                <a:latin typeface="Fira Sans" panose="020B0503050000020004" pitchFamily="34" charset="0"/>
              </a:rPr>
              <a:t>complete</a:t>
            </a:r>
            <a:r>
              <a:rPr lang="de-DE" sz="1600" dirty="0">
                <a:latin typeface="Fira Sans" panose="020B0503050000020004" pitchFamily="34" charset="0"/>
              </a:rPr>
              <a:t> </a:t>
            </a:r>
            <a:r>
              <a:rPr lang="de-DE" sz="1600" dirty="0" err="1">
                <a:latin typeface="Fira Sans" panose="020B0503050000020004" pitchFamily="34" charset="0"/>
              </a:rPr>
              <a:t>tree</a:t>
            </a:r>
            <a:endParaRPr lang="de-DE" sz="1600" dirty="0">
              <a:latin typeface="Fira Sans" panose="020B0503050000020004" pitchFamily="34" charset="0"/>
            </a:endParaRPr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C2CA87D0-35EC-56E8-22CB-4D51145AC744}"/>
              </a:ext>
            </a:extLst>
          </p:cNvPr>
          <p:cNvSpPr txBox="1"/>
          <p:nvPr/>
        </p:nvSpPr>
        <p:spPr>
          <a:xfrm>
            <a:off x="907526" y="1862764"/>
            <a:ext cx="1421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err="1">
                <a:latin typeface="Fira Sans" panose="020B0503050000020004" pitchFamily="34" charset="0"/>
              </a:rPr>
              <a:t>full</a:t>
            </a:r>
            <a:r>
              <a:rPr lang="de-DE" sz="1600" dirty="0">
                <a:latin typeface="Fira Sans" panose="020B0503050000020004" pitchFamily="34" charset="0"/>
              </a:rPr>
              <a:t> </a:t>
            </a:r>
            <a:r>
              <a:rPr lang="de-DE" sz="1600" dirty="0" err="1">
                <a:latin typeface="Fira Sans" panose="020B0503050000020004" pitchFamily="34" charset="0"/>
              </a:rPr>
              <a:t>tree</a:t>
            </a:r>
            <a:endParaRPr lang="de-DE" sz="1600" dirty="0">
              <a:latin typeface="Fira Sans" panose="020B0503050000020004" pitchFamily="34" charset="0"/>
            </a:endParaRPr>
          </a:p>
        </p:txBody>
      </p:sp>
      <p:sp>
        <p:nvSpPr>
          <p:cNvPr id="88" name="Textfeld 87">
            <a:extLst>
              <a:ext uri="{FF2B5EF4-FFF2-40B4-BE49-F238E27FC236}">
                <a16:creationId xmlns:a16="http://schemas.microsoft.com/office/drawing/2014/main" id="{ABF251F0-6B00-106E-2419-4D6424DA3CAE}"/>
              </a:ext>
            </a:extLst>
          </p:cNvPr>
          <p:cNvSpPr txBox="1"/>
          <p:nvPr/>
        </p:nvSpPr>
        <p:spPr>
          <a:xfrm>
            <a:off x="993421" y="2999211"/>
            <a:ext cx="1356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err="1">
                <a:latin typeface="Fira Sans" panose="020B0503050000020004" pitchFamily="34" charset="0"/>
              </a:rPr>
              <a:t>tree</a:t>
            </a:r>
            <a:r>
              <a:rPr lang="de-DE" sz="1600" dirty="0">
                <a:latin typeface="Fira Sans" panose="020B0503050000020004" pitchFamily="34" charset="0"/>
              </a:rPr>
              <a:t> </a:t>
            </a:r>
            <a:r>
              <a:rPr lang="de-DE" sz="1600" dirty="0" err="1">
                <a:latin typeface="Fira Sans" panose="020B0503050000020004" pitchFamily="34" charset="0"/>
              </a:rPr>
              <a:t>length</a:t>
            </a:r>
            <a:endParaRPr lang="de-DE" sz="1600" dirty="0">
              <a:latin typeface="Fira Sans" panose="020B0503050000020004" pitchFamily="34" charset="0"/>
            </a:endParaRPr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26DF65A6-6B07-5AD5-83B1-481B734DDD95}"/>
              </a:ext>
            </a:extLst>
          </p:cNvPr>
          <p:cNvSpPr txBox="1"/>
          <p:nvPr/>
        </p:nvSpPr>
        <p:spPr>
          <a:xfrm>
            <a:off x="1284909" y="4104445"/>
            <a:ext cx="1055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latin typeface="Fira Sans" panose="020B0503050000020004" pitchFamily="34" charset="0"/>
              </a:rPr>
              <a:t>log</a:t>
            </a: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26DF65A6-6B07-5AD5-83B1-481B734DDD95}"/>
              </a:ext>
            </a:extLst>
          </p:cNvPr>
          <p:cNvSpPr txBox="1"/>
          <p:nvPr/>
        </p:nvSpPr>
        <p:spPr>
          <a:xfrm>
            <a:off x="1266242" y="5259590"/>
            <a:ext cx="1055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err="1">
                <a:latin typeface="Fira Sans" panose="020B0503050000020004" pitchFamily="34" charset="0"/>
              </a:rPr>
              <a:t>chips</a:t>
            </a:r>
            <a:endParaRPr lang="de-DE" sz="1600" dirty="0">
              <a:latin typeface="Fira Sans" panose="020B0503050000020004" pitchFamily="34" charset="0"/>
            </a:endParaRPr>
          </a:p>
        </p:txBody>
      </p:sp>
      <p:sp>
        <p:nvSpPr>
          <p:cNvPr id="2" name="Ellipse 133">
            <a:extLst>
              <a:ext uri="{FF2B5EF4-FFF2-40B4-BE49-F238E27FC236}">
                <a16:creationId xmlns:a16="http://schemas.microsoft.com/office/drawing/2014/main" id="{2D03A350-F7EC-B308-C33F-6CA7B2ACE0E6}"/>
              </a:ext>
            </a:extLst>
          </p:cNvPr>
          <p:cNvSpPr/>
          <p:nvPr/>
        </p:nvSpPr>
        <p:spPr>
          <a:xfrm>
            <a:off x="8145013" y="3194783"/>
            <a:ext cx="288925" cy="288925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ichtungspfeil 31">
            <a:extLst>
              <a:ext uri="{FF2B5EF4-FFF2-40B4-BE49-F238E27FC236}">
                <a16:creationId xmlns:a16="http://schemas.microsoft.com/office/drawing/2014/main" id="{CB0F0041-D388-2D50-BDB4-11D4B6CC8854}"/>
              </a:ext>
            </a:extLst>
          </p:cNvPr>
          <p:cNvSpPr/>
          <p:nvPr/>
        </p:nvSpPr>
        <p:spPr>
          <a:xfrm>
            <a:off x="6559372" y="3079989"/>
            <a:ext cx="1971675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llipse 161">
            <a:extLst>
              <a:ext uri="{FF2B5EF4-FFF2-40B4-BE49-F238E27FC236}">
                <a16:creationId xmlns:a16="http://schemas.microsoft.com/office/drawing/2014/main" id="{92B9C141-4219-2C52-AB8A-6FF6E9C41284}"/>
              </a:ext>
            </a:extLst>
          </p:cNvPr>
          <p:cNvSpPr/>
          <p:nvPr/>
        </p:nvSpPr>
        <p:spPr>
          <a:xfrm>
            <a:off x="6398981" y="3079097"/>
            <a:ext cx="288925" cy="288925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ichtungspfeil 47">
            <a:extLst>
              <a:ext uri="{FF2B5EF4-FFF2-40B4-BE49-F238E27FC236}">
                <a16:creationId xmlns:a16="http://schemas.microsoft.com/office/drawing/2014/main" id="{AD64CAD2-7017-C7D3-C968-1CB2B41FE4C4}"/>
              </a:ext>
            </a:extLst>
          </p:cNvPr>
          <p:cNvSpPr/>
          <p:nvPr/>
        </p:nvSpPr>
        <p:spPr>
          <a:xfrm>
            <a:off x="4568615" y="3081572"/>
            <a:ext cx="1971675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113">
            <a:extLst>
              <a:ext uri="{FF2B5EF4-FFF2-40B4-BE49-F238E27FC236}">
                <a16:creationId xmlns:a16="http://schemas.microsoft.com/office/drawing/2014/main" id="{0FDB00EC-989B-4C26-4ED1-E6A66180C40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02564" y="2499760"/>
            <a:ext cx="1463675" cy="647700"/>
            <a:chOff x="173" y="1092"/>
            <a:chExt cx="922" cy="408"/>
          </a:xfrm>
        </p:grpSpPr>
        <p:sp>
          <p:nvSpPr>
            <p:cNvPr id="7" name="Oval 114">
              <a:extLst>
                <a:ext uri="{FF2B5EF4-FFF2-40B4-BE49-F238E27FC236}">
                  <a16:creationId xmlns:a16="http://schemas.microsoft.com/office/drawing/2014/main" id="{3F3A1243-695D-8F83-53C1-CC5B17956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" y="1248"/>
              <a:ext cx="132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8" name="Freeform 115">
              <a:extLst>
                <a:ext uri="{FF2B5EF4-FFF2-40B4-BE49-F238E27FC236}">
                  <a16:creationId xmlns:a16="http://schemas.microsoft.com/office/drawing/2014/main" id="{7E52B50B-4435-4556-F677-2AF0DCCFE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1254"/>
              <a:ext cx="396" cy="144"/>
            </a:xfrm>
            <a:custGeom>
              <a:avLst/>
              <a:gdLst>
                <a:gd name="T0" fmla="*/ 0 w 66"/>
                <a:gd name="T1" fmla="*/ 0 h 24"/>
                <a:gd name="T2" fmla="*/ 348 w 66"/>
                <a:gd name="T3" fmla="*/ 0 h 24"/>
                <a:gd name="T4" fmla="*/ 396 w 66"/>
                <a:gd name="T5" fmla="*/ 144 h 24"/>
                <a:gd name="T6" fmla="*/ 0 w 66"/>
                <a:gd name="T7" fmla="*/ 144 h 24"/>
                <a:gd name="T8" fmla="*/ 0 w 66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24"/>
                <a:gd name="T17" fmla="*/ 66 w 6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24">
                  <a:moveTo>
                    <a:pt x="0" y="0"/>
                  </a:moveTo>
                  <a:lnTo>
                    <a:pt x="58" y="0"/>
                  </a:lnTo>
                  <a:lnTo>
                    <a:pt x="66" y="24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" name="Freeform 116">
              <a:extLst>
                <a:ext uri="{FF2B5EF4-FFF2-40B4-BE49-F238E27FC236}">
                  <a16:creationId xmlns:a16="http://schemas.microsoft.com/office/drawing/2014/main" id="{D159823A-8E51-9FE9-F33E-435BEDB8B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1092"/>
              <a:ext cx="240" cy="306"/>
            </a:xfrm>
            <a:custGeom>
              <a:avLst/>
              <a:gdLst>
                <a:gd name="T0" fmla="*/ 30 w 40"/>
                <a:gd name="T1" fmla="*/ 0 h 51"/>
                <a:gd name="T2" fmla="*/ 0 w 40"/>
                <a:gd name="T3" fmla="*/ 138 h 51"/>
                <a:gd name="T4" fmla="*/ 36 w 40"/>
                <a:gd name="T5" fmla="*/ 198 h 51"/>
                <a:gd name="T6" fmla="*/ 66 w 40"/>
                <a:gd name="T7" fmla="*/ 306 h 51"/>
                <a:gd name="T8" fmla="*/ 210 w 40"/>
                <a:gd name="T9" fmla="*/ 306 h 51"/>
                <a:gd name="T10" fmla="*/ 240 w 40"/>
                <a:gd name="T11" fmla="*/ 162 h 51"/>
                <a:gd name="T12" fmla="*/ 144 w 40"/>
                <a:gd name="T13" fmla="*/ 0 h 51"/>
                <a:gd name="T14" fmla="*/ 30 w 40"/>
                <a:gd name="T15" fmla="*/ 0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51"/>
                <a:gd name="T26" fmla="*/ 40 w 40"/>
                <a:gd name="T27" fmla="*/ 51 h 5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51">
                  <a:moveTo>
                    <a:pt x="5" y="0"/>
                  </a:moveTo>
                  <a:lnTo>
                    <a:pt x="0" y="23"/>
                  </a:lnTo>
                  <a:lnTo>
                    <a:pt x="6" y="33"/>
                  </a:lnTo>
                  <a:lnTo>
                    <a:pt x="11" y="51"/>
                  </a:lnTo>
                  <a:lnTo>
                    <a:pt x="35" y="51"/>
                  </a:lnTo>
                  <a:lnTo>
                    <a:pt x="40" y="27"/>
                  </a:lnTo>
                  <a:cubicBezTo>
                    <a:pt x="38" y="17"/>
                    <a:pt x="32" y="2"/>
                    <a:pt x="24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" name="Line 117">
              <a:extLst>
                <a:ext uri="{FF2B5EF4-FFF2-40B4-BE49-F238E27FC236}">
                  <a16:creationId xmlns:a16="http://schemas.microsoft.com/office/drawing/2014/main" id="{E9791CC6-9A9A-F781-E7B6-8F1923435B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1" y="1416"/>
              <a:ext cx="96" cy="30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18">
              <a:extLst>
                <a:ext uri="{FF2B5EF4-FFF2-40B4-BE49-F238E27FC236}">
                  <a16:creationId xmlns:a16="http://schemas.microsoft.com/office/drawing/2014/main" id="{F29482E6-C4A2-408B-9E36-471BE73CF9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" y="1236"/>
              <a:ext cx="1" cy="180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119">
              <a:extLst>
                <a:ext uri="{FF2B5EF4-FFF2-40B4-BE49-F238E27FC236}">
                  <a16:creationId xmlns:a16="http://schemas.microsoft.com/office/drawing/2014/main" id="{F5E2E3A4-0AFC-CB47-81BD-2FFCED955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" y="1116"/>
              <a:ext cx="180" cy="138"/>
            </a:xfrm>
            <a:custGeom>
              <a:avLst/>
              <a:gdLst>
                <a:gd name="T0" fmla="*/ 24 w 30"/>
                <a:gd name="T1" fmla="*/ 0 h 23"/>
                <a:gd name="T2" fmla="*/ 0 w 30"/>
                <a:gd name="T3" fmla="*/ 102 h 23"/>
                <a:gd name="T4" fmla="*/ 48 w 30"/>
                <a:gd name="T5" fmla="*/ 138 h 23"/>
                <a:gd name="T6" fmla="*/ 144 w 30"/>
                <a:gd name="T7" fmla="*/ 138 h 23"/>
                <a:gd name="T8" fmla="*/ 180 w 30"/>
                <a:gd name="T9" fmla="*/ 138 h 23"/>
                <a:gd name="T10" fmla="*/ 114 w 30"/>
                <a:gd name="T11" fmla="*/ 0 h 23"/>
                <a:gd name="T12" fmla="*/ 24 w 30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23"/>
                <a:gd name="T23" fmla="*/ 30 w 30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23">
                  <a:moveTo>
                    <a:pt x="4" y="0"/>
                  </a:moveTo>
                  <a:lnTo>
                    <a:pt x="0" y="17"/>
                  </a:lnTo>
                  <a:lnTo>
                    <a:pt x="8" y="23"/>
                  </a:lnTo>
                  <a:lnTo>
                    <a:pt x="24" y="23"/>
                  </a:lnTo>
                  <a:lnTo>
                    <a:pt x="30" y="23"/>
                  </a:lnTo>
                  <a:cubicBezTo>
                    <a:pt x="27" y="13"/>
                    <a:pt x="23" y="2"/>
                    <a:pt x="19" y="0"/>
                  </a:cubicBezTo>
                  <a:lnTo>
                    <a:pt x="4" y="0"/>
                  </a:lnTo>
                  <a:close/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3" name="Oval 120">
              <a:extLst>
                <a:ext uri="{FF2B5EF4-FFF2-40B4-BE49-F238E27FC236}">
                  <a16:creationId xmlns:a16="http://schemas.microsoft.com/office/drawing/2014/main" id="{22BE1DD0-A6CB-9FD6-4DB1-72F590C96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" y="1326"/>
              <a:ext cx="180" cy="17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4" name="Line 121">
              <a:extLst>
                <a:ext uri="{FF2B5EF4-FFF2-40B4-BE49-F238E27FC236}">
                  <a16:creationId xmlns:a16="http://schemas.microsoft.com/office/drawing/2014/main" id="{C7296543-90E3-F35F-124A-5219E0396D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3" y="1260"/>
              <a:ext cx="454" cy="139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Oval 122">
              <a:extLst>
                <a:ext uri="{FF2B5EF4-FFF2-40B4-BE49-F238E27FC236}">
                  <a16:creationId xmlns:a16="http://schemas.microsoft.com/office/drawing/2014/main" id="{02D7BD93-8F26-0A95-F4B9-3D2F14BB5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" y="1284"/>
              <a:ext cx="210" cy="216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sp>
        <p:nvSpPr>
          <p:cNvPr id="16" name="Ellipse 179">
            <a:extLst>
              <a:ext uri="{FF2B5EF4-FFF2-40B4-BE49-F238E27FC236}">
                <a16:creationId xmlns:a16="http://schemas.microsoft.com/office/drawing/2014/main" id="{9A36D076-F87E-8F98-4AD9-433C357ED438}"/>
              </a:ext>
            </a:extLst>
          </p:cNvPr>
          <p:cNvSpPr/>
          <p:nvPr/>
        </p:nvSpPr>
        <p:spPr>
          <a:xfrm>
            <a:off x="4440006" y="3075922"/>
            <a:ext cx="288925" cy="287338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90">
            <a:extLst>
              <a:ext uri="{FF2B5EF4-FFF2-40B4-BE49-F238E27FC236}">
                <a16:creationId xmlns:a16="http://schemas.microsoft.com/office/drawing/2014/main" id="{B37D3FA4-FD7C-8753-BA74-CB1807B316F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86516" y="2444221"/>
            <a:ext cx="2068830" cy="728663"/>
            <a:chOff x="403" y="3432"/>
            <a:chExt cx="1448" cy="510"/>
          </a:xfrm>
        </p:grpSpPr>
        <p:sp>
          <p:nvSpPr>
            <p:cNvPr id="91" name="Freeform 106">
              <a:extLst>
                <a:ext uri="{FF2B5EF4-FFF2-40B4-BE49-F238E27FC236}">
                  <a16:creationId xmlns:a16="http://schemas.microsoft.com/office/drawing/2014/main" id="{2C7C0153-F14F-78D4-A5B0-23BCF2258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3807"/>
              <a:ext cx="646" cy="3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2" y="5"/>
                </a:cxn>
                <a:cxn ang="0">
                  <a:pos x="23" y="2"/>
                </a:cxn>
                <a:cxn ang="0">
                  <a:pos x="36" y="7"/>
                </a:cxn>
                <a:cxn ang="0">
                  <a:pos x="57" y="2"/>
                </a:cxn>
                <a:cxn ang="0">
                  <a:pos x="76" y="8"/>
                </a:cxn>
                <a:cxn ang="0">
                  <a:pos x="93" y="3"/>
                </a:cxn>
                <a:cxn ang="0">
                  <a:pos x="109" y="7"/>
                </a:cxn>
                <a:cxn ang="0">
                  <a:pos x="134" y="1"/>
                </a:cxn>
              </a:cxnLst>
              <a:rect l="0" t="0" r="r" b="b"/>
              <a:pathLst>
                <a:path w="134" h="9">
                  <a:moveTo>
                    <a:pt x="0" y="1"/>
                  </a:moveTo>
                  <a:cubicBezTo>
                    <a:pt x="3" y="1"/>
                    <a:pt x="8" y="4"/>
                    <a:pt x="12" y="5"/>
                  </a:cubicBezTo>
                  <a:cubicBezTo>
                    <a:pt x="16" y="5"/>
                    <a:pt x="20" y="2"/>
                    <a:pt x="23" y="2"/>
                  </a:cubicBezTo>
                  <a:cubicBezTo>
                    <a:pt x="27" y="2"/>
                    <a:pt x="34" y="7"/>
                    <a:pt x="36" y="7"/>
                  </a:cubicBezTo>
                  <a:cubicBezTo>
                    <a:pt x="42" y="8"/>
                    <a:pt x="44" y="3"/>
                    <a:pt x="57" y="2"/>
                  </a:cubicBezTo>
                  <a:cubicBezTo>
                    <a:pt x="65" y="2"/>
                    <a:pt x="66" y="9"/>
                    <a:pt x="76" y="8"/>
                  </a:cubicBezTo>
                  <a:cubicBezTo>
                    <a:pt x="86" y="7"/>
                    <a:pt x="84" y="4"/>
                    <a:pt x="93" y="3"/>
                  </a:cubicBezTo>
                  <a:cubicBezTo>
                    <a:pt x="100" y="2"/>
                    <a:pt x="103" y="8"/>
                    <a:pt x="109" y="7"/>
                  </a:cubicBezTo>
                  <a:cubicBezTo>
                    <a:pt x="120" y="7"/>
                    <a:pt x="132" y="0"/>
                    <a:pt x="134" y="1"/>
                  </a:cubicBezTo>
                </a:path>
              </a:pathLst>
            </a:cu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2" name="Line 105">
              <a:extLst>
                <a:ext uri="{FF2B5EF4-FFF2-40B4-BE49-F238E27FC236}">
                  <a16:creationId xmlns:a16="http://schemas.microsoft.com/office/drawing/2014/main" id="{DA8F4427-A0CD-C034-3202-1D9C267378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" y="3807"/>
              <a:ext cx="792" cy="1"/>
            </a:xfrm>
            <a:prstGeom prst="line">
              <a:avLst/>
            </a:prstGeom>
            <a:noFill/>
            <a:ln w="9525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3" name="Freeform 91">
              <a:extLst>
                <a:ext uri="{FF2B5EF4-FFF2-40B4-BE49-F238E27FC236}">
                  <a16:creationId xmlns:a16="http://schemas.microsoft.com/office/drawing/2014/main" id="{D12F7E65-573E-6CDC-DC18-58EB4B22C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9" y="3432"/>
              <a:ext cx="198" cy="126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" y="21"/>
                </a:cxn>
              </a:cxnLst>
              <a:rect l="0" t="0" r="r" b="b"/>
              <a:pathLst>
                <a:path w="33" h="21">
                  <a:moveTo>
                    <a:pt x="21" y="21"/>
                  </a:moveTo>
                  <a:cubicBezTo>
                    <a:pt x="33" y="0"/>
                    <a:pt x="0" y="3"/>
                    <a:pt x="14" y="21"/>
                  </a:cubicBezTo>
                </a:path>
              </a:pathLst>
            </a:custGeom>
            <a:noFill/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4" name="Freeform 92">
              <a:extLst>
                <a:ext uri="{FF2B5EF4-FFF2-40B4-BE49-F238E27FC236}">
                  <a16:creationId xmlns:a16="http://schemas.microsoft.com/office/drawing/2014/main" id="{92FFF204-51DE-A5E5-6CD8-4A9135A85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1" y="3732"/>
              <a:ext cx="84" cy="9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3" y="15"/>
                </a:cxn>
                <a:cxn ang="0">
                  <a:pos x="14" y="0"/>
                </a:cxn>
                <a:cxn ang="0">
                  <a:pos x="5" y="0"/>
                </a:cxn>
              </a:cxnLst>
              <a:rect l="0" t="0" r="r" b="b"/>
              <a:pathLst>
                <a:path w="14" h="15">
                  <a:moveTo>
                    <a:pt x="5" y="0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13" y="15"/>
                  </a:lnTo>
                  <a:lnTo>
                    <a:pt x="1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5" name="Freeform 93">
              <a:extLst>
                <a:ext uri="{FF2B5EF4-FFF2-40B4-BE49-F238E27FC236}">
                  <a16:creationId xmlns:a16="http://schemas.microsoft.com/office/drawing/2014/main" id="{562B104D-DDE6-0203-E14C-AFD68E9E3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5" y="3516"/>
              <a:ext cx="24" cy="282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1" y="0"/>
                </a:cxn>
                <a:cxn ang="0">
                  <a:pos x="4" y="0"/>
                </a:cxn>
                <a:cxn ang="0">
                  <a:pos x="4" y="47"/>
                </a:cxn>
                <a:cxn ang="0">
                  <a:pos x="0" y="47"/>
                </a:cxn>
              </a:cxnLst>
              <a:rect l="0" t="0" r="r" b="b"/>
              <a:pathLst>
                <a:path w="4" h="47">
                  <a:moveTo>
                    <a:pt x="0" y="47"/>
                  </a:moveTo>
                  <a:lnTo>
                    <a:pt x="1" y="0"/>
                  </a:lnTo>
                  <a:lnTo>
                    <a:pt x="4" y="0"/>
                  </a:lnTo>
                  <a:lnTo>
                    <a:pt x="4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6" name="Freeform 94">
              <a:extLst>
                <a:ext uri="{FF2B5EF4-FFF2-40B4-BE49-F238E27FC236}">
                  <a16:creationId xmlns:a16="http://schemas.microsoft.com/office/drawing/2014/main" id="{CB09142C-9EA5-8480-ED03-80FA10C08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" y="3606"/>
              <a:ext cx="24" cy="192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3" y="32"/>
                </a:cxn>
                <a:cxn ang="0">
                  <a:pos x="0" y="32"/>
                </a:cxn>
              </a:cxnLst>
              <a:rect l="0" t="0" r="r" b="b"/>
              <a:pathLst>
                <a:path w="4" h="32">
                  <a:moveTo>
                    <a:pt x="0" y="3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3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7" name="Freeform 95">
              <a:extLst>
                <a:ext uri="{FF2B5EF4-FFF2-40B4-BE49-F238E27FC236}">
                  <a16:creationId xmlns:a16="http://schemas.microsoft.com/office/drawing/2014/main" id="{F645675A-9DA7-CF88-59F7-98DFEF142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5" y="3510"/>
              <a:ext cx="246" cy="36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4" y="51"/>
                </a:cxn>
                <a:cxn ang="0">
                  <a:pos x="20" y="60"/>
                </a:cxn>
                <a:cxn ang="0">
                  <a:pos x="39" y="59"/>
                </a:cxn>
                <a:cxn ang="0">
                  <a:pos x="40" y="32"/>
                </a:cxn>
                <a:cxn ang="0">
                  <a:pos x="29" y="0"/>
                </a:cxn>
              </a:cxnLst>
              <a:rect l="0" t="0" r="r" b="b"/>
              <a:pathLst>
                <a:path w="41" h="60">
                  <a:moveTo>
                    <a:pt x="2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14" y="51"/>
                  </a:lnTo>
                  <a:lnTo>
                    <a:pt x="20" y="60"/>
                  </a:lnTo>
                  <a:lnTo>
                    <a:pt x="39" y="59"/>
                  </a:lnTo>
                  <a:lnTo>
                    <a:pt x="40" y="32"/>
                  </a:lnTo>
                  <a:cubicBezTo>
                    <a:pt x="41" y="25"/>
                    <a:pt x="35" y="4"/>
                    <a:pt x="29" y="0"/>
                  </a:cubicBez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8" name="Freeform 96">
              <a:extLst>
                <a:ext uri="{FF2B5EF4-FFF2-40B4-BE49-F238E27FC236}">
                  <a16:creationId xmlns:a16="http://schemas.microsoft.com/office/drawing/2014/main" id="{33A836DC-B64C-0E82-2FB4-63CC9F185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" y="3546"/>
              <a:ext cx="168" cy="144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27" y="24"/>
                </a:cxn>
                <a:cxn ang="0">
                  <a:pos x="20" y="0"/>
                </a:cxn>
              </a:cxnLst>
              <a:rect l="0" t="0" r="r" b="b"/>
              <a:pathLst>
                <a:path w="28" h="24">
                  <a:moveTo>
                    <a:pt x="20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27" y="24"/>
                  </a:lnTo>
                  <a:cubicBezTo>
                    <a:pt x="28" y="19"/>
                    <a:pt x="24" y="3"/>
                    <a:pt x="20" y="0"/>
                  </a:cubicBez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9" name="Rectangle 101">
              <a:extLst>
                <a:ext uri="{FF2B5EF4-FFF2-40B4-BE49-F238E27FC236}">
                  <a16:creationId xmlns:a16="http://schemas.microsoft.com/office/drawing/2014/main" id="{B8D05906-CBA2-6AC9-974B-3906F600F2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" y="3798"/>
              <a:ext cx="156" cy="72"/>
            </a:xfrm>
            <a:prstGeom prst="rect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0" name="Oval 102">
              <a:extLst>
                <a:ext uri="{FF2B5EF4-FFF2-40B4-BE49-F238E27FC236}">
                  <a16:creationId xmlns:a16="http://schemas.microsoft.com/office/drawing/2014/main" id="{DD0BBC18-6CE9-7B83-9188-23927003E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" y="3822"/>
              <a:ext cx="108" cy="102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1" name="Oval 103">
              <a:extLst>
                <a:ext uri="{FF2B5EF4-FFF2-40B4-BE49-F238E27FC236}">
                  <a16:creationId xmlns:a16="http://schemas.microsoft.com/office/drawing/2014/main" id="{CFC2466E-452D-A086-F611-405626801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" y="3822"/>
              <a:ext cx="108" cy="102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" name="Freeform 104">
              <a:extLst>
                <a:ext uri="{FF2B5EF4-FFF2-40B4-BE49-F238E27FC236}">
                  <a16:creationId xmlns:a16="http://schemas.microsoft.com/office/drawing/2014/main" id="{68D57697-0826-C3F9-9EE6-FDBE2CA6C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" y="3432"/>
              <a:ext cx="252" cy="300"/>
            </a:xfrm>
            <a:custGeom>
              <a:avLst/>
              <a:gdLst/>
              <a:ahLst/>
              <a:cxnLst>
                <a:cxn ang="0">
                  <a:pos x="8" y="50"/>
                </a:cxn>
                <a:cxn ang="0">
                  <a:pos x="8" y="6"/>
                </a:cxn>
                <a:cxn ang="0">
                  <a:pos x="38" y="6"/>
                </a:cxn>
                <a:cxn ang="0">
                  <a:pos x="8" y="6"/>
                </a:cxn>
                <a:cxn ang="0">
                  <a:pos x="8" y="9"/>
                </a:cxn>
                <a:cxn ang="0">
                  <a:pos x="42" y="10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50"/>
                </a:cxn>
                <a:cxn ang="0">
                  <a:pos x="8" y="50"/>
                </a:cxn>
              </a:cxnLst>
              <a:rect l="0" t="0" r="r" b="b"/>
              <a:pathLst>
                <a:path w="42" h="50">
                  <a:moveTo>
                    <a:pt x="8" y="50"/>
                  </a:moveTo>
                  <a:lnTo>
                    <a:pt x="8" y="6"/>
                  </a:lnTo>
                  <a:lnTo>
                    <a:pt x="38" y="6"/>
                  </a:lnTo>
                  <a:lnTo>
                    <a:pt x="8" y="6"/>
                  </a:lnTo>
                  <a:lnTo>
                    <a:pt x="8" y="9"/>
                  </a:lnTo>
                  <a:lnTo>
                    <a:pt x="42" y="10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50"/>
                  </a:lnTo>
                  <a:lnTo>
                    <a:pt x="8" y="50"/>
                  </a:lnTo>
                  <a:close/>
                </a:path>
              </a:pathLst>
            </a:cu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" name="Rectangle 97">
              <a:extLst>
                <a:ext uri="{FF2B5EF4-FFF2-40B4-BE49-F238E27FC236}">
                  <a16:creationId xmlns:a16="http://schemas.microsoft.com/office/drawing/2014/main" id="{0E6C9881-8F2B-58D6-5612-B45CF0A70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" y="3798"/>
              <a:ext cx="498" cy="90"/>
            </a:xfrm>
            <a:prstGeom prst="rect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" name="Oval 98">
              <a:extLst>
                <a:ext uri="{FF2B5EF4-FFF2-40B4-BE49-F238E27FC236}">
                  <a16:creationId xmlns:a16="http://schemas.microsoft.com/office/drawing/2014/main" id="{EEE09A8E-2D62-03DE-B6F3-725C3B217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" y="3816"/>
              <a:ext cx="132" cy="126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" name="Oval 99">
              <a:extLst>
                <a:ext uri="{FF2B5EF4-FFF2-40B4-BE49-F238E27FC236}">
                  <a16:creationId xmlns:a16="http://schemas.microsoft.com/office/drawing/2014/main" id="{A1BCA520-BC57-E1C6-623C-0213CB21A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3816"/>
              <a:ext cx="132" cy="126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" name="Oval 100">
              <a:extLst>
                <a:ext uri="{FF2B5EF4-FFF2-40B4-BE49-F238E27FC236}">
                  <a16:creationId xmlns:a16="http://schemas.microsoft.com/office/drawing/2014/main" id="{238649CF-B45E-65F0-17E3-83B555A7C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9" y="3810"/>
              <a:ext cx="126" cy="126"/>
            </a:xfrm>
            <a:prstGeom prst="ellipse">
              <a:avLst/>
            </a:prstGeom>
            <a:solidFill>
              <a:srgbClr val="DDDDDC"/>
            </a:solidFill>
            <a:ln w="19050" cap="flat">
              <a:solidFill>
                <a:srgbClr val="24211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07" name="Richtungspfeil 54">
            <a:extLst>
              <a:ext uri="{FF2B5EF4-FFF2-40B4-BE49-F238E27FC236}">
                <a16:creationId xmlns:a16="http://schemas.microsoft.com/office/drawing/2014/main" id="{9454477A-00D7-0A3D-B133-9404C3A0366C}"/>
              </a:ext>
            </a:extLst>
          </p:cNvPr>
          <p:cNvSpPr/>
          <p:nvPr/>
        </p:nvSpPr>
        <p:spPr>
          <a:xfrm>
            <a:off x="2612804" y="3079977"/>
            <a:ext cx="1971675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8" name="Picture 8">
            <a:extLst>
              <a:ext uri="{FF2B5EF4-FFF2-40B4-BE49-F238E27FC236}">
                <a16:creationId xmlns:a16="http://schemas.microsoft.com/office/drawing/2014/main" id="{1AA06716-A494-7E19-3CB8-2CF98FF03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8207" y="2297468"/>
            <a:ext cx="12763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" name="Ellipse 189">
            <a:extLst>
              <a:ext uri="{FF2B5EF4-FFF2-40B4-BE49-F238E27FC236}">
                <a16:creationId xmlns:a16="http://schemas.microsoft.com/office/drawing/2014/main" id="{EE7E779C-B673-3D61-370C-DD6BD466A1A0}"/>
              </a:ext>
            </a:extLst>
          </p:cNvPr>
          <p:cNvSpPr/>
          <p:nvPr/>
        </p:nvSpPr>
        <p:spPr>
          <a:xfrm>
            <a:off x="2458806" y="3071159"/>
            <a:ext cx="287337" cy="287338"/>
          </a:xfrm>
          <a:prstGeom prst="ellipse">
            <a:avLst/>
          </a:prstGeom>
          <a:gradFill flip="none" rotWithShape="1">
            <a:gsLst>
              <a:gs pos="0">
                <a:srgbClr val="3A5760">
                  <a:shade val="30000"/>
                  <a:satMod val="115000"/>
                </a:srgbClr>
              </a:gs>
              <a:gs pos="50000">
                <a:srgbClr val="3A5760">
                  <a:shade val="67500"/>
                  <a:satMod val="115000"/>
                </a:srgbClr>
              </a:gs>
              <a:gs pos="100000">
                <a:srgbClr val="3A576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Richtungspfeil 109">
            <a:extLst>
              <a:ext uri="{FF2B5EF4-FFF2-40B4-BE49-F238E27FC236}">
                <a16:creationId xmlns:a16="http://schemas.microsoft.com/office/drawing/2014/main" id="{F1C55E12-DD96-F879-6E78-20B7210D8B84}"/>
              </a:ext>
            </a:extLst>
          </p:cNvPr>
          <p:cNvSpPr/>
          <p:nvPr/>
        </p:nvSpPr>
        <p:spPr>
          <a:xfrm rot="5400000">
            <a:off x="1485678" y="1999674"/>
            <a:ext cx="2241550" cy="287338"/>
          </a:xfrm>
          <a:prstGeom prst="homePlate">
            <a:avLst/>
          </a:prstGeo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1" name="Group 12">
            <a:extLst>
              <a:ext uri="{FF2B5EF4-FFF2-40B4-BE49-F238E27FC236}">
                <a16:creationId xmlns:a16="http://schemas.microsoft.com/office/drawing/2014/main" id="{3FAF18A8-3B6F-8844-2D5B-B489F421A18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77806" y="2015341"/>
            <a:ext cx="904875" cy="333375"/>
            <a:chOff x="3162" y="1293"/>
            <a:chExt cx="570" cy="210"/>
          </a:xfrm>
        </p:grpSpPr>
        <p:sp>
          <p:nvSpPr>
            <p:cNvPr id="112" name="Freeform 13">
              <a:extLst>
                <a:ext uri="{FF2B5EF4-FFF2-40B4-BE49-F238E27FC236}">
                  <a16:creationId xmlns:a16="http://schemas.microsoft.com/office/drawing/2014/main" id="{03442B5D-DA99-E737-72AC-2D4174E60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77"/>
              <a:ext cx="174" cy="126"/>
            </a:xfrm>
            <a:custGeom>
              <a:avLst/>
              <a:gdLst>
                <a:gd name="T0" fmla="*/ 0 w 29"/>
                <a:gd name="T1" fmla="*/ 126 h 21"/>
                <a:gd name="T2" fmla="*/ 162 w 29"/>
                <a:gd name="T3" fmla="*/ 126 h 21"/>
                <a:gd name="T4" fmla="*/ 174 w 29"/>
                <a:gd name="T5" fmla="*/ 42 h 21"/>
                <a:gd name="T6" fmla="*/ 150 w 29"/>
                <a:gd name="T7" fmla="*/ 0 h 21"/>
                <a:gd name="T8" fmla="*/ 12 w 29"/>
                <a:gd name="T9" fmla="*/ 12 h 21"/>
                <a:gd name="T10" fmla="*/ 0 w 29"/>
                <a:gd name="T11" fmla="*/ 126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"/>
                <a:gd name="T20" fmla="*/ 29 w 29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">
                  <a:moveTo>
                    <a:pt x="0" y="21"/>
                  </a:moveTo>
                  <a:lnTo>
                    <a:pt x="27" y="21"/>
                  </a:lnTo>
                  <a:lnTo>
                    <a:pt x="29" y="7"/>
                  </a:lnTo>
                  <a:lnTo>
                    <a:pt x="25" y="0"/>
                  </a:lnTo>
                  <a:cubicBezTo>
                    <a:pt x="16" y="0"/>
                    <a:pt x="9" y="0"/>
                    <a:pt x="2" y="2"/>
                  </a:cubicBezTo>
                  <a:cubicBezTo>
                    <a:pt x="0" y="8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3" name="Freeform 14">
              <a:extLst>
                <a:ext uri="{FF2B5EF4-FFF2-40B4-BE49-F238E27FC236}">
                  <a16:creationId xmlns:a16="http://schemas.microsoft.com/office/drawing/2014/main" id="{4B08A502-64F4-088B-4A97-E87EBDBCD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1425"/>
              <a:ext cx="126" cy="78"/>
            </a:xfrm>
            <a:custGeom>
              <a:avLst/>
              <a:gdLst>
                <a:gd name="T0" fmla="*/ 0 w 21"/>
                <a:gd name="T1" fmla="*/ 78 h 13"/>
                <a:gd name="T2" fmla="*/ 108 w 21"/>
                <a:gd name="T3" fmla="*/ 72 h 13"/>
                <a:gd name="T4" fmla="*/ 12 w 21"/>
                <a:gd name="T5" fmla="*/ 0 h 13"/>
                <a:gd name="T6" fmla="*/ 0 w 21"/>
                <a:gd name="T7" fmla="*/ 78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3"/>
                <a:gd name="T14" fmla="*/ 21 w 2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3">
                  <a:moveTo>
                    <a:pt x="0" y="13"/>
                  </a:moveTo>
                  <a:lnTo>
                    <a:pt x="18" y="12"/>
                  </a:lnTo>
                  <a:cubicBezTo>
                    <a:pt x="21" y="5"/>
                    <a:pt x="13" y="3"/>
                    <a:pt x="2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4" name="Freeform 15">
              <a:extLst>
                <a:ext uri="{FF2B5EF4-FFF2-40B4-BE49-F238E27FC236}">
                  <a16:creationId xmlns:a16="http://schemas.microsoft.com/office/drawing/2014/main" id="{5B570C7F-5766-2283-BBE6-E2ACE9AF9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" y="1293"/>
              <a:ext cx="54" cy="186"/>
            </a:xfrm>
            <a:custGeom>
              <a:avLst/>
              <a:gdLst>
                <a:gd name="T0" fmla="*/ 54 w 9"/>
                <a:gd name="T1" fmla="*/ 84 h 31"/>
                <a:gd name="T2" fmla="*/ 0 w 9"/>
                <a:gd name="T3" fmla="*/ 186 h 31"/>
                <a:gd name="T4" fmla="*/ 0 60000 65536"/>
                <a:gd name="T5" fmla="*/ 0 60000 65536"/>
                <a:gd name="T6" fmla="*/ 0 w 9"/>
                <a:gd name="T7" fmla="*/ 0 h 31"/>
                <a:gd name="T8" fmla="*/ 9 w 9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31">
                  <a:moveTo>
                    <a:pt x="9" y="14"/>
                  </a:moveTo>
                  <a:cubicBezTo>
                    <a:pt x="4" y="5"/>
                    <a:pt x="2" y="0"/>
                    <a:pt x="0" y="31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5" name="Freeform 16">
              <a:extLst>
                <a:ext uri="{FF2B5EF4-FFF2-40B4-BE49-F238E27FC236}">
                  <a16:creationId xmlns:a16="http://schemas.microsoft.com/office/drawing/2014/main" id="{DC7072EA-7005-ED59-95DE-D529F62F2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17"/>
              <a:ext cx="30" cy="66"/>
            </a:xfrm>
            <a:custGeom>
              <a:avLst/>
              <a:gdLst>
                <a:gd name="T0" fmla="*/ 30 w 5"/>
                <a:gd name="T1" fmla="*/ 66 h 11"/>
                <a:gd name="T2" fmla="*/ 0 w 5"/>
                <a:gd name="T3" fmla="*/ 0 h 11"/>
                <a:gd name="T4" fmla="*/ 0 60000 65536"/>
                <a:gd name="T5" fmla="*/ 0 60000 65536"/>
                <a:gd name="T6" fmla="*/ 0 w 5"/>
                <a:gd name="T7" fmla="*/ 0 h 11"/>
                <a:gd name="T8" fmla="*/ 5 w 5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1">
                  <a:moveTo>
                    <a:pt x="5" y="11"/>
                  </a:moveTo>
                  <a:cubicBezTo>
                    <a:pt x="0" y="6"/>
                    <a:pt x="0" y="3"/>
                    <a:pt x="0" y="0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6" name="Freeform 17">
              <a:extLst>
                <a:ext uri="{FF2B5EF4-FFF2-40B4-BE49-F238E27FC236}">
                  <a16:creationId xmlns:a16="http://schemas.microsoft.com/office/drawing/2014/main" id="{E09CBD52-B99C-DC94-979B-4144DB1E5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407"/>
              <a:ext cx="288" cy="84"/>
            </a:xfrm>
            <a:custGeom>
              <a:avLst/>
              <a:gdLst>
                <a:gd name="T0" fmla="*/ 282 w 48"/>
                <a:gd name="T1" fmla="*/ 84 h 14"/>
                <a:gd name="T2" fmla="*/ 0 w 48"/>
                <a:gd name="T3" fmla="*/ 42 h 14"/>
                <a:gd name="T4" fmla="*/ 288 w 48"/>
                <a:gd name="T5" fmla="*/ 18 h 14"/>
                <a:gd name="T6" fmla="*/ 282 w 48"/>
                <a:gd name="T7" fmla="*/ 84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4"/>
                <a:gd name="T14" fmla="*/ 48 w 48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4">
                  <a:moveTo>
                    <a:pt x="47" y="14"/>
                  </a:moveTo>
                  <a:cubicBezTo>
                    <a:pt x="15" y="14"/>
                    <a:pt x="0" y="14"/>
                    <a:pt x="0" y="7"/>
                  </a:cubicBezTo>
                  <a:cubicBezTo>
                    <a:pt x="0" y="0"/>
                    <a:pt x="16" y="2"/>
                    <a:pt x="48" y="3"/>
                  </a:cubicBezTo>
                  <a:lnTo>
                    <a:pt x="47" y="14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117" name="Gruppieren 50">
            <a:extLst>
              <a:ext uri="{FF2B5EF4-FFF2-40B4-BE49-F238E27FC236}">
                <a16:creationId xmlns:a16="http://schemas.microsoft.com/office/drawing/2014/main" id="{E63B9DC9-2FBA-D7DE-66DB-7E817DBE64CF}"/>
              </a:ext>
            </a:extLst>
          </p:cNvPr>
          <p:cNvGrpSpPr/>
          <p:nvPr/>
        </p:nvGrpSpPr>
        <p:grpSpPr>
          <a:xfrm>
            <a:off x="2415455" y="742290"/>
            <a:ext cx="384000" cy="384000"/>
            <a:chOff x="3705219" y="2562219"/>
            <a:chExt cx="288000" cy="288000"/>
          </a:xfrm>
          <a:gradFill flip="none" rotWithShape="1">
            <a:gsLst>
              <a:gs pos="0">
                <a:srgbClr val="ADCBB8">
                  <a:shade val="30000"/>
                  <a:satMod val="115000"/>
                </a:srgbClr>
              </a:gs>
              <a:gs pos="50000">
                <a:srgbClr val="ADCBB8">
                  <a:shade val="67500"/>
                  <a:satMod val="115000"/>
                </a:srgbClr>
              </a:gs>
              <a:gs pos="100000">
                <a:srgbClr val="ADCBB8">
                  <a:shade val="100000"/>
                  <a:satMod val="115000"/>
                </a:srgbClr>
              </a:gs>
            </a:gsLst>
            <a:lin ang="18900000" scaled="1"/>
            <a:tileRect/>
          </a:gradFill>
        </p:grpSpPr>
        <p:sp>
          <p:nvSpPr>
            <p:cNvPr id="118" name="Ellipse 48">
              <a:extLst>
                <a:ext uri="{FF2B5EF4-FFF2-40B4-BE49-F238E27FC236}">
                  <a16:creationId xmlns:a16="http://schemas.microsoft.com/office/drawing/2014/main" id="{D490B2EA-3C00-E67E-578D-86CDF88FEF22}"/>
                </a:ext>
              </a:extLst>
            </p:cNvPr>
            <p:cNvSpPr/>
            <p:nvPr/>
          </p:nvSpPr>
          <p:spPr bwMode="auto">
            <a:xfrm>
              <a:off x="3705219" y="2562219"/>
              <a:ext cx="288000" cy="288000"/>
            </a:xfrm>
            <a:prstGeom prst="ellipse">
              <a:avLst/>
            </a:prstGeom>
            <a:grpFill/>
            <a:ln w="19050" cap="flat" cmpd="sng" algn="ctr">
              <a:solidFill>
                <a:srgbClr val="395D6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Ellipse 49">
              <a:extLst>
                <a:ext uri="{FF2B5EF4-FFF2-40B4-BE49-F238E27FC236}">
                  <a16:creationId xmlns:a16="http://schemas.microsoft.com/office/drawing/2014/main" id="{EC02659E-E83A-B319-0EB2-686D898BAE8B}"/>
                </a:ext>
              </a:extLst>
            </p:cNvPr>
            <p:cNvSpPr/>
            <p:nvPr/>
          </p:nvSpPr>
          <p:spPr bwMode="auto">
            <a:xfrm>
              <a:off x="3740144" y="2597144"/>
              <a:ext cx="216000" cy="216000"/>
            </a:xfrm>
            <a:prstGeom prst="ellipse">
              <a:avLst/>
            </a:prstGeom>
            <a:grpFill/>
            <a:ln w="19050" cap="flat" cmpd="sng" algn="ctr">
              <a:solidFill>
                <a:srgbClr val="395D6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Rechteck 19">
            <a:extLst>
              <a:ext uri="{FF2B5EF4-FFF2-40B4-BE49-F238E27FC236}">
                <a16:creationId xmlns:a16="http://schemas.microsoft.com/office/drawing/2014/main" id="{190E7D91-57B6-AA79-592C-EEE7B05FEEBA}"/>
              </a:ext>
            </a:extLst>
          </p:cNvPr>
          <p:cNvSpPr/>
          <p:nvPr/>
        </p:nvSpPr>
        <p:spPr>
          <a:xfrm>
            <a:off x="7757718" y="691853"/>
            <a:ext cx="3605179" cy="3628006"/>
          </a:xfrm>
          <a:prstGeom prst="rect">
            <a:avLst/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ED6624BF-0AAB-B6AE-5765-589D9231B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5621" y="783422"/>
            <a:ext cx="3440894" cy="342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53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7D7CC16-6DE8-53B8-D079-11866077BE1A}"/>
              </a:ext>
            </a:extLst>
          </p:cNvPr>
          <p:cNvSpPr/>
          <p:nvPr/>
        </p:nvSpPr>
        <p:spPr>
          <a:xfrm>
            <a:off x="3926732" y="1368719"/>
            <a:ext cx="4338536" cy="3015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71C68A57-41F4-00F8-5968-6143677BCC97}"/>
              </a:ext>
            </a:extLst>
          </p:cNvPr>
          <p:cNvCxnSpPr/>
          <p:nvPr/>
        </p:nvCxnSpPr>
        <p:spPr>
          <a:xfrm>
            <a:off x="3936460" y="2156659"/>
            <a:ext cx="431908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AF9BF3EA-E7FB-60CC-9BEA-D4478E919822}"/>
              </a:ext>
            </a:extLst>
          </p:cNvPr>
          <p:cNvCxnSpPr/>
          <p:nvPr/>
        </p:nvCxnSpPr>
        <p:spPr>
          <a:xfrm>
            <a:off x="3946187" y="3126182"/>
            <a:ext cx="431908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F12207FF-443E-E6E8-34A6-58F5FA53D52F}"/>
              </a:ext>
            </a:extLst>
          </p:cNvPr>
          <p:cNvCxnSpPr>
            <a:cxnSpLocks/>
          </p:cNvCxnSpPr>
          <p:nvPr/>
        </p:nvCxnSpPr>
        <p:spPr>
          <a:xfrm>
            <a:off x="5220509" y="1368719"/>
            <a:ext cx="0" cy="301557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291AFF5F-BEB1-752D-0C2C-595679C8E16F}"/>
              </a:ext>
            </a:extLst>
          </p:cNvPr>
          <p:cNvCxnSpPr>
            <a:cxnSpLocks/>
          </p:cNvCxnSpPr>
          <p:nvPr/>
        </p:nvCxnSpPr>
        <p:spPr>
          <a:xfrm>
            <a:off x="7230891" y="1368718"/>
            <a:ext cx="0" cy="175746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221C48AD-2D01-745C-BE22-494083724F13}"/>
              </a:ext>
            </a:extLst>
          </p:cNvPr>
          <p:cNvSpPr txBox="1"/>
          <p:nvPr/>
        </p:nvSpPr>
        <p:spPr>
          <a:xfrm>
            <a:off x="5171868" y="1368719"/>
            <a:ext cx="1014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in </a:t>
            </a:r>
            <a:r>
              <a:rPr lang="de-DE" sz="1600" dirty="0" err="1"/>
              <a:t>the</a:t>
            </a:r>
            <a:r>
              <a:rPr lang="de-DE" sz="1600" dirty="0"/>
              <a:t> stand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4DD9835-C5F8-58BB-D03B-49E17C30D057}"/>
              </a:ext>
            </a:extLst>
          </p:cNvPr>
          <p:cNvSpPr txBox="1"/>
          <p:nvPr/>
        </p:nvSpPr>
        <p:spPr>
          <a:xfrm>
            <a:off x="6186789" y="1396787"/>
            <a:ext cx="1044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on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strip</a:t>
            </a:r>
            <a:r>
              <a:rPr lang="de-DE" sz="1600" dirty="0"/>
              <a:t> </a:t>
            </a:r>
            <a:r>
              <a:rPr lang="de-DE" sz="1600" dirty="0" err="1"/>
              <a:t>road</a:t>
            </a:r>
            <a:endParaRPr lang="de-DE" sz="16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08222FD-FEC1-DB8F-307A-3A4E1B5096B3}"/>
              </a:ext>
            </a:extLst>
          </p:cNvPr>
          <p:cNvSpPr txBox="1"/>
          <p:nvPr/>
        </p:nvSpPr>
        <p:spPr>
          <a:xfrm>
            <a:off x="7250347" y="1368719"/>
            <a:ext cx="1005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on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forest</a:t>
            </a:r>
            <a:r>
              <a:rPr lang="de-DE" sz="1600" dirty="0"/>
              <a:t> </a:t>
            </a:r>
            <a:r>
              <a:rPr lang="de-DE" sz="1600" dirty="0" err="1"/>
              <a:t>road</a:t>
            </a:r>
            <a:endParaRPr lang="de-DE" sz="1600" dirty="0"/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F90CB385-FD54-C4FE-966F-FA90A40EB9F3}"/>
              </a:ext>
            </a:extLst>
          </p:cNvPr>
          <p:cNvCxnSpPr>
            <a:cxnSpLocks/>
          </p:cNvCxnSpPr>
          <p:nvPr/>
        </p:nvCxnSpPr>
        <p:spPr>
          <a:xfrm>
            <a:off x="6186788" y="1396787"/>
            <a:ext cx="0" cy="80292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9B454330-488A-ABF8-88F8-2622D18A44E0}"/>
              </a:ext>
            </a:extLst>
          </p:cNvPr>
          <p:cNvSpPr txBox="1"/>
          <p:nvPr/>
        </p:nvSpPr>
        <p:spPr>
          <a:xfrm>
            <a:off x="3957536" y="2169868"/>
            <a:ext cx="1194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/>
              <a:t>fell</a:t>
            </a:r>
            <a:r>
              <a:rPr lang="de-DE" sz="1600" dirty="0"/>
              <a:t>, </a:t>
            </a:r>
            <a:r>
              <a:rPr lang="de-DE" sz="1600" dirty="0" err="1"/>
              <a:t>delimb</a:t>
            </a:r>
            <a:r>
              <a:rPr lang="de-DE" sz="1600" dirty="0"/>
              <a:t>, </a:t>
            </a:r>
            <a:r>
              <a:rPr lang="de-DE" sz="1600" dirty="0" err="1"/>
              <a:t>cross-cut</a:t>
            </a:r>
            <a:endParaRPr lang="de-DE" sz="16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8835C37-F369-5BA6-5DFF-38CDA7798939}"/>
              </a:ext>
            </a:extLst>
          </p:cNvPr>
          <p:cNvSpPr txBox="1"/>
          <p:nvPr/>
        </p:nvSpPr>
        <p:spPr>
          <a:xfrm>
            <a:off x="3957536" y="3173359"/>
            <a:ext cx="1194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/>
              <a:t>forward</a:t>
            </a:r>
            <a:endParaRPr lang="de-DE" sz="1600" dirty="0"/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5BACB0C4-AE2F-1839-FCBA-8341FEBDA8B6}"/>
              </a:ext>
            </a:extLst>
          </p:cNvPr>
          <p:cNvCxnSpPr>
            <a:cxnSpLocks/>
          </p:cNvCxnSpPr>
          <p:nvPr/>
        </p:nvCxnSpPr>
        <p:spPr>
          <a:xfrm>
            <a:off x="6186788" y="3126183"/>
            <a:ext cx="0" cy="128617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36">
            <a:extLst>
              <a:ext uri="{FF2B5EF4-FFF2-40B4-BE49-F238E27FC236}">
                <a16:creationId xmlns:a16="http://schemas.microsoft.com/office/drawing/2014/main" id="{D64DFE80-D58D-1EE0-17C3-C4A09C4382A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587321" y="2289293"/>
            <a:ext cx="1198935" cy="752820"/>
            <a:chOff x="1677" y="957"/>
            <a:chExt cx="1032" cy="648"/>
          </a:xfrm>
        </p:grpSpPr>
        <p:sp>
          <p:nvSpPr>
            <p:cNvPr id="15" name="Freeform 37">
              <a:extLst>
                <a:ext uri="{FF2B5EF4-FFF2-40B4-BE49-F238E27FC236}">
                  <a16:creationId xmlns:a16="http://schemas.microsoft.com/office/drawing/2014/main" id="{8FA77294-D842-2B74-5643-3BB48E0C9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1" y="1323"/>
              <a:ext cx="18" cy="18"/>
            </a:xfrm>
            <a:custGeom>
              <a:avLst/>
              <a:gdLst>
                <a:gd name="T0" fmla="*/ 12 w 3"/>
                <a:gd name="T1" fmla="*/ 0 h 3"/>
                <a:gd name="T2" fmla="*/ 12 w 3"/>
                <a:gd name="T3" fmla="*/ 0 h 3"/>
                <a:gd name="T4" fmla="*/ 18 w 3"/>
                <a:gd name="T5" fmla="*/ 6 h 3"/>
                <a:gd name="T6" fmla="*/ 18 w 3"/>
                <a:gd name="T7" fmla="*/ 12 h 3"/>
                <a:gd name="T8" fmla="*/ 12 w 3"/>
                <a:gd name="T9" fmla="*/ 18 h 3"/>
                <a:gd name="T10" fmla="*/ 12 w 3"/>
                <a:gd name="T11" fmla="*/ 18 h 3"/>
                <a:gd name="T12" fmla="*/ 0 w 3"/>
                <a:gd name="T13" fmla="*/ 12 h 3"/>
                <a:gd name="T14" fmla="*/ 0 w 3"/>
                <a:gd name="T15" fmla="*/ 6 h 3"/>
                <a:gd name="T16" fmla="*/ 1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lnTo>
                    <a:pt x="3" y="2"/>
                  </a:ln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lnTo>
                    <a:pt x="0" y="1"/>
                  </a:ln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6" name="Freeform 38">
              <a:extLst>
                <a:ext uri="{FF2B5EF4-FFF2-40B4-BE49-F238E27FC236}">
                  <a16:creationId xmlns:a16="http://schemas.microsoft.com/office/drawing/2014/main" id="{8402C357-A969-0DBA-F54D-54F23BECD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5" y="1215"/>
              <a:ext cx="210" cy="210"/>
            </a:xfrm>
            <a:custGeom>
              <a:avLst/>
              <a:gdLst>
                <a:gd name="T0" fmla="*/ 114 w 35"/>
                <a:gd name="T1" fmla="*/ 12 h 35"/>
                <a:gd name="T2" fmla="*/ 108 w 35"/>
                <a:gd name="T3" fmla="*/ 0 h 35"/>
                <a:gd name="T4" fmla="*/ 210 w 35"/>
                <a:gd name="T5" fmla="*/ 0 h 35"/>
                <a:gd name="T6" fmla="*/ 210 w 35"/>
                <a:gd name="T7" fmla="*/ 150 h 35"/>
                <a:gd name="T8" fmla="*/ 156 w 35"/>
                <a:gd name="T9" fmla="*/ 210 h 35"/>
                <a:gd name="T10" fmla="*/ 36 w 35"/>
                <a:gd name="T11" fmla="*/ 210 h 35"/>
                <a:gd name="T12" fmla="*/ 6 w 35"/>
                <a:gd name="T13" fmla="*/ 174 h 35"/>
                <a:gd name="T14" fmla="*/ 114 w 35"/>
                <a:gd name="T15" fmla="*/ 12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35"/>
                <a:gd name="T26" fmla="*/ 35 w 35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35">
                  <a:moveTo>
                    <a:pt x="19" y="2"/>
                  </a:moveTo>
                  <a:lnTo>
                    <a:pt x="18" y="0"/>
                  </a:lnTo>
                  <a:lnTo>
                    <a:pt x="35" y="0"/>
                  </a:lnTo>
                  <a:lnTo>
                    <a:pt x="35" y="25"/>
                  </a:lnTo>
                  <a:lnTo>
                    <a:pt x="26" y="35"/>
                  </a:lnTo>
                  <a:lnTo>
                    <a:pt x="6" y="35"/>
                  </a:lnTo>
                  <a:lnTo>
                    <a:pt x="1" y="29"/>
                  </a:lnTo>
                  <a:cubicBezTo>
                    <a:pt x="0" y="22"/>
                    <a:pt x="5" y="9"/>
                    <a:pt x="19" y="2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7" name="Freeform 39">
              <a:extLst>
                <a:ext uri="{FF2B5EF4-FFF2-40B4-BE49-F238E27FC236}">
                  <a16:creationId xmlns:a16="http://schemas.microsoft.com/office/drawing/2014/main" id="{89DB3ABF-4905-8393-E07F-CD08DF1A0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" y="1245"/>
              <a:ext cx="156" cy="138"/>
            </a:xfrm>
            <a:custGeom>
              <a:avLst/>
              <a:gdLst>
                <a:gd name="T0" fmla="*/ 90 w 26"/>
                <a:gd name="T1" fmla="*/ 0 h 23"/>
                <a:gd name="T2" fmla="*/ 0 w 26"/>
                <a:gd name="T3" fmla="*/ 138 h 23"/>
                <a:gd name="T4" fmla="*/ 156 w 26"/>
                <a:gd name="T5" fmla="*/ 114 h 23"/>
                <a:gd name="T6" fmla="*/ 156 w 26"/>
                <a:gd name="T7" fmla="*/ 0 h 23"/>
                <a:gd name="T8" fmla="*/ 90 w 26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3"/>
                <a:gd name="T17" fmla="*/ 26 w 26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3">
                  <a:moveTo>
                    <a:pt x="15" y="0"/>
                  </a:moveTo>
                  <a:cubicBezTo>
                    <a:pt x="6" y="6"/>
                    <a:pt x="0" y="15"/>
                    <a:pt x="0" y="23"/>
                  </a:cubicBezTo>
                  <a:cubicBezTo>
                    <a:pt x="10" y="23"/>
                    <a:pt x="18" y="21"/>
                    <a:pt x="26" y="19"/>
                  </a:cubicBezTo>
                  <a:lnTo>
                    <a:pt x="26" y="0"/>
                  </a:lnTo>
                  <a:cubicBezTo>
                    <a:pt x="22" y="0"/>
                    <a:pt x="19" y="0"/>
                    <a:pt x="15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8" name="Rectangle 40">
              <a:extLst>
                <a:ext uri="{FF2B5EF4-FFF2-40B4-BE49-F238E27FC236}">
                  <a16:creationId xmlns:a16="http://schemas.microsoft.com/office/drawing/2014/main" id="{3FB3B678-F24D-542C-C4D0-328DA596E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7" y="1467"/>
              <a:ext cx="252" cy="54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9" name="Rectangle 41">
              <a:extLst>
                <a:ext uri="{FF2B5EF4-FFF2-40B4-BE49-F238E27FC236}">
                  <a16:creationId xmlns:a16="http://schemas.microsoft.com/office/drawing/2014/main" id="{904C02CA-9C34-8641-F06F-F4AB45F35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3" y="1341"/>
              <a:ext cx="54" cy="13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0" name="Oval 42">
              <a:extLst>
                <a:ext uri="{FF2B5EF4-FFF2-40B4-BE49-F238E27FC236}">
                  <a16:creationId xmlns:a16="http://schemas.microsoft.com/office/drawing/2014/main" id="{37D4467B-AD83-D2B6-5AEC-AF8894EB7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7" y="1383"/>
              <a:ext cx="54" cy="5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1" name="Oval 43">
              <a:extLst>
                <a:ext uri="{FF2B5EF4-FFF2-40B4-BE49-F238E27FC236}">
                  <a16:creationId xmlns:a16="http://schemas.microsoft.com/office/drawing/2014/main" id="{34F16BBF-D6BD-518B-EC24-60797EDC2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9" y="1383"/>
              <a:ext cx="48" cy="5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2" name="Rectangle 44">
              <a:extLst>
                <a:ext uri="{FF2B5EF4-FFF2-40B4-BE49-F238E27FC236}">
                  <a16:creationId xmlns:a16="http://schemas.microsoft.com/office/drawing/2014/main" id="{42E9BC78-6F04-4CCC-8F4D-7BB05CDB1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1473"/>
              <a:ext cx="108" cy="24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3" name="Oval 45">
              <a:extLst>
                <a:ext uri="{FF2B5EF4-FFF2-40B4-BE49-F238E27FC236}">
                  <a16:creationId xmlns:a16="http://schemas.microsoft.com/office/drawing/2014/main" id="{BEB60EED-FE5D-78E7-49BB-C64A9E0E5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9" y="1467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4" name="Oval 46">
              <a:extLst>
                <a:ext uri="{FF2B5EF4-FFF2-40B4-BE49-F238E27FC236}">
                  <a16:creationId xmlns:a16="http://schemas.microsoft.com/office/drawing/2014/main" id="{C32C910A-561E-06C2-BEFF-A59E1F8F2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467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5" name="Freeform 47">
              <a:extLst>
                <a:ext uri="{FF2B5EF4-FFF2-40B4-BE49-F238E27FC236}">
                  <a16:creationId xmlns:a16="http://schemas.microsoft.com/office/drawing/2014/main" id="{C0710F40-FBB2-F52A-89E6-E974D8D7B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1" y="1341"/>
              <a:ext cx="408" cy="186"/>
            </a:xfrm>
            <a:custGeom>
              <a:avLst/>
              <a:gdLst>
                <a:gd name="T0" fmla="*/ 0 w 68"/>
                <a:gd name="T1" fmla="*/ 126 h 31"/>
                <a:gd name="T2" fmla="*/ 0 w 68"/>
                <a:gd name="T3" fmla="*/ 186 h 31"/>
                <a:gd name="T4" fmla="*/ 276 w 68"/>
                <a:gd name="T5" fmla="*/ 186 h 31"/>
                <a:gd name="T6" fmla="*/ 408 w 68"/>
                <a:gd name="T7" fmla="*/ 144 h 31"/>
                <a:gd name="T8" fmla="*/ 396 w 68"/>
                <a:gd name="T9" fmla="*/ 36 h 31"/>
                <a:gd name="T10" fmla="*/ 246 w 68"/>
                <a:gd name="T11" fmla="*/ 0 h 31"/>
                <a:gd name="T12" fmla="*/ 102 w 68"/>
                <a:gd name="T13" fmla="*/ 0 h 31"/>
                <a:gd name="T14" fmla="*/ 54 w 68"/>
                <a:gd name="T15" fmla="*/ 120 h 31"/>
                <a:gd name="T16" fmla="*/ 0 w 68"/>
                <a:gd name="T17" fmla="*/ 126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31"/>
                <a:gd name="T29" fmla="*/ 68 w 68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31">
                  <a:moveTo>
                    <a:pt x="0" y="21"/>
                  </a:moveTo>
                  <a:lnTo>
                    <a:pt x="0" y="31"/>
                  </a:lnTo>
                  <a:lnTo>
                    <a:pt x="46" y="31"/>
                  </a:lnTo>
                  <a:lnTo>
                    <a:pt x="68" y="24"/>
                  </a:lnTo>
                  <a:lnTo>
                    <a:pt x="66" y="6"/>
                  </a:lnTo>
                  <a:lnTo>
                    <a:pt x="41" y="0"/>
                  </a:lnTo>
                  <a:lnTo>
                    <a:pt x="17" y="0"/>
                  </a:lnTo>
                  <a:lnTo>
                    <a:pt x="9" y="2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6" name="Oval 48">
              <a:extLst>
                <a:ext uri="{FF2B5EF4-FFF2-40B4-BE49-F238E27FC236}">
                  <a16:creationId xmlns:a16="http://schemas.microsoft.com/office/drawing/2014/main" id="{FF244733-B99E-21D4-877D-2F390F520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1" y="1437"/>
              <a:ext cx="168" cy="16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7" name="Freeform 49">
              <a:extLst>
                <a:ext uri="{FF2B5EF4-FFF2-40B4-BE49-F238E27FC236}">
                  <a16:creationId xmlns:a16="http://schemas.microsoft.com/office/drawing/2014/main" id="{0855509C-9923-3FFD-86E1-31B2AB5B4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" y="1251"/>
              <a:ext cx="78" cy="144"/>
            </a:xfrm>
            <a:custGeom>
              <a:avLst/>
              <a:gdLst>
                <a:gd name="T0" fmla="*/ 0 w 13"/>
                <a:gd name="T1" fmla="*/ 30 h 24"/>
                <a:gd name="T2" fmla="*/ 18 w 13"/>
                <a:gd name="T3" fmla="*/ 144 h 24"/>
                <a:gd name="T4" fmla="*/ 78 w 13"/>
                <a:gd name="T5" fmla="*/ 138 h 24"/>
                <a:gd name="T6" fmla="*/ 30 w 13"/>
                <a:gd name="T7" fmla="*/ 0 h 24"/>
                <a:gd name="T8" fmla="*/ 0 w 13"/>
                <a:gd name="T9" fmla="*/ 3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4"/>
                <a:gd name="T17" fmla="*/ 13 w 1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4">
                  <a:moveTo>
                    <a:pt x="0" y="5"/>
                  </a:moveTo>
                  <a:lnTo>
                    <a:pt x="3" y="24"/>
                  </a:lnTo>
                  <a:lnTo>
                    <a:pt x="13" y="23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8" name="Freeform 50">
              <a:extLst>
                <a:ext uri="{FF2B5EF4-FFF2-40B4-BE49-F238E27FC236}">
                  <a16:creationId xmlns:a16="http://schemas.microsoft.com/office/drawing/2014/main" id="{E07137B3-514F-5839-6708-D858B1069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" y="1389"/>
              <a:ext cx="114" cy="78"/>
            </a:xfrm>
            <a:custGeom>
              <a:avLst/>
              <a:gdLst>
                <a:gd name="T0" fmla="*/ 114 w 19"/>
                <a:gd name="T1" fmla="*/ 78 h 13"/>
                <a:gd name="T2" fmla="*/ 84 w 19"/>
                <a:gd name="T3" fmla="*/ 0 h 13"/>
                <a:gd name="T4" fmla="*/ 24 w 19"/>
                <a:gd name="T5" fmla="*/ 6 h 13"/>
                <a:gd name="T6" fmla="*/ 0 w 19"/>
                <a:gd name="T7" fmla="*/ 78 h 13"/>
                <a:gd name="T8" fmla="*/ 114 w 19"/>
                <a:gd name="T9" fmla="*/ 78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3"/>
                <a:gd name="T17" fmla="*/ 19 w 1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3">
                  <a:moveTo>
                    <a:pt x="19" y="13"/>
                  </a:moveTo>
                  <a:lnTo>
                    <a:pt x="14" y="0"/>
                  </a:lnTo>
                  <a:lnTo>
                    <a:pt x="4" y="1"/>
                  </a:lnTo>
                  <a:lnTo>
                    <a:pt x="0" y="13"/>
                  </a:lnTo>
                  <a:lnTo>
                    <a:pt x="19" y="1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9" name="Freeform 51">
              <a:extLst>
                <a:ext uri="{FF2B5EF4-FFF2-40B4-BE49-F238E27FC236}">
                  <a16:creationId xmlns:a16="http://schemas.microsoft.com/office/drawing/2014/main" id="{842051AF-7708-FBF3-0E18-AA223ED0A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" y="1425"/>
              <a:ext cx="60" cy="42"/>
            </a:xfrm>
            <a:custGeom>
              <a:avLst/>
              <a:gdLst>
                <a:gd name="T0" fmla="*/ 0 w 10"/>
                <a:gd name="T1" fmla="*/ 0 h 7"/>
                <a:gd name="T2" fmla="*/ 60 w 10"/>
                <a:gd name="T3" fmla="*/ 0 h 7"/>
                <a:gd name="T4" fmla="*/ 54 w 10"/>
                <a:gd name="T5" fmla="*/ 42 h 7"/>
                <a:gd name="T6" fmla="*/ 0 w 10"/>
                <a:gd name="T7" fmla="*/ 42 h 7"/>
                <a:gd name="T8" fmla="*/ 0 w 1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7"/>
                <a:gd name="T17" fmla="*/ 10 w 1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7">
                  <a:moveTo>
                    <a:pt x="0" y="0"/>
                  </a:moveTo>
                  <a:lnTo>
                    <a:pt x="10" y="0"/>
                  </a:ln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0" name="Freeform 52">
              <a:extLst>
                <a:ext uri="{FF2B5EF4-FFF2-40B4-BE49-F238E27FC236}">
                  <a16:creationId xmlns:a16="http://schemas.microsoft.com/office/drawing/2014/main" id="{56AF6632-2EF2-7261-5A01-A50EE953C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3" y="957"/>
              <a:ext cx="342" cy="366"/>
            </a:xfrm>
            <a:custGeom>
              <a:avLst/>
              <a:gdLst>
                <a:gd name="T0" fmla="*/ 342 w 57"/>
                <a:gd name="T1" fmla="*/ 294 h 61"/>
                <a:gd name="T2" fmla="*/ 36 w 57"/>
                <a:gd name="T3" fmla="*/ 0 h 61"/>
                <a:gd name="T4" fmla="*/ 0 w 57"/>
                <a:gd name="T5" fmla="*/ 0 h 61"/>
                <a:gd name="T6" fmla="*/ 12 w 57"/>
                <a:gd name="T7" fmla="*/ 366 h 61"/>
                <a:gd name="T8" fmla="*/ 36 w 57"/>
                <a:gd name="T9" fmla="*/ 366 h 61"/>
                <a:gd name="T10" fmla="*/ 30 w 57"/>
                <a:gd name="T11" fmla="*/ 60 h 61"/>
                <a:gd name="T12" fmla="*/ 312 w 57"/>
                <a:gd name="T13" fmla="*/ 324 h 61"/>
                <a:gd name="T14" fmla="*/ 342 w 57"/>
                <a:gd name="T15" fmla="*/ 294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61"/>
                <a:gd name="T26" fmla="*/ 57 w 57"/>
                <a:gd name="T27" fmla="*/ 61 h 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61">
                  <a:moveTo>
                    <a:pt x="57" y="49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2" y="61"/>
                  </a:lnTo>
                  <a:lnTo>
                    <a:pt x="6" y="61"/>
                  </a:lnTo>
                  <a:lnTo>
                    <a:pt x="5" y="10"/>
                  </a:lnTo>
                  <a:lnTo>
                    <a:pt x="52" y="54"/>
                  </a:lnTo>
                  <a:lnTo>
                    <a:pt x="57" y="49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31" name="Group 14">
            <a:extLst>
              <a:ext uri="{FF2B5EF4-FFF2-40B4-BE49-F238E27FC236}">
                <a16:creationId xmlns:a16="http://schemas.microsoft.com/office/drawing/2014/main" id="{474732A2-E5E6-57D7-E40A-A5E4CB90DB6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46843" y="3467967"/>
            <a:ext cx="1279726" cy="664339"/>
            <a:chOff x="522" y="1047"/>
            <a:chExt cx="1098" cy="570"/>
          </a:xfrm>
        </p:grpSpPr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FF619647-A03F-05A3-E146-5C4DA33F9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" y="1203"/>
              <a:ext cx="24" cy="24"/>
            </a:xfrm>
            <a:custGeom>
              <a:avLst/>
              <a:gdLst>
                <a:gd name="T0" fmla="*/ 24 w 4"/>
                <a:gd name="T1" fmla="*/ 6 h 4"/>
                <a:gd name="T2" fmla="*/ 24 w 4"/>
                <a:gd name="T3" fmla="*/ 6 h 4"/>
                <a:gd name="T4" fmla="*/ 24 w 4"/>
                <a:gd name="T5" fmla="*/ 18 h 4"/>
                <a:gd name="T6" fmla="*/ 18 w 4"/>
                <a:gd name="T7" fmla="*/ 18 h 4"/>
                <a:gd name="T8" fmla="*/ 6 w 4"/>
                <a:gd name="T9" fmla="*/ 18 h 4"/>
                <a:gd name="T10" fmla="*/ 6 w 4"/>
                <a:gd name="T11" fmla="*/ 18 h 4"/>
                <a:gd name="T12" fmla="*/ 6 w 4"/>
                <a:gd name="T13" fmla="*/ 6 h 4"/>
                <a:gd name="T14" fmla="*/ 12 w 4"/>
                <a:gd name="T15" fmla="*/ 0 h 4"/>
                <a:gd name="T16" fmla="*/ 24 w 4"/>
                <a:gd name="T17" fmla="*/ 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4" y="2"/>
                    <a:pt x="4" y="3"/>
                  </a:cubicBezTo>
                  <a:lnTo>
                    <a:pt x="3" y="3"/>
                  </a:ln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lnTo>
                    <a:pt x="2" y="0"/>
                  </a:ln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3" name="Line 16">
              <a:extLst>
                <a:ext uri="{FF2B5EF4-FFF2-40B4-BE49-F238E27FC236}">
                  <a16:creationId xmlns:a16="http://schemas.microsoft.com/office/drawing/2014/main" id="{7B0DDA9E-C783-0F1A-3747-2D21EE4F68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6" y="130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17">
              <a:extLst>
                <a:ext uri="{FF2B5EF4-FFF2-40B4-BE49-F238E27FC236}">
                  <a16:creationId xmlns:a16="http://schemas.microsoft.com/office/drawing/2014/main" id="{E377EB22-B5B2-5A04-A866-D8C2F7253F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6" y="130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Rectangle 18">
              <a:extLst>
                <a:ext uri="{FF2B5EF4-FFF2-40B4-BE49-F238E27FC236}">
                  <a16:creationId xmlns:a16="http://schemas.microsoft.com/office/drawing/2014/main" id="{C355F23B-1BB7-C633-6DF8-17AE44E0B2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1515"/>
              <a:ext cx="564" cy="4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6" name="Oval 19">
              <a:extLst>
                <a:ext uri="{FF2B5EF4-FFF2-40B4-BE49-F238E27FC236}">
                  <a16:creationId xmlns:a16="http://schemas.microsoft.com/office/drawing/2014/main" id="{60218536-274F-73DC-3CE5-D0F2480DA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47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7" name="Oval 20">
              <a:extLst>
                <a:ext uri="{FF2B5EF4-FFF2-40B4-BE49-F238E27FC236}">
                  <a16:creationId xmlns:a16="http://schemas.microsoft.com/office/drawing/2014/main" id="{97C42FA9-1C12-0A66-8236-94932E689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" y="1479"/>
              <a:ext cx="132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8" name="Line 21">
              <a:extLst>
                <a:ext uri="{FF2B5EF4-FFF2-40B4-BE49-F238E27FC236}">
                  <a16:creationId xmlns:a16="http://schemas.microsoft.com/office/drawing/2014/main" id="{24B6F466-F48B-FBAD-B0CD-4EF56A3601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0" y="130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Line 22">
              <a:extLst>
                <a:ext uri="{FF2B5EF4-FFF2-40B4-BE49-F238E27FC236}">
                  <a16:creationId xmlns:a16="http://schemas.microsoft.com/office/drawing/2014/main" id="{CE46D431-6CEA-E848-1669-B7A4359678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1305"/>
              <a:ext cx="1" cy="20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A44456D2-5F71-5DF7-A3BC-24A060C15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" y="1047"/>
              <a:ext cx="558" cy="408"/>
            </a:xfrm>
            <a:custGeom>
              <a:avLst/>
              <a:gdLst>
                <a:gd name="T0" fmla="*/ 558 w 93"/>
                <a:gd name="T1" fmla="*/ 408 h 68"/>
                <a:gd name="T2" fmla="*/ 558 w 93"/>
                <a:gd name="T3" fmla="*/ 138 h 68"/>
                <a:gd name="T4" fmla="*/ 222 w 93"/>
                <a:gd name="T5" fmla="*/ 0 h 68"/>
                <a:gd name="T6" fmla="*/ 0 w 93"/>
                <a:gd name="T7" fmla="*/ 150 h 68"/>
                <a:gd name="T8" fmla="*/ 18 w 93"/>
                <a:gd name="T9" fmla="*/ 168 h 68"/>
                <a:gd name="T10" fmla="*/ 222 w 93"/>
                <a:gd name="T11" fmla="*/ 36 h 68"/>
                <a:gd name="T12" fmla="*/ 528 w 93"/>
                <a:gd name="T13" fmla="*/ 168 h 68"/>
                <a:gd name="T14" fmla="*/ 528 w 93"/>
                <a:gd name="T15" fmla="*/ 408 h 68"/>
                <a:gd name="T16" fmla="*/ 558 w 93"/>
                <a:gd name="T17" fmla="*/ 408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3"/>
                <a:gd name="T28" fmla="*/ 0 h 68"/>
                <a:gd name="T29" fmla="*/ 93 w 93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3" h="68">
                  <a:moveTo>
                    <a:pt x="93" y="68"/>
                  </a:moveTo>
                  <a:lnTo>
                    <a:pt x="93" y="23"/>
                  </a:lnTo>
                  <a:lnTo>
                    <a:pt x="37" y="0"/>
                  </a:lnTo>
                  <a:lnTo>
                    <a:pt x="0" y="25"/>
                  </a:lnTo>
                  <a:lnTo>
                    <a:pt x="3" y="28"/>
                  </a:lnTo>
                  <a:lnTo>
                    <a:pt x="37" y="6"/>
                  </a:lnTo>
                  <a:lnTo>
                    <a:pt x="88" y="28"/>
                  </a:lnTo>
                  <a:lnTo>
                    <a:pt x="88" y="68"/>
                  </a:lnTo>
                  <a:lnTo>
                    <a:pt x="93" y="68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id="{A47C0CB0-BEA8-F8CB-1C49-9744AB594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" y="1425"/>
              <a:ext cx="84" cy="84"/>
            </a:xfrm>
            <a:custGeom>
              <a:avLst/>
              <a:gdLst>
                <a:gd name="T0" fmla="*/ 24 w 14"/>
                <a:gd name="T1" fmla="*/ 0 h 14"/>
                <a:gd name="T2" fmla="*/ 0 w 14"/>
                <a:gd name="T3" fmla="*/ 84 h 14"/>
                <a:gd name="T4" fmla="*/ 0 w 14"/>
                <a:gd name="T5" fmla="*/ 84 h 14"/>
                <a:gd name="T6" fmla="*/ 78 w 14"/>
                <a:gd name="T7" fmla="*/ 84 h 14"/>
                <a:gd name="T8" fmla="*/ 84 w 14"/>
                <a:gd name="T9" fmla="*/ 0 h 14"/>
                <a:gd name="T10" fmla="*/ 24 w 14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14"/>
                <a:gd name="T20" fmla="*/ 14 w 14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14">
                  <a:moveTo>
                    <a:pt x="4" y="0"/>
                  </a:moveTo>
                  <a:lnTo>
                    <a:pt x="0" y="14"/>
                  </a:lnTo>
                  <a:lnTo>
                    <a:pt x="13" y="14"/>
                  </a:lnTo>
                  <a:lnTo>
                    <a:pt x="1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69B1C905-021B-137B-8337-4CD352F80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" y="1191"/>
              <a:ext cx="162" cy="144"/>
            </a:xfrm>
            <a:custGeom>
              <a:avLst/>
              <a:gdLst>
                <a:gd name="T0" fmla="*/ 36 w 27"/>
                <a:gd name="T1" fmla="*/ 144 h 24"/>
                <a:gd name="T2" fmla="*/ 132 w 27"/>
                <a:gd name="T3" fmla="*/ 144 h 24"/>
                <a:gd name="T4" fmla="*/ 0 60000 65536"/>
                <a:gd name="T5" fmla="*/ 0 60000 65536"/>
                <a:gd name="T6" fmla="*/ 0 w 27"/>
                <a:gd name="T7" fmla="*/ 0 h 24"/>
                <a:gd name="T8" fmla="*/ 27 w 27"/>
                <a:gd name="T9" fmla="*/ 24 h 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" h="24">
                  <a:moveTo>
                    <a:pt x="6" y="24"/>
                  </a:moveTo>
                  <a:cubicBezTo>
                    <a:pt x="0" y="0"/>
                    <a:pt x="27" y="0"/>
                    <a:pt x="22" y="24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id="{91AB5BB6-FBA4-0BE5-F9C0-5EAC2AA22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" y="1215"/>
              <a:ext cx="390" cy="342"/>
            </a:xfrm>
            <a:custGeom>
              <a:avLst/>
              <a:gdLst>
                <a:gd name="T0" fmla="*/ 180 w 65"/>
                <a:gd name="T1" fmla="*/ 342 h 57"/>
                <a:gd name="T2" fmla="*/ 390 w 65"/>
                <a:gd name="T3" fmla="*/ 294 h 57"/>
                <a:gd name="T4" fmla="*/ 378 w 65"/>
                <a:gd name="T5" fmla="*/ 198 h 57"/>
                <a:gd name="T6" fmla="*/ 258 w 65"/>
                <a:gd name="T7" fmla="*/ 180 h 57"/>
                <a:gd name="T8" fmla="*/ 240 w 65"/>
                <a:gd name="T9" fmla="*/ 24 h 57"/>
                <a:gd name="T10" fmla="*/ 246 w 65"/>
                <a:gd name="T11" fmla="*/ 0 h 57"/>
                <a:gd name="T12" fmla="*/ 102 w 65"/>
                <a:gd name="T13" fmla="*/ 0 h 57"/>
                <a:gd name="T14" fmla="*/ 54 w 65"/>
                <a:gd name="T15" fmla="*/ 180 h 57"/>
                <a:gd name="T16" fmla="*/ 0 w 65"/>
                <a:gd name="T17" fmla="*/ 216 h 57"/>
                <a:gd name="T18" fmla="*/ 0 w 65"/>
                <a:gd name="T19" fmla="*/ 342 h 57"/>
                <a:gd name="T20" fmla="*/ 90 w 65"/>
                <a:gd name="T21" fmla="*/ 342 h 57"/>
                <a:gd name="T22" fmla="*/ 180 w 65"/>
                <a:gd name="T23" fmla="*/ 342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"/>
                <a:gd name="T37" fmla="*/ 0 h 57"/>
                <a:gd name="T38" fmla="*/ 65 w 65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" h="57">
                  <a:moveTo>
                    <a:pt x="30" y="57"/>
                  </a:moveTo>
                  <a:lnTo>
                    <a:pt x="65" y="49"/>
                  </a:lnTo>
                  <a:lnTo>
                    <a:pt x="63" y="33"/>
                  </a:lnTo>
                  <a:lnTo>
                    <a:pt x="43" y="30"/>
                  </a:lnTo>
                  <a:lnTo>
                    <a:pt x="40" y="4"/>
                  </a:lnTo>
                  <a:lnTo>
                    <a:pt x="41" y="0"/>
                  </a:lnTo>
                  <a:cubicBezTo>
                    <a:pt x="33" y="0"/>
                    <a:pt x="25" y="0"/>
                    <a:pt x="17" y="0"/>
                  </a:cubicBezTo>
                  <a:cubicBezTo>
                    <a:pt x="10" y="7"/>
                    <a:pt x="7" y="19"/>
                    <a:pt x="9" y="30"/>
                  </a:cubicBezTo>
                  <a:cubicBezTo>
                    <a:pt x="5" y="31"/>
                    <a:pt x="2" y="33"/>
                    <a:pt x="0" y="36"/>
                  </a:cubicBezTo>
                  <a:lnTo>
                    <a:pt x="0" y="57"/>
                  </a:lnTo>
                  <a:lnTo>
                    <a:pt x="15" y="57"/>
                  </a:lnTo>
                  <a:lnTo>
                    <a:pt x="30" y="57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4" name="Oval 27">
              <a:extLst>
                <a:ext uri="{FF2B5EF4-FFF2-40B4-BE49-F238E27FC236}">
                  <a16:creationId xmlns:a16="http://schemas.microsoft.com/office/drawing/2014/main" id="{1343164E-5F62-752F-35A3-D6A5EB471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2" y="1449"/>
              <a:ext cx="168" cy="16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id="{CDD787CB-23B4-EB47-B8AB-616B2E681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" y="1245"/>
              <a:ext cx="150" cy="144"/>
            </a:xfrm>
            <a:custGeom>
              <a:avLst/>
              <a:gdLst>
                <a:gd name="T0" fmla="*/ 132 w 25"/>
                <a:gd name="T1" fmla="*/ 0 h 24"/>
                <a:gd name="T2" fmla="*/ 150 w 25"/>
                <a:gd name="T3" fmla="*/ 144 h 24"/>
                <a:gd name="T4" fmla="*/ 12 w 25"/>
                <a:gd name="T5" fmla="*/ 144 h 24"/>
                <a:gd name="T6" fmla="*/ 42 w 25"/>
                <a:gd name="T7" fmla="*/ 0 h 24"/>
                <a:gd name="T8" fmla="*/ 132 w 2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4"/>
                <a:gd name="T17" fmla="*/ 25 w 2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4">
                  <a:moveTo>
                    <a:pt x="22" y="0"/>
                  </a:moveTo>
                  <a:lnTo>
                    <a:pt x="25" y="24"/>
                  </a:lnTo>
                  <a:lnTo>
                    <a:pt x="2" y="24"/>
                  </a:lnTo>
                  <a:cubicBezTo>
                    <a:pt x="0" y="16"/>
                    <a:pt x="2" y="7"/>
                    <a:pt x="7" y="0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9006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43244764-7F6B-2203-CC04-2C7DA9F395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283571"/>
              </p:ext>
            </p:extLst>
          </p:nvPr>
        </p:nvGraphicFramePr>
        <p:xfrm>
          <a:off x="3263900" y="1027214"/>
          <a:ext cx="5664200" cy="419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8399700" imgH="35890200" progId="CDraw5">
                  <p:embed/>
                </p:oleObj>
              </mc:Choice>
              <mc:Fallback>
                <p:oleObj r:id="rId2" imgW="48399700" imgH="35890200" progId="CDraw5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2899649E-46C7-4949-9F09-BC73283DC0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1027214"/>
                        <a:ext cx="5664200" cy="419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2735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A69E695-D6B8-597E-FC12-F38B4F86C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965" y="658412"/>
            <a:ext cx="3973751" cy="554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35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D948AD87-596C-2737-5995-8D568531F087}"/>
              </a:ext>
            </a:extLst>
          </p:cNvPr>
          <p:cNvSpPr txBox="1"/>
          <p:nvPr/>
        </p:nvSpPr>
        <p:spPr>
          <a:xfrm>
            <a:off x="287867" y="13403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Principles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forest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utilisation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Zasady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użytkowania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lasu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). 2019. General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Directorate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State Forests,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Warsaw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endParaRPr lang="de-DE" dirty="0"/>
          </a:p>
        </p:txBody>
      </p:sp>
      <p:pic>
        <p:nvPicPr>
          <p:cNvPr id="6" name="Grafik 5" descr="Ein Bild, das Text, draußen, Himmel, Schar enthält.&#10;&#10;Automatisch generierte Beschreibung">
            <a:extLst>
              <a:ext uri="{FF2B5EF4-FFF2-40B4-BE49-F238E27FC236}">
                <a16:creationId xmlns:a16="http://schemas.microsoft.com/office/drawing/2014/main" id="{5399A43F-E229-9483-B6A2-D9ABC625D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43012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70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605903FB-BC10-71CC-081D-A62D381DA7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764903"/>
              </p:ext>
            </p:extLst>
          </p:nvPr>
        </p:nvGraphicFramePr>
        <p:xfrm>
          <a:off x="2601681" y="696963"/>
          <a:ext cx="5916639" cy="45268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2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2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2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5" name="Ellipse 190">
            <a:extLst>
              <a:ext uri="{FF2B5EF4-FFF2-40B4-BE49-F238E27FC236}">
                <a16:creationId xmlns:a16="http://schemas.microsoft.com/office/drawing/2014/main" id="{5D6DB993-DD7B-48B9-6A93-1C71B3714D4B}"/>
              </a:ext>
            </a:extLst>
          </p:cNvPr>
          <p:cNvSpPr/>
          <p:nvPr/>
        </p:nvSpPr>
        <p:spPr>
          <a:xfrm>
            <a:off x="8374704" y="5036695"/>
            <a:ext cx="287338" cy="288925"/>
          </a:xfrm>
          <a:prstGeom prst="ellipse">
            <a:avLst/>
          </a:prstGeom>
          <a:solidFill>
            <a:srgbClr val="355D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Ellipse 190">
            <a:extLst>
              <a:ext uri="{FF2B5EF4-FFF2-40B4-BE49-F238E27FC236}">
                <a16:creationId xmlns:a16="http://schemas.microsoft.com/office/drawing/2014/main" id="{5D6DB993-DD7B-48B9-6A93-1C71B3714D4B}"/>
              </a:ext>
            </a:extLst>
          </p:cNvPr>
          <p:cNvSpPr/>
          <p:nvPr/>
        </p:nvSpPr>
        <p:spPr>
          <a:xfrm>
            <a:off x="8376624" y="3913743"/>
            <a:ext cx="287338" cy="288925"/>
          </a:xfrm>
          <a:prstGeom prst="ellipse">
            <a:avLst/>
          </a:prstGeom>
          <a:solidFill>
            <a:srgbClr val="355D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Ellipse 190">
            <a:extLst>
              <a:ext uri="{FF2B5EF4-FFF2-40B4-BE49-F238E27FC236}">
                <a16:creationId xmlns:a16="http://schemas.microsoft.com/office/drawing/2014/main" id="{5D6DB993-DD7B-48B9-6A93-1C71B3714D4B}"/>
              </a:ext>
            </a:extLst>
          </p:cNvPr>
          <p:cNvSpPr/>
          <p:nvPr/>
        </p:nvSpPr>
        <p:spPr>
          <a:xfrm>
            <a:off x="8404912" y="2801696"/>
            <a:ext cx="287338" cy="288925"/>
          </a:xfrm>
          <a:prstGeom prst="ellipse">
            <a:avLst/>
          </a:prstGeom>
          <a:solidFill>
            <a:srgbClr val="355D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Richtungspfeil 90">
            <a:extLst>
              <a:ext uri="{FF2B5EF4-FFF2-40B4-BE49-F238E27FC236}">
                <a16:creationId xmlns:a16="http://schemas.microsoft.com/office/drawing/2014/main" id="{F46DD05B-6590-7F63-520D-7B73B6744409}"/>
              </a:ext>
            </a:extLst>
          </p:cNvPr>
          <p:cNvSpPr/>
          <p:nvPr/>
        </p:nvSpPr>
        <p:spPr>
          <a:xfrm>
            <a:off x="6552266" y="5043923"/>
            <a:ext cx="1971675" cy="287338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ichtungspfeil 91">
            <a:extLst>
              <a:ext uri="{FF2B5EF4-FFF2-40B4-BE49-F238E27FC236}">
                <a16:creationId xmlns:a16="http://schemas.microsoft.com/office/drawing/2014/main" id="{F46DD05B-6590-7F63-520D-7B73B6744409}"/>
              </a:ext>
            </a:extLst>
          </p:cNvPr>
          <p:cNvSpPr/>
          <p:nvPr/>
        </p:nvSpPr>
        <p:spPr>
          <a:xfrm>
            <a:off x="6554186" y="3920971"/>
            <a:ext cx="1971675" cy="287338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ichtungspfeil 92">
            <a:extLst>
              <a:ext uri="{FF2B5EF4-FFF2-40B4-BE49-F238E27FC236}">
                <a16:creationId xmlns:a16="http://schemas.microsoft.com/office/drawing/2014/main" id="{F46DD05B-6590-7F63-520D-7B73B6744409}"/>
              </a:ext>
            </a:extLst>
          </p:cNvPr>
          <p:cNvSpPr/>
          <p:nvPr/>
        </p:nvSpPr>
        <p:spPr>
          <a:xfrm>
            <a:off x="6582474" y="2808924"/>
            <a:ext cx="1971675" cy="287338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Ellipse 190">
            <a:extLst>
              <a:ext uri="{FF2B5EF4-FFF2-40B4-BE49-F238E27FC236}">
                <a16:creationId xmlns:a16="http://schemas.microsoft.com/office/drawing/2014/main" id="{5D6DB993-DD7B-48B9-6A93-1C71B3714D4B}"/>
              </a:ext>
            </a:extLst>
          </p:cNvPr>
          <p:cNvSpPr/>
          <p:nvPr/>
        </p:nvSpPr>
        <p:spPr>
          <a:xfrm>
            <a:off x="8433448" y="1677991"/>
            <a:ext cx="287338" cy="288925"/>
          </a:xfrm>
          <a:prstGeom prst="ellipse">
            <a:avLst/>
          </a:prstGeom>
          <a:solidFill>
            <a:srgbClr val="355D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Richtungspfeil 94">
            <a:extLst>
              <a:ext uri="{FF2B5EF4-FFF2-40B4-BE49-F238E27FC236}">
                <a16:creationId xmlns:a16="http://schemas.microsoft.com/office/drawing/2014/main" id="{F46DD05B-6590-7F63-520D-7B73B6744409}"/>
              </a:ext>
            </a:extLst>
          </p:cNvPr>
          <p:cNvSpPr/>
          <p:nvPr/>
        </p:nvSpPr>
        <p:spPr>
          <a:xfrm>
            <a:off x="6611010" y="1685219"/>
            <a:ext cx="1971675" cy="287338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Ellipse 190">
            <a:extLst>
              <a:ext uri="{FF2B5EF4-FFF2-40B4-BE49-F238E27FC236}">
                <a16:creationId xmlns:a16="http://schemas.microsoft.com/office/drawing/2014/main" id="{5D6DB993-DD7B-48B9-6A93-1C71B3714D4B}"/>
              </a:ext>
            </a:extLst>
          </p:cNvPr>
          <p:cNvSpPr/>
          <p:nvPr/>
        </p:nvSpPr>
        <p:spPr>
          <a:xfrm>
            <a:off x="6370204" y="5044972"/>
            <a:ext cx="287338" cy="288925"/>
          </a:xfrm>
          <a:prstGeom prst="ellipse">
            <a:avLst/>
          </a:prstGeom>
          <a:solidFill>
            <a:srgbClr val="355D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ichtungspfeil 74">
            <a:extLst>
              <a:ext uri="{FF2B5EF4-FFF2-40B4-BE49-F238E27FC236}">
                <a16:creationId xmlns:a16="http://schemas.microsoft.com/office/drawing/2014/main" id="{7585221D-9B29-F539-2B83-6E49391C35BF}"/>
              </a:ext>
            </a:extLst>
          </p:cNvPr>
          <p:cNvSpPr/>
          <p:nvPr/>
        </p:nvSpPr>
        <p:spPr>
          <a:xfrm rot="5400000">
            <a:off x="5955733" y="4519546"/>
            <a:ext cx="1120775" cy="287338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Ellipse 190">
            <a:extLst>
              <a:ext uri="{FF2B5EF4-FFF2-40B4-BE49-F238E27FC236}">
                <a16:creationId xmlns:a16="http://schemas.microsoft.com/office/drawing/2014/main" id="{5D6DB993-DD7B-48B9-6A93-1C71B3714D4B}"/>
              </a:ext>
            </a:extLst>
          </p:cNvPr>
          <p:cNvSpPr/>
          <p:nvPr/>
        </p:nvSpPr>
        <p:spPr>
          <a:xfrm>
            <a:off x="6372124" y="3922020"/>
            <a:ext cx="287338" cy="288925"/>
          </a:xfrm>
          <a:prstGeom prst="ellipse">
            <a:avLst/>
          </a:prstGeom>
          <a:solidFill>
            <a:srgbClr val="355D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ichtungspfeil 76">
            <a:extLst>
              <a:ext uri="{FF2B5EF4-FFF2-40B4-BE49-F238E27FC236}">
                <a16:creationId xmlns:a16="http://schemas.microsoft.com/office/drawing/2014/main" id="{7585221D-9B29-F539-2B83-6E49391C35BF}"/>
              </a:ext>
            </a:extLst>
          </p:cNvPr>
          <p:cNvSpPr/>
          <p:nvPr/>
        </p:nvSpPr>
        <p:spPr>
          <a:xfrm rot="5400000">
            <a:off x="5949970" y="3374433"/>
            <a:ext cx="1120775" cy="287338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Ellipse 190">
            <a:extLst>
              <a:ext uri="{FF2B5EF4-FFF2-40B4-BE49-F238E27FC236}">
                <a16:creationId xmlns:a16="http://schemas.microsoft.com/office/drawing/2014/main" id="{5D6DB993-DD7B-48B9-6A93-1C71B3714D4B}"/>
              </a:ext>
            </a:extLst>
          </p:cNvPr>
          <p:cNvSpPr/>
          <p:nvPr/>
        </p:nvSpPr>
        <p:spPr>
          <a:xfrm>
            <a:off x="6400412" y="2809973"/>
            <a:ext cx="287338" cy="288925"/>
          </a:xfrm>
          <a:prstGeom prst="ellipse">
            <a:avLst/>
          </a:prstGeom>
          <a:solidFill>
            <a:srgbClr val="355D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ichtungspfeil 78">
            <a:extLst>
              <a:ext uri="{FF2B5EF4-FFF2-40B4-BE49-F238E27FC236}">
                <a16:creationId xmlns:a16="http://schemas.microsoft.com/office/drawing/2014/main" id="{7585221D-9B29-F539-2B83-6E49391C35BF}"/>
              </a:ext>
            </a:extLst>
          </p:cNvPr>
          <p:cNvSpPr/>
          <p:nvPr/>
        </p:nvSpPr>
        <p:spPr>
          <a:xfrm rot="5400000">
            <a:off x="5955405" y="2273928"/>
            <a:ext cx="1120775" cy="287338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ichtungspfeil 79">
            <a:extLst>
              <a:ext uri="{FF2B5EF4-FFF2-40B4-BE49-F238E27FC236}">
                <a16:creationId xmlns:a16="http://schemas.microsoft.com/office/drawing/2014/main" id="{F46DD05B-6590-7F63-520D-7B73B6744409}"/>
              </a:ext>
            </a:extLst>
          </p:cNvPr>
          <p:cNvSpPr/>
          <p:nvPr/>
        </p:nvSpPr>
        <p:spPr>
          <a:xfrm>
            <a:off x="4547766" y="5052200"/>
            <a:ext cx="1971675" cy="287338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ichtungspfeil 80">
            <a:extLst>
              <a:ext uri="{FF2B5EF4-FFF2-40B4-BE49-F238E27FC236}">
                <a16:creationId xmlns:a16="http://schemas.microsoft.com/office/drawing/2014/main" id="{F46DD05B-6590-7F63-520D-7B73B6744409}"/>
              </a:ext>
            </a:extLst>
          </p:cNvPr>
          <p:cNvSpPr/>
          <p:nvPr/>
        </p:nvSpPr>
        <p:spPr>
          <a:xfrm>
            <a:off x="4549686" y="3929248"/>
            <a:ext cx="1971675" cy="287338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ichtungspfeil 81">
            <a:extLst>
              <a:ext uri="{FF2B5EF4-FFF2-40B4-BE49-F238E27FC236}">
                <a16:creationId xmlns:a16="http://schemas.microsoft.com/office/drawing/2014/main" id="{F46DD05B-6590-7F63-520D-7B73B6744409}"/>
              </a:ext>
            </a:extLst>
          </p:cNvPr>
          <p:cNvSpPr/>
          <p:nvPr/>
        </p:nvSpPr>
        <p:spPr>
          <a:xfrm>
            <a:off x="4577974" y="2817201"/>
            <a:ext cx="1971675" cy="287338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Ellipse 190">
            <a:extLst>
              <a:ext uri="{FF2B5EF4-FFF2-40B4-BE49-F238E27FC236}">
                <a16:creationId xmlns:a16="http://schemas.microsoft.com/office/drawing/2014/main" id="{5D6DB993-DD7B-48B9-6A93-1C71B3714D4B}"/>
              </a:ext>
            </a:extLst>
          </p:cNvPr>
          <p:cNvSpPr/>
          <p:nvPr/>
        </p:nvSpPr>
        <p:spPr>
          <a:xfrm>
            <a:off x="6428948" y="1686268"/>
            <a:ext cx="287338" cy="288925"/>
          </a:xfrm>
          <a:prstGeom prst="ellipse">
            <a:avLst/>
          </a:prstGeom>
          <a:solidFill>
            <a:srgbClr val="355D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ichtungspfeil 83">
            <a:extLst>
              <a:ext uri="{FF2B5EF4-FFF2-40B4-BE49-F238E27FC236}">
                <a16:creationId xmlns:a16="http://schemas.microsoft.com/office/drawing/2014/main" id="{F46DD05B-6590-7F63-520D-7B73B6744409}"/>
              </a:ext>
            </a:extLst>
          </p:cNvPr>
          <p:cNvSpPr/>
          <p:nvPr/>
        </p:nvSpPr>
        <p:spPr>
          <a:xfrm>
            <a:off x="4606510" y="1693496"/>
            <a:ext cx="1971675" cy="287338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Ellipse 190">
            <a:extLst>
              <a:ext uri="{FF2B5EF4-FFF2-40B4-BE49-F238E27FC236}">
                <a16:creationId xmlns:a16="http://schemas.microsoft.com/office/drawing/2014/main" id="{5D6DB993-DD7B-48B9-6A93-1C71B3714D4B}"/>
              </a:ext>
            </a:extLst>
          </p:cNvPr>
          <p:cNvSpPr/>
          <p:nvPr/>
        </p:nvSpPr>
        <p:spPr>
          <a:xfrm>
            <a:off x="4422199" y="5044972"/>
            <a:ext cx="287338" cy="288925"/>
          </a:xfrm>
          <a:prstGeom prst="ellipse">
            <a:avLst/>
          </a:prstGeom>
          <a:solidFill>
            <a:srgbClr val="355D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ichtungspfeil 70">
            <a:extLst>
              <a:ext uri="{FF2B5EF4-FFF2-40B4-BE49-F238E27FC236}">
                <a16:creationId xmlns:a16="http://schemas.microsoft.com/office/drawing/2014/main" id="{7585221D-9B29-F539-2B83-6E49391C35BF}"/>
              </a:ext>
            </a:extLst>
          </p:cNvPr>
          <p:cNvSpPr/>
          <p:nvPr/>
        </p:nvSpPr>
        <p:spPr>
          <a:xfrm rot="5400000">
            <a:off x="4007728" y="4519546"/>
            <a:ext cx="1120775" cy="287338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Ellipse 190">
            <a:extLst>
              <a:ext uri="{FF2B5EF4-FFF2-40B4-BE49-F238E27FC236}">
                <a16:creationId xmlns:a16="http://schemas.microsoft.com/office/drawing/2014/main" id="{5D6DB993-DD7B-48B9-6A93-1C71B3714D4B}"/>
              </a:ext>
            </a:extLst>
          </p:cNvPr>
          <p:cNvSpPr/>
          <p:nvPr/>
        </p:nvSpPr>
        <p:spPr>
          <a:xfrm>
            <a:off x="4424119" y="3922020"/>
            <a:ext cx="287338" cy="288925"/>
          </a:xfrm>
          <a:prstGeom prst="ellipse">
            <a:avLst/>
          </a:prstGeom>
          <a:solidFill>
            <a:srgbClr val="355D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ichtungspfeil 71">
            <a:extLst>
              <a:ext uri="{FF2B5EF4-FFF2-40B4-BE49-F238E27FC236}">
                <a16:creationId xmlns:a16="http://schemas.microsoft.com/office/drawing/2014/main" id="{7585221D-9B29-F539-2B83-6E49391C35BF}"/>
              </a:ext>
            </a:extLst>
          </p:cNvPr>
          <p:cNvSpPr/>
          <p:nvPr/>
        </p:nvSpPr>
        <p:spPr>
          <a:xfrm rot="5400000">
            <a:off x="4001965" y="3374433"/>
            <a:ext cx="1120775" cy="287338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Ellipse 190">
            <a:extLst>
              <a:ext uri="{FF2B5EF4-FFF2-40B4-BE49-F238E27FC236}">
                <a16:creationId xmlns:a16="http://schemas.microsoft.com/office/drawing/2014/main" id="{5D6DB993-DD7B-48B9-6A93-1C71B3714D4B}"/>
              </a:ext>
            </a:extLst>
          </p:cNvPr>
          <p:cNvSpPr/>
          <p:nvPr/>
        </p:nvSpPr>
        <p:spPr>
          <a:xfrm>
            <a:off x="4452407" y="2809973"/>
            <a:ext cx="287338" cy="288925"/>
          </a:xfrm>
          <a:prstGeom prst="ellipse">
            <a:avLst/>
          </a:prstGeom>
          <a:solidFill>
            <a:srgbClr val="355D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ichtungspfeil 72">
            <a:extLst>
              <a:ext uri="{FF2B5EF4-FFF2-40B4-BE49-F238E27FC236}">
                <a16:creationId xmlns:a16="http://schemas.microsoft.com/office/drawing/2014/main" id="{7585221D-9B29-F539-2B83-6E49391C35BF}"/>
              </a:ext>
            </a:extLst>
          </p:cNvPr>
          <p:cNvSpPr/>
          <p:nvPr/>
        </p:nvSpPr>
        <p:spPr>
          <a:xfrm rot="5400000">
            <a:off x="4007400" y="2273928"/>
            <a:ext cx="1120775" cy="287338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ichtungspfeil 69">
            <a:extLst>
              <a:ext uri="{FF2B5EF4-FFF2-40B4-BE49-F238E27FC236}">
                <a16:creationId xmlns:a16="http://schemas.microsoft.com/office/drawing/2014/main" id="{F46DD05B-6590-7F63-520D-7B73B6744409}"/>
              </a:ext>
            </a:extLst>
          </p:cNvPr>
          <p:cNvSpPr/>
          <p:nvPr/>
        </p:nvSpPr>
        <p:spPr>
          <a:xfrm>
            <a:off x="2599761" y="5052200"/>
            <a:ext cx="1971675" cy="287338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ichtungspfeil 67">
            <a:extLst>
              <a:ext uri="{FF2B5EF4-FFF2-40B4-BE49-F238E27FC236}">
                <a16:creationId xmlns:a16="http://schemas.microsoft.com/office/drawing/2014/main" id="{F46DD05B-6590-7F63-520D-7B73B6744409}"/>
              </a:ext>
            </a:extLst>
          </p:cNvPr>
          <p:cNvSpPr/>
          <p:nvPr/>
        </p:nvSpPr>
        <p:spPr>
          <a:xfrm>
            <a:off x="2601681" y="3929248"/>
            <a:ext cx="1971675" cy="287338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ichtungspfeil 65">
            <a:extLst>
              <a:ext uri="{FF2B5EF4-FFF2-40B4-BE49-F238E27FC236}">
                <a16:creationId xmlns:a16="http://schemas.microsoft.com/office/drawing/2014/main" id="{F46DD05B-6590-7F63-520D-7B73B6744409}"/>
              </a:ext>
            </a:extLst>
          </p:cNvPr>
          <p:cNvSpPr/>
          <p:nvPr/>
        </p:nvSpPr>
        <p:spPr>
          <a:xfrm>
            <a:off x="2629969" y="2817201"/>
            <a:ext cx="1971675" cy="287338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Ellipse 195">
            <a:extLst>
              <a:ext uri="{FF2B5EF4-FFF2-40B4-BE49-F238E27FC236}">
                <a16:creationId xmlns:a16="http://schemas.microsoft.com/office/drawing/2014/main" id="{A18C288E-A0B4-CB00-326C-5199A7D32192}"/>
              </a:ext>
            </a:extLst>
          </p:cNvPr>
          <p:cNvSpPr/>
          <p:nvPr/>
        </p:nvSpPr>
        <p:spPr>
          <a:xfrm>
            <a:off x="2495820" y="5058431"/>
            <a:ext cx="287338" cy="287337"/>
          </a:xfrm>
          <a:prstGeom prst="ellipse">
            <a:avLst/>
          </a:prstGeom>
          <a:solidFill>
            <a:srgbClr val="355D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ichtungspfeil 63">
            <a:extLst>
              <a:ext uri="{FF2B5EF4-FFF2-40B4-BE49-F238E27FC236}">
                <a16:creationId xmlns:a16="http://schemas.microsoft.com/office/drawing/2014/main" id="{7585221D-9B29-F539-2B83-6E49391C35BF}"/>
              </a:ext>
            </a:extLst>
          </p:cNvPr>
          <p:cNvSpPr/>
          <p:nvPr/>
        </p:nvSpPr>
        <p:spPr>
          <a:xfrm rot="5400000">
            <a:off x="2083070" y="4505208"/>
            <a:ext cx="1120775" cy="287338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Ellipse 195">
            <a:extLst>
              <a:ext uri="{FF2B5EF4-FFF2-40B4-BE49-F238E27FC236}">
                <a16:creationId xmlns:a16="http://schemas.microsoft.com/office/drawing/2014/main" id="{A18C288E-A0B4-CB00-326C-5199A7D32192}"/>
              </a:ext>
            </a:extLst>
          </p:cNvPr>
          <p:cNvSpPr/>
          <p:nvPr/>
        </p:nvSpPr>
        <p:spPr>
          <a:xfrm>
            <a:off x="2490057" y="3913318"/>
            <a:ext cx="287338" cy="287337"/>
          </a:xfrm>
          <a:prstGeom prst="ellipse">
            <a:avLst/>
          </a:prstGeom>
          <a:solidFill>
            <a:srgbClr val="355D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ichtungspfeil 61">
            <a:extLst>
              <a:ext uri="{FF2B5EF4-FFF2-40B4-BE49-F238E27FC236}">
                <a16:creationId xmlns:a16="http://schemas.microsoft.com/office/drawing/2014/main" id="{7585221D-9B29-F539-2B83-6E49391C35BF}"/>
              </a:ext>
            </a:extLst>
          </p:cNvPr>
          <p:cNvSpPr/>
          <p:nvPr/>
        </p:nvSpPr>
        <p:spPr>
          <a:xfrm rot="5400000">
            <a:off x="2077307" y="3360095"/>
            <a:ext cx="1120775" cy="287338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Ellipse 195">
            <a:extLst>
              <a:ext uri="{FF2B5EF4-FFF2-40B4-BE49-F238E27FC236}">
                <a16:creationId xmlns:a16="http://schemas.microsoft.com/office/drawing/2014/main" id="{A18C288E-A0B4-CB00-326C-5199A7D32192}"/>
              </a:ext>
            </a:extLst>
          </p:cNvPr>
          <p:cNvSpPr/>
          <p:nvPr/>
        </p:nvSpPr>
        <p:spPr>
          <a:xfrm>
            <a:off x="2495492" y="2812813"/>
            <a:ext cx="287338" cy="287337"/>
          </a:xfrm>
          <a:prstGeom prst="ellipse">
            <a:avLst/>
          </a:prstGeom>
          <a:solidFill>
            <a:srgbClr val="355D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ichtungspfeil 59">
            <a:extLst>
              <a:ext uri="{FF2B5EF4-FFF2-40B4-BE49-F238E27FC236}">
                <a16:creationId xmlns:a16="http://schemas.microsoft.com/office/drawing/2014/main" id="{7585221D-9B29-F539-2B83-6E49391C35BF}"/>
              </a:ext>
            </a:extLst>
          </p:cNvPr>
          <p:cNvSpPr/>
          <p:nvPr/>
        </p:nvSpPr>
        <p:spPr>
          <a:xfrm rot="5400000">
            <a:off x="2082742" y="2259590"/>
            <a:ext cx="1120775" cy="287338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llipse 190">
            <a:extLst>
              <a:ext uri="{FF2B5EF4-FFF2-40B4-BE49-F238E27FC236}">
                <a16:creationId xmlns:a16="http://schemas.microsoft.com/office/drawing/2014/main" id="{5D6DB993-DD7B-48B9-6A93-1C71B3714D4B}"/>
              </a:ext>
            </a:extLst>
          </p:cNvPr>
          <p:cNvSpPr/>
          <p:nvPr/>
        </p:nvSpPr>
        <p:spPr>
          <a:xfrm>
            <a:off x="4480943" y="1686268"/>
            <a:ext cx="287338" cy="288925"/>
          </a:xfrm>
          <a:prstGeom prst="ellipse">
            <a:avLst/>
          </a:prstGeom>
          <a:solidFill>
            <a:srgbClr val="355D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ichtungspfeil 7">
            <a:extLst>
              <a:ext uri="{FF2B5EF4-FFF2-40B4-BE49-F238E27FC236}">
                <a16:creationId xmlns:a16="http://schemas.microsoft.com/office/drawing/2014/main" id="{F46DD05B-6590-7F63-520D-7B73B6744409}"/>
              </a:ext>
            </a:extLst>
          </p:cNvPr>
          <p:cNvSpPr/>
          <p:nvPr/>
        </p:nvSpPr>
        <p:spPr>
          <a:xfrm>
            <a:off x="2658505" y="1693496"/>
            <a:ext cx="1971675" cy="287338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3598B564-7827-4D17-670E-1ED77A9209C1}"/>
              </a:ext>
            </a:extLst>
          </p:cNvPr>
          <p:cNvSpPr txBox="1"/>
          <p:nvPr/>
        </p:nvSpPr>
        <p:spPr>
          <a:xfrm>
            <a:off x="1186928" y="390896"/>
            <a:ext cx="1143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err="1">
                <a:latin typeface="Fira Sans" panose="020B0503050000020004" pitchFamily="34" charset="0"/>
              </a:rPr>
              <a:t>complete</a:t>
            </a:r>
            <a:r>
              <a:rPr lang="de-DE" sz="1600" dirty="0">
                <a:latin typeface="Fira Sans" panose="020B0503050000020004" pitchFamily="34" charset="0"/>
              </a:rPr>
              <a:t> </a:t>
            </a:r>
            <a:r>
              <a:rPr lang="de-DE" sz="1600" dirty="0" err="1">
                <a:latin typeface="Fira Sans" panose="020B0503050000020004" pitchFamily="34" charset="0"/>
              </a:rPr>
              <a:t>tree</a:t>
            </a:r>
            <a:endParaRPr lang="de-DE" sz="1600" dirty="0">
              <a:latin typeface="Fira Sans" panose="020B0503050000020004" pitchFamily="34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C2CA87D0-35EC-56E8-22CB-4D51145AC744}"/>
              </a:ext>
            </a:extLst>
          </p:cNvPr>
          <p:cNvSpPr txBox="1"/>
          <p:nvPr/>
        </p:nvSpPr>
        <p:spPr>
          <a:xfrm>
            <a:off x="997838" y="1679057"/>
            <a:ext cx="1421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err="1">
                <a:latin typeface="Fira Sans" panose="020B0503050000020004" pitchFamily="34" charset="0"/>
              </a:rPr>
              <a:t>full</a:t>
            </a:r>
            <a:r>
              <a:rPr lang="de-DE" sz="1600" dirty="0">
                <a:latin typeface="Fira Sans" panose="020B0503050000020004" pitchFamily="34" charset="0"/>
              </a:rPr>
              <a:t> </a:t>
            </a:r>
            <a:r>
              <a:rPr lang="de-DE" sz="1600" dirty="0" err="1">
                <a:latin typeface="Fira Sans" panose="020B0503050000020004" pitchFamily="34" charset="0"/>
              </a:rPr>
              <a:t>tree</a:t>
            </a:r>
            <a:endParaRPr lang="de-DE" sz="1600" dirty="0">
              <a:latin typeface="Fira Sans" panose="020B0503050000020004" pitchFamily="34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ABF251F0-6B00-106E-2419-4D6424DA3CAE}"/>
              </a:ext>
            </a:extLst>
          </p:cNvPr>
          <p:cNvSpPr txBox="1"/>
          <p:nvPr/>
        </p:nvSpPr>
        <p:spPr>
          <a:xfrm>
            <a:off x="1083733" y="2797752"/>
            <a:ext cx="1356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err="1">
                <a:latin typeface="Fira Sans" panose="020B0503050000020004" pitchFamily="34" charset="0"/>
              </a:rPr>
              <a:t>tree</a:t>
            </a:r>
            <a:r>
              <a:rPr lang="de-DE" sz="1600" dirty="0">
                <a:latin typeface="Fira Sans" panose="020B0503050000020004" pitchFamily="34" charset="0"/>
              </a:rPr>
              <a:t> </a:t>
            </a:r>
            <a:r>
              <a:rPr lang="de-DE" sz="1600" dirty="0" err="1">
                <a:latin typeface="Fira Sans" panose="020B0503050000020004" pitchFamily="34" charset="0"/>
              </a:rPr>
              <a:t>length</a:t>
            </a:r>
            <a:endParaRPr lang="de-DE" sz="1600" dirty="0">
              <a:latin typeface="Fira Sans" panose="020B0503050000020004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6DF65A6-6B07-5AD5-83B1-481B734DDD95}"/>
              </a:ext>
            </a:extLst>
          </p:cNvPr>
          <p:cNvSpPr txBox="1"/>
          <p:nvPr/>
        </p:nvSpPr>
        <p:spPr>
          <a:xfrm>
            <a:off x="1375221" y="3910561"/>
            <a:ext cx="1055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latin typeface="Fira Sans" panose="020B0503050000020004" pitchFamily="34" charset="0"/>
              </a:rPr>
              <a:t>log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33A0C232-CF02-4656-E3B1-255FF043E86B}"/>
              </a:ext>
            </a:extLst>
          </p:cNvPr>
          <p:cNvSpPr txBox="1"/>
          <p:nvPr/>
        </p:nvSpPr>
        <p:spPr>
          <a:xfrm rot="5400000">
            <a:off x="1489763" y="1203820"/>
            <a:ext cx="1576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latin typeface="Fira Sans" panose="020B0503050000020004" pitchFamily="34" charset="0"/>
              </a:rPr>
              <a:t>fell</a:t>
            </a:r>
            <a:endParaRPr lang="de-DE" sz="1600" dirty="0">
              <a:latin typeface="Fira Sans" panose="020B0503050000020004" pitchFamily="34" charset="0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D3ECF3ED-C456-B661-B591-1E790A68FEF2}"/>
              </a:ext>
            </a:extLst>
          </p:cNvPr>
          <p:cNvSpPr txBox="1"/>
          <p:nvPr/>
        </p:nvSpPr>
        <p:spPr>
          <a:xfrm rot="5400000">
            <a:off x="1498618" y="2231049"/>
            <a:ext cx="1576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latin typeface="Fira Sans" panose="020B0503050000020004" pitchFamily="34" charset="0"/>
              </a:rPr>
              <a:t>delimb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6511CDEB-F576-3247-30EC-EA006E314A59}"/>
              </a:ext>
            </a:extLst>
          </p:cNvPr>
          <p:cNvSpPr txBox="1"/>
          <p:nvPr/>
        </p:nvSpPr>
        <p:spPr>
          <a:xfrm rot="5400000">
            <a:off x="1850283" y="3248972"/>
            <a:ext cx="878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latin typeface="Fira Sans" panose="020B0503050000020004" pitchFamily="34" charset="0"/>
              </a:rPr>
              <a:t>cross-cut</a:t>
            </a:r>
            <a:endParaRPr lang="de-DE" sz="1600" dirty="0">
              <a:latin typeface="Fira Sans" panose="020B0503050000020004" pitchFamily="34" charset="0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EBE8574C-D0E4-F21D-9000-6B718C6CBBE9}"/>
              </a:ext>
            </a:extLst>
          </p:cNvPr>
          <p:cNvSpPr txBox="1"/>
          <p:nvPr/>
        </p:nvSpPr>
        <p:spPr>
          <a:xfrm rot="5400000">
            <a:off x="1838438" y="4379838"/>
            <a:ext cx="897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latin typeface="Fira Sans" panose="020B0503050000020004" pitchFamily="34" charset="0"/>
              </a:rPr>
              <a:t>chip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41" name="Ellipse 195">
            <a:extLst>
              <a:ext uri="{FF2B5EF4-FFF2-40B4-BE49-F238E27FC236}">
                <a16:creationId xmlns:a16="http://schemas.microsoft.com/office/drawing/2014/main" id="{A18C288E-A0B4-CB00-326C-5199A7D32192}"/>
              </a:ext>
            </a:extLst>
          </p:cNvPr>
          <p:cNvSpPr/>
          <p:nvPr/>
        </p:nvSpPr>
        <p:spPr>
          <a:xfrm>
            <a:off x="2500254" y="1679776"/>
            <a:ext cx="287338" cy="287337"/>
          </a:xfrm>
          <a:prstGeom prst="ellipse">
            <a:avLst/>
          </a:prstGeom>
          <a:solidFill>
            <a:srgbClr val="355D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ichtungspfeil 41">
            <a:extLst>
              <a:ext uri="{FF2B5EF4-FFF2-40B4-BE49-F238E27FC236}">
                <a16:creationId xmlns:a16="http://schemas.microsoft.com/office/drawing/2014/main" id="{7585221D-9B29-F539-2B83-6E49391C35BF}"/>
              </a:ext>
            </a:extLst>
          </p:cNvPr>
          <p:cNvSpPr/>
          <p:nvPr/>
        </p:nvSpPr>
        <p:spPr>
          <a:xfrm rot="5400000">
            <a:off x="2087504" y="1126553"/>
            <a:ext cx="1120775" cy="287338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Ellipse 46">
            <a:extLst>
              <a:ext uri="{FF2B5EF4-FFF2-40B4-BE49-F238E27FC236}">
                <a16:creationId xmlns:a16="http://schemas.microsoft.com/office/drawing/2014/main" id="{3AF39B73-7192-D42B-9EE1-F300211A2B77}"/>
              </a:ext>
            </a:extLst>
          </p:cNvPr>
          <p:cNvSpPr/>
          <p:nvPr/>
        </p:nvSpPr>
        <p:spPr bwMode="auto">
          <a:xfrm>
            <a:off x="2359789" y="367478"/>
            <a:ext cx="576000" cy="576000"/>
          </a:xfrm>
          <a:prstGeom prst="ellipse">
            <a:avLst/>
          </a:prstGeom>
          <a:solidFill>
            <a:srgbClr val="8EAB99"/>
          </a:solidFill>
          <a:ln w="19050" cap="flat" cmpd="sng" algn="ctr">
            <a:solidFill>
              <a:srgbClr val="395D6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feld 83">
            <a:extLst>
              <a:ext uri="{FF2B5EF4-FFF2-40B4-BE49-F238E27FC236}">
                <a16:creationId xmlns:a16="http://schemas.microsoft.com/office/drawing/2014/main" id="{D013AFDD-1ED6-5D3F-F21C-24810DF75EEC}"/>
              </a:ext>
            </a:extLst>
          </p:cNvPr>
          <p:cNvSpPr txBox="1"/>
          <p:nvPr/>
        </p:nvSpPr>
        <p:spPr>
          <a:xfrm>
            <a:off x="1871151" y="5548580"/>
            <a:ext cx="1576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Fira Sans" panose="020B0503050000020004" pitchFamily="34" charset="0"/>
              </a:rPr>
              <a:t>stand</a:t>
            </a:r>
          </a:p>
        </p:txBody>
      </p:sp>
      <p:sp>
        <p:nvSpPr>
          <p:cNvPr id="51" name="Textfeld 84">
            <a:extLst>
              <a:ext uri="{FF2B5EF4-FFF2-40B4-BE49-F238E27FC236}">
                <a16:creationId xmlns:a16="http://schemas.microsoft.com/office/drawing/2014/main" id="{C8D4814E-55B0-1C2B-C9AA-842BCFF68671}"/>
              </a:ext>
            </a:extLst>
          </p:cNvPr>
          <p:cNvSpPr txBox="1"/>
          <p:nvPr/>
        </p:nvSpPr>
        <p:spPr>
          <a:xfrm>
            <a:off x="3793483" y="5433377"/>
            <a:ext cx="1576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latin typeface="Fira Sans" panose="020B0503050000020004" pitchFamily="34" charset="0"/>
              </a:rPr>
              <a:t>trail</a:t>
            </a:r>
            <a:endParaRPr lang="de-DE" sz="1600" dirty="0">
              <a:latin typeface="Fira Sans" panose="020B0503050000020004" pitchFamily="34" charset="0"/>
            </a:endParaRPr>
          </a:p>
          <a:p>
            <a:pPr algn="ctr"/>
            <a:r>
              <a:rPr lang="de-DE" sz="1600" dirty="0" err="1">
                <a:latin typeface="Fira Sans" panose="020B0503050000020004" pitchFamily="34" charset="0"/>
              </a:rPr>
              <a:t>strip</a:t>
            </a:r>
            <a:r>
              <a:rPr lang="de-DE" sz="1600" dirty="0">
                <a:latin typeface="Fira Sans" panose="020B0503050000020004" pitchFamily="34" charset="0"/>
              </a:rPr>
              <a:t> </a:t>
            </a:r>
            <a:r>
              <a:rPr lang="de-DE" sz="1600" dirty="0" err="1">
                <a:latin typeface="Fira Sans" panose="020B0503050000020004" pitchFamily="34" charset="0"/>
              </a:rPr>
              <a:t>road</a:t>
            </a:r>
            <a:endParaRPr lang="de-DE" sz="1600" dirty="0">
              <a:latin typeface="Fira Sans" panose="020B0503050000020004" pitchFamily="34" charset="0"/>
            </a:endParaRPr>
          </a:p>
          <a:p>
            <a:pPr algn="ctr"/>
            <a:r>
              <a:rPr lang="de-DE" sz="1600" dirty="0" err="1">
                <a:latin typeface="Fira Sans" panose="020B0503050000020004" pitchFamily="34" charset="0"/>
              </a:rPr>
              <a:t>corridor</a:t>
            </a:r>
            <a:endParaRPr lang="de-DE" sz="1600" dirty="0">
              <a:latin typeface="Fira Sans" panose="020B0503050000020004" pitchFamily="34" charset="0"/>
            </a:endParaRPr>
          </a:p>
        </p:txBody>
      </p:sp>
      <p:sp>
        <p:nvSpPr>
          <p:cNvPr id="52" name="Textfeld 85">
            <a:extLst>
              <a:ext uri="{FF2B5EF4-FFF2-40B4-BE49-F238E27FC236}">
                <a16:creationId xmlns:a16="http://schemas.microsoft.com/office/drawing/2014/main" id="{F09D3389-CC40-6354-1CC6-3BD0D881CF69}"/>
              </a:ext>
            </a:extLst>
          </p:cNvPr>
          <p:cNvSpPr txBox="1"/>
          <p:nvPr/>
        </p:nvSpPr>
        <p:spPr>
          <a:xfrm>
            <a:off x="5842271" y="5552946"/>
            <a:ext cx="1576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latin typeface="Fira Sans" panose="020B0503050000020004" pitchFamily="34" charset="0"/>
              </a:rPr>
              <a:t>forest</a:t>
            </a:r>
            <a:r>
              <a:rPr lang="de-DE" sz="1600" dirty="0">
                <a:latin typeface="Fira Sans" panose="020B0503050000020004" pitchFamily="34" charset="0"/>
              </a:rPr>
              <a:t> </a:t>
            </a:r>
            <a:r>
              <a:rPr lang="de-DE" sz="1600" dirty="0" err="1">
                <a:latin typeface="Fira Sans" panose="020B0503050000020004" pitchFamily="34" charset="0"/>
              </a:rPr>
              <a:t>road</a:t>
            </a:r>
            <a:endParaRPr lang="de-DE" sz="1600" dirty="0">
              <a:latin typeface="Fira Sans" panose="020B0503050000020004" pitchFamily="34" charset="0"/>
            </a:endParaRPr>
          </a:p>
        </p:txBody>
      </p:sp>
      <p:sp>
        <p:nvSpPr>
          <p:cNvPr id="53" name="Textfeld 86">
            <a:extLst>
              <a:ext uri="{FF2B5EF4-FFF2-40B4-BE49-F238E27FC236}">
                <a16:creationId xmlns:a16="http://schemas.microsoft.com/office/drawing/2014/main" id="{3A468B05-34DD-1429-1273-06B90C1EB763}"/>
              </a:ext>
            </a:extLst>
          </p:cNvPr>
          <p:cNvSpPr txBox="1"/>
          <p:nvPr/>
        </p:nvSpPr>
        <p:spPr>
          <a:xfrm>
            <a:off x="7729860" y="5608753"/>
            <a:ext cx="1576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latin typeface="Fira Sans" panose="020B0503050000020004" pitchFamily="34" charset="0"/>
              </a:rPr>
              <a:t>factory</a:t>
            </a:r>
            <a:endParaRPr lang="de-DE" sz="1600" dirty="0">
              <a:latin typeface="Fira Sans" panose="020B0503050000020004" pitchFamily="34" charset="0"/>
            </a:endParaRPr>
          </a:p>
        </p:txBody>
      </p:sp>
      <p:sp>
        <p:nvSpPr>
          <p:cNvPr id="54" name="Textfeld 87">
            <a:extLst>
              <a:ext uri="{FF2B5EF4-FFF2-40B4-BE49-F238E27FC236}">
                <a16:creationId xmlns:a16="http://schemas.microsoft.com/office/drawing/2014/main" id="{BB403EA9-AE7A-B739-E4AD-D7D477CD38F5}"/>
              </a:ext>
            </a:extLst>
          </p:cNvPr>
          <p:cNvSpPr txBox="1"/>
          <p:nvPr/>
        </p:nvSpPr>
        <p:spPr>
          <a:xfrm>
            <a:off x="2864658" y="5335523"/>
            <a:ext cx="1576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latin typeface="Fira Sans" panose="020B0503050000020004" pitchFamily="34" charset="0"/>
              </a:rPr>
              <a:t>pre-skidding</a:t>
            </a:r>
            <a:endParaRPr lang="de-DE" sz="1600" dirty="0">
              <a:latin typeface="Fira Sans" panose="020B0503050000020004" pitchFamily="34" charset="0"/>
            </a:endParaRPr>
          </a:p>
        </p:txBody>
      </p:sp>
      <p:sp>
        <p:nvSpPr>
          <p:cNvPr id="55" name="Textfeld 88">
            <a:extLst>
              <a:ext uri="{FF2B5EF4-FFF2-40B4-BE49-F238E27FC236}">
                <a16:creationId xmlns:a16="http://schemas.microsoft.com/office/drawing/2014/main" id="{35E4EF5C-B51A-F15B-2365-233A80BD7550}"/>
              </a:ext>
            </a:extLst>
          </p:cNvPr>
          <p:cNvSpPr txBox="1"/>
          <p:nvPr/>
        </p:nvSpPr>
        <p:spPr>
          <a:xfrm>
            <a:off x="4584479" y="5348147"/>
            <a:ext cx="1798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latin typeface="Fira Sans" panose="020B0503050000020004" pitchFamily="34" charset="0"/>
              </a:rPr>
              <a:t>extraction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56" name="Textfeld 89">
            <a:extLst>
              <a:ext uri="{FF2B5EF4-FFF2-40B4-BE49-F238E27FC236}">
                <a16:creationId xmlns:a16="http://schemas.microsoft.com/office/drawing/2014/main" id="{C9197833-3E35-AD9F-1222-9F7ABF88316B}"/>
              </a:ext>
            </a:extLst>
          </p:cNvPr>
          <p:cNvSpPr txBox="1"/>
          <p:nvPr/>
        </p:nvSpPr>
        <p:spPr>
          <a:xfrm>
            <a:off x="6526015" y="5331754"/>
            <a:ext cx="2082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latin typeface="Fira Sans" panose="020B0503050000020004" pitchFamily="34" charset="0"/>
              </a:rPr>
              <a:t>transport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26DF65A6-6B07-5AD5-83B1-481B734DDD95}"/>
              </a:ext>
            </a:extLst>
          </p:cNvPr>
          <p:cNvSpPr txBox="1"/>
          <p:nvPr/>
        </p:nvSpPr>
        <p:spPr>
          <a:xfrm>
            <a:off x="1345265" y="5022521"/>
            <a:ext cx="1055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err="1">
                <a:latin typeface="Fira Sans" panose="020B0503050000020004" pitchFamily="34" charset="0"/>
              </a:rPr>
              <a:t>chips</a:t>
            </a:r>
            <a:endParaRPr lang="de-DE" sz="1600" dirty="0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63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605903FB-BC10-71CC-081D-A62D381DA7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64824"/>
              </p:ext>
            </p:extLst>
          </p:nvPr>
        </p:nvGraphicFramePr>
        <p:xfrm>
          <a:off x="2601681" y="674385"/>
          <a:ext cx="5916639" cy="45268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2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2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2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71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 marL="104088" marR="104088" marT="52044" marB="52044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5" name="Ellipse 190">
            <a:extLst>
              <a:ext uri="{FF2B5EF4-FFF2-40B4-BE49-F238E27FC236}">
                <a16:creationId xmlns:a16="http://schemas.microsoft.com/office/drawing/2014/main" id="{5D6DB993-DD7B-48B9-6A93-1C71B3714D4B}"/>
              </a:ext>
            </a:extLst>
          </p:cNvPr>
          <p:cNvSpPr/>
          <p:nvPr/>
        </p:nvSpPr>
        <p:spPr>
          <a:xfrm>
            <a:off x="8374704" y="5014117"/>
            <a:ext cx="287338" cy="288925"/>
          </a:xfrm>
          <a:prstGeom prst="ellipse">
            <a:avLst/>
          </a:prstGeom>
          <a:solidFill>
            <a:srgbClr val="355D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Ellipse 190">
            <a:extLst>
              <a:ext uri="{FF2B5EF4-FFF2-40B4-BE49-F238E27FC236}">
                <a16:creationId xmlns:a16="http://schemas.microsoft.com/office/drawing/2014/main" id="{5D6DB993-DD7B-48B9-6A93-1C71B3714D4B}"/>
              </a:ext>
            </a:extLst>
          </p:cNvPr>
          <p:cNvSpPr/>
          <p:nvPr/>
        </p:nvSpPr>
        <p:spPr>
          <a:xfrm>
            <a:off x="8376624" y="3891165"/>
            <a:ext cx="287338" cy="288925"/>
          </a:xfrm>
          <a:prstGeom prst="ellipse">
            <a:avLst/>
          </a:prstGeom>
          <a:solidFill>
            <a:srgbClr val="355D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Ellipse 190">
            <a:extLst>
              <a:ext uri="{FF2B5EF4-FFF2-40B4-BE49-F238E27FC236}">
                <a16:creationId xmlns:a16="http://schemas.microsoft.com/office/drawing/2014/main" id="{5D6DB993-DD7B-48B9-6A93-1C71B3714D4B}"/>
              </a:ext>
            </a:extLst>
          </p:cNvPr>
          <p:cNvSpPr/>
          <p:nvPr/>
        </p:nvSpPr>
        <p:spPr>
          <a:xfrm>
            <a:off x="8404912" y="2779118"/>
            <a:ext cx="287338" cy="288925"/>
          </a:xfrm>
          <a:prstGeom prst="ellipse">
            <a:avLst/>
          </a:prstGeom>
          <a:solidFill>
            <a:srgbClr val="355D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Richtungspfeil 90">
            <a:extLst>
              <a:ext uri="{FF2B5EF4-FFF2-40B4-BE49-F238E27FC236}">
                <a16:creationId xmlns:a16="http://schemas.microsoft.com/office/drawing/2014/main" id="{F46DD05B-6590-7F63-520D-7B73B6744409}"/>
              </a:ext>
            </a:extLst>
          </p:cNvPr>
          <p:cNvSpPr/>
          <p:nvPr/>
        </p:nvSpPr>
        <p:spPr>
          <a:xfrm>
            <a:off x="6552266" y="5021345"/>
            <a:ext cx="1971675" cy="287338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ichtungspfeil 91">
            <a:extLst>
              <a:ext uri="{FF2B5EF4-FFF2-40B4-BE49-F238E27FC236}">
                <a16:creationId xmlns:a16="http://schemas.microsoft.com/office/drawing/2014/main" id="{F46DD05B-6590-7F63-520D-7B73B6744409}"/>
              </a:ext>
            </a:extLst>
          </p:cNvPr>
          <p:cNvSpPr/>
          <p:nvPr/>
        </p:nvSpPr>
        <p:spPr>
          <a:xfrm>
            <a:off x="6554186" y="3898393"/>
            <a:ext cx="1971675" cy="287338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ichtungspfeil 92">
            <a:extLst>
              <a:ext uri="{FF2B5EF4-FFF2-40B4-BE49-F238E27FC236}">
                <a16:creationId xmlns:a16="http://schemas.microsoft.com/office/drawing/2014/main" id="{F46DD05B-6590-7F63-520D-7B73B6744409}"/>
              </a:ext>
            </a:extLst>
          </p:cNvPr>
          <p:cNvSpPr/>
          <p:nvPr/>
        </p:nvSpPr>
        <p:spPr>
          <a:xfrm>
            <a:off x="6582474" y="2786346"/>
            <a:ext cx="1971675" cy="287338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Ellipse 190">
            <a:extLst>
              <a:ext uri="{FF2B5EF4-FFF2-40B4-BE49-F238E27FC236}">
                <a16:creationId xmlns:a16="http://schemas.microsoft.com/office/drawing/2014/main" id="{5D6DB993-DD7B-48B9-6A93-1C71B3714D4B}"/>
              </a:ext>
            </a:extLst>
          </p:cNvPr>
          <p:cNvSpPr/>
          <p:nvPr/>
        </p:nvSpPr>
        <p:spPr>
          <a:xfrm>
            <a:off x="8433448" y="1655413"/>
            <a:ext cx="287338" cy="288925"/>
          </a:xfrm>
          <a:prstGeom prst="ellipse">
            <a:avLst/>
          </a:prstGeom>
          <a:solidFill>
            <a:srgbClr val="355D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Richtungspfeil 94">
            <a:extLst>
              <a:ext uri="{FF2B5EF4-FFF2-40B4-BE49-F238E27FC236}">
                <a16:creationId xmlns:a16="http://schemas.microsoft.com/office/drawing/2014/main" id="{F46DD05B-6590-7F63-520D-7B73B6744409}"/>
              </a:ext>
            </a:extLst>
          </p:cNvPr>
          <p:cNvSpPr/>
          <p:nvPr/>
        </p:nvSpPr>
        <p:spPr>
          <a:xfrm>
            <a:off x="6611010" y="1662641"/>
            <a:ext cx="1971675" cy="287338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Ellipse 190">
            <a:extLst>
              <a:ext uri="{FF2B5EF4-FFF2-40B4-BE49-F238E27FC236}">
                <a16:creationId xmlns:a16="http://schemas.microsoft.com/office/drawing/2014/main" id="{5D6DB993-DD7B-48B9-6A93-1C71B3714D4B}"/>
              </a:ext>
            </a:extLst>
          </p:cNvPr>
          <p:cNvSpPr/>
          <p:nvPr/>
        </p:nvSpPr>
        <p:spPr>
          <a:xfrm>
            <a:off x="6370204" y="5022394"/>
            <a:ext cx="287338" cy="288925"/>
          </a:xfrm>
          <a:prstGeom prst="ellipse">
            <a:avLst/>
          </a:prstGeom>
          <a:solidFill>
            <a:srgbClr val="355D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ichtungspfeil 74">
            <a:extLst>
              <a:ext uri="{FF2B5EF4-FFF2-40B4-BE49-F238E27FC236}">
                <a16:creationId xmlns:a16="http://schemas.microsoft.com/office/drawing/2014/main" id="{7585221D-9B29-F539-2B83-6E49391C35BF}"/>
              </a:ext>
            </a:extLst>
          </p:cNvPr>
          <p:cNvSpPr/>
          <p:nvPr/>
        </p:nvSpPr>
        <p:spPr>
          <a:xfrm rot="5400000">
            <a:off x="5955733" y="4496968"/>
            <a:ext cx="1120775" cy="287338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Ellipse 190">
            <a:extLst>
              <a:ext uri="{FF2B5EF4-FFF2-40B4-BE49-F238E27FC236}">
                <a16:creationId xmlns:a16="http://schemas.microsoft.com/office/drawing/2014/main" id="{5D6DB993-DD7B-48B9-6A93-1C71B3714D4B}"/>
              </a:ext>
            </a:extLst>
          </p:cNvPr>
          <p:cNvSpPr/>
          <p:nvPr/>
        </p:nvSpPr>
        <p:spPr>
          <a:xfrm>
            <a:off x="6372124" y="3899442"/>
            <a:ext cx="287338" cy="288925"/>
          </a:xfrm>
          <a:prstGeom prst="ellipse">
            <a:avLst/>
          </a:prstGeom>
          <a:solidFill>
            <a:srgbClr val="355D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ichtungspfeil 76">
            <a:extLst>
              <a:ext uri="{FF2B5EF4-FFF2-40B4-BE49-F238E27FC236}">
                <a16:creationId xmlns:a16="http://schemas.microsoft.com/office/drawing/2014/main" id="{7585221D-9B29-F539-2B83-6E49391C35BF}"/>
              </a:ext>
            </a:extLst>
          </p:cNvPr>
          <p:cNvSpPr/>
          <p:nvPr/>
        </p:nvSpPr>
        <p:spPr>
          <a:xfrm rot="5400000">
            <a:off x="5949970" y="3351855"/>
            <a:ext cx="1120775" cy="287338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Ellipse 190">
            <a:extLst>
              <a:ext uri="{FF2B5EF4-FFF2-40B4-BE49-F238E27FC236}">
                <a16:creationId xmlns:a16="http://schemas.microsoft.com/office/drawing/2014/main" id="{5D6DB993-DD7B-48B9-6A93-1C71B3714D4B}"/>
              </a:ext>
            </a:extLst>
          </p:cNvPr>
          <p:cNvSpPr/>
          <p:nvPr/>
        </p:nvSpPr>
        <p:spPr>
          <a:xfrm>
            <a:off x="6400412" y="2787395"/>
            <a:ext cx="287338" cy="288925"/>
          </a:xfrm>
          <a:prstGeom prst="ellipse">
            <a:avLst/>
          </a:prstGeom>
          <a:solidFill>
            <a:srgbClr val="355D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ichtungspfeil 78">
            <a:extLst>
              <a:ext uri="{FF2B5EF4-FFF2-40B4-BE49-F238E27FC236}">
                <a16:creationId xmlns:a16="http://schemas.microsoft.com/office/drawing/2014/main" id="{7585221D-9B29-F539-2B83-6E49391C35BF}"/>
              </a:ext>
            </a:extLst>
          </p:cNvPr>
          <p:cNvSpPr/>
          <p:nvPr/>
        </p:nvSpPr>
        <p:spPr>
          <a:xfrm rot="5400000">
            <a:off x="5955405" y="2251350"/>
            <a:ext cx="1120775" cy="287338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ichtungspfeil 79">
            <a:extLst>
              <a:ext uri="{FF2B5EF4-FFF2-40B4-BE49-F238E27FC236}">
                <a16:creationId xmlns:a16="http://schemas.microsoft.com/office/drawing/2014/main" id="{F46DD05B-6590-7F63-520D-7B73B6744409}"/>
              </a:ext>
            </a:extLst>
          </p:cNvPr>
          <p:cNvSpPr/>
          <p:nvPr/>
        </p:nvSpPr>
        <p:spPr>
          <a:xfrm>
            <a:off x="4547766" y="5029622"/>
            <a:ext cx="1971675" cy="287338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ichtungspfeil 80">
            <a:extLst>
              <a:ext uri="{FF2B5EF4-FFF2-40B4-BE49-F238E27FC236}">
                <a16:creationId xmlns:a16="http://schemas.microsoft.com/office/drawing/2014/main" id="{F46DD05B-6590-7F63-520D-7B73B6744409}"/>
              </a:ext>
            </a:extLst>
          </p:cNvPr>
          <p:cNvSpPr/>
          <p:nvPr/>
        </p:nvSpPr>
        <p:spPr>
          <a:xfrm>
            <a:off x="4549686" y="3906670"/>
            <a:ext cx="1971675" cy="287338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ichtungspfeil 81">
            <a:extLst>
              <a:ext uri="{FF2B5EF4-FFF2-40B4-BE49-F238E27FC236}">
                <a16:creationId xmlns:a16="http://schemas.microsoft.com/office/drawing/2014/main" id="{F46DD05B-6590-7F63-520D-7B73B6744409}"/>
              </a:ext>
            </a:extLst>
          </p:cNvPr>
          <p:cNvSpPr/>
          <p:nvPr/>
        </p:nvSpPr>
        <p:spPr>
          <a:xfrm>
            <a:off x="4577974" y="2794623"/>
            <a:ext cx="1971675" cy="287338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Ellipse 190">
            <a:extLst>
              <a:ext uri="{FF2B5EF4-FFF2-40B4-BE49-F238E27FC236}">
                <a16:creationId xmlns:a16="http://schemas.microsoft.com/office/drawing/2014/main" id="{5D6DB993-DD7B-48B9-6A93-1C71B3714D4B}"/>
              </a:ext>
            </a:extLst>
          </p:cNvPr>
          <p:cNvSpPr/>
          <p:nvPr/>
        </p:nvSpPr>
        <p:spPr>
          <a:xfrm>
            <a:off x="6428948" y="1663690"/>
            <a:ext cx="287338" cy="288925"/>
          </a:xfrm>
          <a:prstGeom prst="ellipse">
            <a:avLst/>
          </a:prstGeom>
          <a:solidFill>
            <a:srgbClr val="355D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ichtungspfeil 83">
            <a:extLst>
              <a:ext uri="{FF2B5EF4-FFF2-40B4-BE49-F238E27FC236}">
                <a16:creationId xmlns:a16="http://schemas.microsoft.com/office/drawing/2014/main" id="{F46DD05B-6590-7F63-520D-7B73B6744409}"/>
              </a:ext>
            </a:extLst>
          </p:cNvPr>
          <p:cNvSpPr/>
          <p:nvPr/>
        </p:nvSpPr>
        <p:spPr>
          <a:xfrm>
            <a:off x="4606510" y="1670918"/>
            <a:ext cx="1971675" cy="287338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Ellipse 190">
            <a:extLst>
              <a:ext uri="{FF2B5EF4-FFF2-40B4-BE49-F238E27FC236}">
                <a16:creationId xmlns:a16="http://schemas.microsoft.com/office/drawing/2014/main" id="{5D6DB993-DD7B-48B9-6A93-1C71B3714D4B}"/>
              </a:ext>
            </a:extLst>
          </p:cNvPr>
          <p:cNvSpPr/>
          <p:nvPr/>
        </p:nvSpPr>
        <p:spPr>
          <a:xfrm>
            <a:off x="4422199" y="5022394"/>
            <a:ext cx="287338" cy="288925"/>
          </a:xfrm>
          <a:prstGeom prst="ellipse">
            <a:avLst/>
          </a:prstGeom>
          <a:solidFill>
            <a:srgbClr val="355D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ichtungspfeil 70">
            <a:extLst>
              <a:ext uri="{FF2B5EF4-FFF2-40B4-BE49-F238E27FC236}">
                <a16:creationId xmlns:a16="http://schemas.microsoft.com/office/drawing/2014/main" id="{7585221D-9B29-F539-2B83-6E49391C35BF}"/>
              </a:ext>
            </a:extLst>
          </p:cNvPr>
          <p:cNvSpPr/>
          <p:nvPr/>
        </p:nvSpPr>
        <p:spPr>
          <a:xfrm rot="5400000">
            <a:off x="4007728" y="4496968"/>
            <a:ext cx="1120775" cy="287338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Ellipse 190">
            <a:extLst>
              <a:ext uri="{FF2B5EF4-FFF2-40B4-BE49-F238E27FC236}">
                <a16:creationId xmlns:a16="http://schemas.microsoft.com/office/drawing/2014/main" id="{5D6DB993-DD7B-48B9-6A93-1C71B3714D4B}"/>
              </a:ext>
            </a:extLst>
          </p:cNvPr>
          <p:cNvSpPr/>
          <p:nvPr/>
        </p:nvSpPr>
        <p:spPr>
          <a:xfrm>
            <a:off x="4424119" y="3899442"/>
            <a:ext cx="287338" cy="288925"/>
          </a:xfrm>
          <a:prstGeom prst="ellipse">
            <a:avLst/>
          </a:prstGeom>
          <a:solidFill>
            <a:srgbClr val="355D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ichtungspfeil 71">
            <a:extLst>
              <a:ext uri="{FF2B5EF4-FFF2-40B4-BE49-F238E27FC236}">
                <a16:creationId xmlns:a16="http://schemas.microsoft.com/office/drawing/2014/main" id="{7585221D-9B29-F539-2B83-6E49391C35BF}"/>
              </a:ext>
            </a:extLst>
          </p:cNvPr>
          <p:cNvSpPr/>
          <p:nvPr/>
        </p:nvSpPr>
        <p:spPr>
          <a:xfrm rot="5400000">
            <a:off x="4001965" y="3351855"/>
            <a:ext cx="1120775" cy="287338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Ellipse 190">
            <a:extLst>
              <a:ext uri="{FF2B5EF4-FFF2-40B4-BE49-F238E27FC236}">
                <a16:creationId xmlns:a16="http://schemas.microsoft.com/office/drawing/2014/main" id="{5D6DB993-DD7B-48B9-6A93-1C71B3714D4B}"/>
              </a:ext>
            </a:extLst>
          </p:cNvPr>
          <p:cNvSpPr/>
          <p:nvPr/>
        </p:nvSpPr>
        <p:spPr>
          <a:xfrm>
            <a:off x="4452407" y="2787395"/>
            <a:ext cx="287338" cy="288925"/>
          </a:xfrm>
          <a:prstGeom prst="ellipse">
            <a:avLst/>
          </a:prstGeom>
          <a:solidFill>
            <a:srgbClr val="355D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ichtungspfeil 72">
            <a:extLst>
              <a:ext uri="{FF2B5EF4-FFF2-40B4-BE49-F238E27FC236}">
                <a16:creationId xmlns:a16="http://schemas.microsoft.com/office/drawing/2014/main" id="{7585221D-9B29-F539-2B83-6E49391C35BF}"/>
              </a:ext>
            </a:extLst>
          </p:cNvPr>
          <p:cNvSpPr/>
          <p:nvPr/>
        </p:nvSpPr>
        <p:spPr>
          <a:xfrm rot="5400000">
            <a:off x="4007400" y="2251350"/>
            <a:ext cx="1120775" cy="287338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ichtungspfeil 69">
            <a:extLst>
              <a:ext uri="{FF2B5EF4-FFF2-40B4-BE49-F238E27FC236}">
                <a16:creationId xmlns:a16="http://schemas.microsoft.com/office/drawing/2014/main" id="{F46DD05B-6590-7F63-520D-7B73B6744409}"/>
              </a:ext>
            </a:extLst>
          </p:cNvPr>
          <p:cNvSpPr/>
          <p:nvPr/>
        </p:nvSpPr>
        <p:spPr>
          <a:xfrm>
            <a:off x="2599761" y="5029622"/>
            <a:ext cx="1971675" cy="287338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ichtungspfeil 67">
            <a:extLst>
              <a:ext uri="{FF2B5EF4-FFF2-40B4-BE49-F238E27FC236}">
                <a16:creationId xmlns:a16="http://schemas.microsoft.com/office/drawing/2014/main" id="{F46DD05B-6590-7F63-520D-7B73B6744409}"/>
              </a:ext>
            </a:extLst>
          </p:cNvPr>
          <p:cNvSpPr/>
          <p:nvPr/>
        </p:nvSpPr>
        <p:spPr>
          <a:xfrm>
            <a:off x="2601681" y="3906670"/>
            <a:ext cx="1971675" cy="287338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ichtungspfeil 65">
            <a:extLst>
              <a:ext uri="{FF2B5EF4-FFF2-40B4-BE49-F238E27FC236}">
                <a16:creationId xmlns:a16="http://schemas.microsoft.com/office/drawing/2014/main" id="{F46DD05B-6590-7F63-520D-7B73B6744409}"/>
              </a:ext>
            </a:extLst>
          </p:cNvPr>
          <p:cNvSpPr/>
          <p:nvPr/>
        </p:nvSpPr>
        <p:spPr>
          <a:xfrm>
            <a:off x="2629969" y="2794623"/>
            <a:ext cx="1971675" cy="287338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Ellipse 195">
            <a:extLst>
              <a:ext uri="{FF2B5EF4-FFF2-40B4-BE49-F238E27FC236}">
                <a16:creationId xmlns:a16="http://schemas.microsoft.com/office/drawing/2014/main" id="{A18C288E-A0B4-CB00-326C-5199A7D32192}"/>
              </a:ext>
            </a:extLst>
          </p:cNvPr>
          <p:cNvSpPr/>
          <p:nvPr/>
        </p:nvSpPr>
        <p:spPr>
          <a:xfrm>
            <a:off x="2495820" y="5035853"/>
            <a:ext cx="287338" cy="287337"/>
          </a:xfrm>
          <a:prstGeom prst="ellipse">
            <a:avLst/>
          </a:prstGeom>
          <a:solidFill>
            <a:srgbClr val="355D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ichtungspfeil 63">
            <a:extLst>
              <a:ext uri="{FF2B5EF4-FFF2-40B4-BE49-F238E27FC236}">
                <a16:creationId xmlns:a16="http://schemas.microsoft.com/office/drawing/2014/main" id="{7585221D-9B29-F539-2B83-6E49391C35BF}"/>
              </a:ext>
            </a:extLst>
          </p:cNvPr>
          <p:cNvSpPr/>
          <p:nvPr/>
        </p:nvSpPr>
        <p:spPr>
          <a:xfrm rot="5400000">
            <a:off x="2083070" y="4482630"/>
            <a:ext cx="1120775" cy="287338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Ellipse 195">
            <a:extLst>
              <a:ext uri="{FF2B5EF4-FFF2-40B4-BE49-F238E27FC236}">
                <a16:creationId xmlns:a16="http://schemas.microsoft.com/office/drawing/2014/main" id="{A18C288E-A0B4-CB00-326C-5199A7D32192}"/>
              </a:ext>
            </a:extLst>
          </p:cNvPr>
          <p:cNvSpPr/>
          <p:nvPr/>
        </p:nvSpPr>
        <p:spPr>
          <a:xfrm>
            <a:off x="2490057" y="3890740"/>
            <a:ext cx="287338" cy="287337"/>
          </a:xfrm>
          <a:prstGeom prst="ellipse">
            <a:avLst/>
          </a:prstGeom>
          <a:solidFill>
            <a:srgbClr val="355D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ichtungspfeil 61">
            <a:extLst>
              <a:ext uri="{FF2B5EF4-FFF2-40B4-BE49-F238E27FC236}">
                <a16:creationId xmlns:a16="http://schemas.microsoft.com/office/drawing/2014/main" id="{7585221D-9B29-F539-2B83-6E49391C35BF}"/>
              </a:ext>
            </a:extLst>
          </p:cNvPr>
          <p:cNvSpPr/>
          <p:nvPr/>
        </p:nvSpPr>
        <p:spPr>
          <a:xfrm rot="5400000">
            <a:off x="2077307" y="3337517"/>
            <a:ext cx="1120775" cy="287338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Ellipse 195">
            <a:extLst>
              <a:ext uri="{FF2B5EF4-FFF2-40B4-BE49-F238E27FC236}">
                <a16:creationId xmlns:a16="http://schemas.microsoft.com/office/drawing/2014/main" id="{A18C288E-A0B4-CB00-326C-5199A7D32192}"/>
              </a:ext>
            </a:extLst>
          </p:cNvPr>
          <p:cNvSpPr/>
          <p:nvPr/>
        </p:nvSpPr>
        <p:spPr>
          <a:xfrm>
            <a:off x="2495492" y="2790235"/>
            <a:ext cx="287338" cy="287337"/>
          </a:xfrm>
          <a:prstGeom prst="ellipse">
            <a:avLst/>
          </a:prstGeom>
          <a:solidFill>
            <a:srgbClr val="355D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ichtungspfeil 59">
            <a:extLst>
              <a:ext uri="{FF2B5EF4-FFF2-40B4-BE49-F238E27FC236}">
                <a16:creationId xmlns:a16="http://schemas.microsoft.com/office/drawing/2014/main" id="{7585221D-9B29-F539-2B83-6E49391C35BF}"/>
              </a:ext>
            </a:extLst>
          </p:cNvPr>
          <p:cNvSpPr/>
          <p:nvPr/>
        </p:nvSpPr>
        <p:spPr>
          <a:xfrm rot="5400000">
            <a:off x="2082742" y="2237012"/>
            <a:ext cx="1120775" cy="287338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llipse 190">
            <a:extLst>
              <a:ext uri="{FF2B5EF4-FFF2-40B4-BE49-F238E27FC236}">
                <a16:creationId xmlns:a16="http://schemas.microsoft.com/office/drawing/2014/main" id="{5D6DB993-DD7B-48B9-6A93-1C71B3714D4B}"/>
              </a:ext>
            </a:extLst>
          </p:cNvPr>
          <p:cNvSpPr/>
          <p:nvPr/>
        </p:nvSpPr>
        <p:spPr>
          <a:xfrm>
            <a:off x="4480943" y="1663690"/>
            <a:ext cx="287338" cy="288925"/>
          </a:xfrm>
          <a:prstGeom prst="ellipse">
            <a:avLst/>
          </a:prstGeom>
          <a:solidFill>
            <a:srgbClr val="355D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ichtungspfeil 7">
            <a:extLst>
              <a:ext uri="{FF2B5EF4-FFF2-40B4-BE49-F238E27FC236}">
                <a16:creationId xmlns:a16="http://schemas.microsoft.com/office/drawing/2014/main" id="{F46DD05B-6590-7F63-520D-7B73B6744409}"/>
              </a:ext>
            </a:extLst>
          </p:cNvPr>
          <p:cNvSpPr/>
          <p:nvPr/>
        </p:nvSpPr>
        <p:spPr>
          <a:xfrm>
            <a:off x="2658505" y="1670918"/>
            <a:ext cx="1971675" cy="287338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Ellipse 195">
            <a:extLst>
              <a:ext uri="{FF2B5EF4-FFF2-40B4-BE49-F238E27FC236}">
                <a16:creationId xmlns:a16="http://schemas.microsoft.com/office/drawing/2014/main" id="{A18C288E-A0B4-CB00-326C-5199A7D32192}"/>
              </a:ext>
            </a:extLst>
          </p:cNvPr>
          <p:cNvSpPr/>
          <p:nvPr/>
        </p:nvSpPr>
        <p:spPr>
          <a:xfrm>
            <a:off x="2500254" y="1657198"/>
            <a:ext cx="287338" cy="287337"/>
          </a:xfrm>
          <a:prstGeom prst="ellipse">
            <a:avLst/>
          </a:prstGeom>
          <a:solidFill>
            <a:srgbClr val="355D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ichtungspfeil 41">
            <a:extLst>
              <a:ext uri="{FF2B5EF4-FFF2-40B4-BE49-F238E27FC236}">
                <a16:creationId xmlns:a16="http://schemas.microsoft.com/office/drawing/2014/main" id="{7585221D-9B29-F539-2B83-6E49391C35BF}"/>
              </a:ext>
            </a:extLst>
          </p:cNvPr>
          <p:cNvSpPr/>
          <p:nvPr/>
        </p:nvSpPr>
        <p:spPr>
          <a:xfrm rot="5400000">
            <a:off x="2087504" y="1103975"/>
            <a:ext cx="1120775" cy="287338"/>
          </a:xfrm>
          <a:prstGeom prst="homePlate">
            <a:avLst/>
          </a:prstGeom>
          <a:solidFill>
            <a:srgbClr val="8EAB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Ellipse 46">
            <a:extLst>
              <a:ext uri="{FF2B5EF4-FFF2-40B4-BE49-F238E27FC236}">
                <a16:creationId xmlns:a16="http://schemas.microsoft.com/office/drawing/2014/main" id="{3AF39B73-7192-D42B-9EE1-F300211A2B77}"/>
              </a:ext>
            </a:extLst>
          </p:cNvPr>
          <p:cNvSpPr/>
          <p:nvPr/>
        </p:nvSpPr>
        <p:spPr bwMode="auto">
          <a:xfrm>
            <a:off x="2359789" y="344900"/>
            <a:ext cx="576000" cy="576000"/>
          </a:xfrm>
          <a:prstGeom prst="ellipse">
            <a:avLst/>
          </a:prstGeom>
          <a:solidFill>
            <a:srgbClr val="8EAB99"/>
          </a:solidFill>
          <a:ln w="19050" cap="flat" cmpd="sng" algn="ctr">
            <a:solidFill>
              <a:srgbClr val="395D6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feld 83">
            <a:extLst>
              <a:ext uri="{FF2B5EF4-FFF2-40B4-BE49-F238E27FC236}">
                <a16:creationId xmlns:a16="http://schemas.microsoft.com/office/drawing/2014/main" id="{D013AFDD-1ED6-5D3F-F21C-24810DF75EEC}"/>
              </a:ext>
            </a:extLst>
          </p:cNvPr>
          <p:cNvSpPr txBox="1"/>
          <p:nvPr/>
        </p:nvSpPr>
        <p:spPr>
          <a:xfrm>
            <a:off x="1851430" y="5536829"/>
            <a:ext cx="1576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Fira Sans" panose="020B0503050000020004" pitchFamily="34" charset="0"/>
              </a:rPr>
              <a:t>stand</a:t>
            </a:r>
          </a:p>
        </p:txBody>
      </p:sp>
      <p:sp>
        <p:nvSpPr>
          <p:cNvPr id="49" name="Textfeld 84">
            <a:extLst>
              <a:ext uri="{FF2B5EF4-FFF2-40B4-BE49-F238E27FC236}">
                <a16:creationId xmlns:a16="http://schemas.microsoft.com/office/drawing/2014/main" id="{C8D4814E-55B0-1C2B-C9AA-842BCFF68671}"/>
              </a:ext>
            </a:extLst>
          </p:cNvPr>
          <p:cNvSpPr txBox="1"/>
          <p:nvPr/>
        </p:nvSpPr>
        <p:spPr>
          <a:xfrm>
            <a:off x="3773762" y="5421626"/>
            <a:ext cx="1576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latin typeface="Fira Sans" panose="020B0503050000020004" pitchFamily="34" charset="0"/>
              </a:rPr>
              <a:t>trail</a:t>
            </a:r>
            <a:endParaRPr lang="de-DE" sz="1600" dirty="0">
              <a:latin typeface="Fira Sans" panose="020B0503050000020004" pitchFamily="34" charset="0"/>
            </a:endParaRPr>
          </a:p>
          <a:p>
            <a:pPr algn="ctr"/>
            <a:r>
              <a:rPr lang="de-DE" sz="1600" dirty="0" err="1">
                <a:latin typeface="Fira Sans" panose="020B0503050000020004" pitchFamily="34" charset="0"/>
              </a:rPr>
              <a:t>strip</a:t>
            </a:r>
            <a:r>
              <a:rPr lang="de-DE" sz="1600" dirty="0">
                <a:latin typeface="Fira Sans" panose="020B0503050000020004" pitchFamily="34" charset="0"/>
              </a:rPr>
              <a:t> </a:t>
            </a:r>
            <a:r>
              <a:rPr lang="de-DE" sz="1600" dirty="0" err="1">
                <a:latin typeface="Fira Sans" panose="020B0503050000020004" pitchFamily="34" charset="0"/>
              </a:rPr>
              <a:t>road</a:t>
            </a:r>
            <a:endParaRPr lang="de-DE" sz="1600" dirty="0">
              <a:latin typeface="Fira Sans" panose="020B0503050000020004" pitchFamily="34" charset="0"/>
            </a:endParaRPr>
          </a:p>
          <a:p>
            <a:pPr algn="ctr"/>
            <a:r>
              <a:rPr lang="de-DE" sz="1600" dirty="0" err="1">
                <a:latin typeface="Fira Sans" panose="020B0503050000020004" pitchFamily="34" charset="0"/>
              </a:rPr>
              <a:t>corridor</a:t>
            </a:r>
            <a:endParaRPr lang="de-DE" sz="1600" dirty="0">
              <a:latin typeface="Fira Sans" panose="020B0503050000020004" pitchFamily="34" charset="0"/>
            </a:endParaRPr>
          </a:p>
        </p:txBody>
      </p:sp>
      <p:sp>
        <p:nvSpPr>
          <p:cNvPr id="50" name="Textfeld 85">
            <a:extLst>
              <a:ext uri="{FF2B5EF4-FFF2-40B4-BE49-F238E27FC236}">
                <a16:creationId xmlns:a16="http://schemas.microsoft.com/office/drawing/2014/main" id="{F09D3389-CC40-6354-1CC6-3BD0D881CF69}"/>
              </a:ext>
            </a:extLst>
          </p:cNvPr>
          <p:cNvSpPr txBox="1"/>
          <p:nvPr/>
        </p:nvSpPr>
        <p:spPr>
          <a:xfrm>
            <a:off x="5822550" y="5541195"/>
            <a:ext cx="1576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latin typeface="Fira Sans" panose="020B0503050000020004" pitchFamily="34" charset="0"/>
              </a:rPr>
              <a:t>forest</a:t>
            </a:r>
            <a:r>
              <a:rPr lang="de-DE" sz="1600" dirty="0">
                <a:latin typeface="Fira Sans" panose="020B0503050000020004" pitchFamily="34" charset="0"/>
              </a:rPr>
              <a:t> </a:t>
            </a:r>
            <a:r>
              <a:rPr lang="de-DE" sz="1600" dirty="0" err="1">
                <a:latin typeface="Fira Sans" panose="020B0503050000020004" pitchFamily="34" charset="0"/>
              </a:rPr>
              <a:t>road</a:t>
            </a:r>
            <a:endParaRPr lang="de-DE" sz="1600" dirty="0">
              <a:latin typeface="Fira Sans" panose="020B0503050000020004" pitchFamily="34" charset="0"/>
            </a:endParaRPr>
          </a:p>
        </p:txBody>
      </p:sp>
      <p:sp>
        <p:nvSpPr>
          <p:cNvPr id="51" name="Textfeld 86">
            <a:extLst>
              <a:ext uri="{FF2B5EF4-FFF2-40B4-BE49-F238E27FC236}">
                <a16:creationId xmlns:a16="http://schemas.microsoft.com/office/drawing/2014/main" id="{3A468B05-34DD-1429-1273-06B90C1EB763}"/>
              </a:ext>
            </a:extLst>
          </p:cNvPr>
          <p:cNvSpPr txBox="1"/>
          <p:nvPr/>
        </p:nvSpPr>
        <p:spPr>
          <a:xfrm>
            <a:off x="7710139" y="5597002"/>
            <a:ext cx="1576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latin typeface="Fira Sans" panose="020B0503050000020004" pitchFamily="34" charset="0"/>
              </a:rPr>
              <a:t>factory</a:t>
            </a:r>
            <a:endParaRPr lang="de-DE" sz="1600" dirty="0">
              <a:latin typeface="Fira Sans" panose="020B0503050000020004" pitchFamily="34" charset="0"/>
            </a:endParaRP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3598B564-7827-4D17-670E-1ED77A9209C1}"/>
              </a:ext>
            </a:extLst>
          </p:cNvPr>
          <p:cNvSpPr txBox="1"/>
          <p:nvPr/>
        </p:nvSpPr>
        <p:spPr>
          <a:xfrm>
            <a:off x="1185332" y="366965"/>
            <a:ext cx="1143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err="1">
                <a:latin typeface="Fira Sans" panose="020B0503050000020004" pitchFamily="34" charset="0"/>
              </a:rPr>
              <a:t>complete</a:t>
            </a:r>
            <a:r>
              <a:rPr lang="de-DE" sz="1600" dirty="0">
                <a:latin typeface="Fira Sans" panose="020B0503050000020004" pitchFamily="34" charset="0"/>
              </a:rPr>
              <a:t> </a:t>
            </a:r>
            <a:r>
              <a:rPr lang="de-DE" sz="1600" dirty="0" err="1">
                <a:latin typeface="Fira Sans" panose="020B0503050000020004" pitchFamily="34" charset="0"/>
              </a:rPr>
              <a:t>tree</a:t>
            </a:r>
            <a:endParaRPr lang="de-DE" sz="1600" dirty="0">
              <a:latin typeface="Fira Sans" panose="020B0503050000020004" pitchFamily="34" charset="0"/>
            </a:endParaRP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C2CA87D0-35EC-56E8-22CB-4D51145AC744}"/>
              </a:ext>
            </a:extLst>
          </p:cNvPr>
          <p:cNvSpPr txBox="1"/>
          <p:nvPr/>
        </p:nvSpPr>
        <p:spPr>
          <a:xfrm>
            <a:off x="907526" y="1498433"/>
            <a:ext cx="1421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err="1">
                <a:latin typeface="Fira Sans" panose="020B0503050000020004" pitchFamily="34" charset="0"/>
              </a:rPr>
              <a:t>full</a:t>
            </a:r>
            <a:r>
              <a:rPr lang="de-DE" sz="1600" dirty="0">
                <a:latin typeface="Fira Sans" panose="020B0503050000020004" pitchFamily="34" charset="0"/>
              </a:rPr>
              <a:t> </a:t>
            </a:r>
            <a:r>
              <a:rPr lang="de-DE" sz="1600" dirty="0" err="1">
                <a:latin typeface="Fira Sans" panose="020B0503050000020004" pitchFamily="34" charset="0"/>
              </a:rPr>
              <a:t>tree</a:t>
            </a:r>
            <a:endParaRPr lang="de-DE" sz="1600" dirty="0">
              <a:latin typeface="Fira Sans" panose="020B0503050000020004" pitchFamily="34" charset="0"/>
            </a:endParaRP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ABF251F0-6B00-106E-2419-4D6424DA3CAE}"/>
              </a:ext>
            </a:extLst>
          </p:cNvPr>
          <p:cNvSpPr txBox="1"/>
          <p:nvPr/>
        </p:nvSpPr>
        <p:spPr>
          <a:xfrm>
            <a:off x="993421" y="2617128"/>
            <a:ext cx="1356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err="1">
                <a:latin typeface="Fira Sans" panose="020B0503050000020004" pitchFamily="34" charset="0"/>
              </a:rPr>
              <a:t>tree</a:t>
            </a:r>
            <a:r>
              <a:rPr lang="de-DE" sz="1600" dirty="0">
                <a:latin typeface="Fira Sans" panose="020B0503050000020004" pitchFamily="34" charset="0"/>
              </a:rPr>
              <a:t> </a:t>
            </a:r>
            <a:r>
              <a:rPr lang="de-DE" sz="1600" dirty="0" err="1">
                <a:latin typeface="Fira Sans" panose="020B0503050000020004" pitchFamily="34" charset="0"/>
              </a:rPr>
              <a:t>length</a:t>
            </a:r>
            <a:endParaRPr lang="de-DE" sz="1600" dirty="0">
              <a:latin typeface="Fira Sans" panose="020B0503050000020004" pitchFamily="34" charset="0"/>
            </a:endParaRP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26DF65A6-6B07-5AD5-83B1-481B734DDD95}"/>
              </a:ext>
            </a:extLst>
          </p:cNvPr>
          <p:cNvSpPr txBox="1"/>
          <p:nvPr/>
        </p:nvSpPr>
        <p:spPr>
          <a:xfrm>
            <a:off x="1284909" y="3729937"/>
            <a:ext cx="1055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latin typeface="Fira Sans" panose="020B0503050000020004" pitchFamily="34" charset="0"/>
              </a:rPr>
              <a:t>log</a:t>
            </a:r>
          </a:p>
        </p:txBody>
      </p:sp>
      <p:sp>
        <p:nvSpPr>
          <p:cNvPr id="86" name="Textfeld 85">
            <a:extLst>
              <a:ext uri="{FF2B5EF4-FFF2-40B4-BE49-F238E27FC236}">
                <a16:creationId xmlns:a16="http://schemas.microsoft.com/office/drawing/2014/main" id="{26DF65A6-6B07-5AD5-83B1-481B734DDD95}"/>
              </a:ext>
            </a:extLst>
          </p:cNvPr>
          <p:cNvSpPr txBox="1"/>
          <p:nvPr/>
        </p:nvSpPr>
        <p:spPr>
          <a:xfrm>
            <a:off x="1266242" y="4977365"/>
            <a:ext cx="1055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err="1">
                <a:latin typeface="Fira Sans" panose="020B0503050000020004" pitchFamily="34" charset="0"/>
              </a:rPr>
              <a:t>chips</a:t>
            </a:r>
            <a:endParaRPr lang="de-DE" sz="1600" dirty="0">
              <a:latin typeface="Fira Sans" panose="020B0503050000020004" pitchFamily="34" charset="0"/>
            </a:endParaRPr>
          </a:p>
        </p:txBody>
      </p:sp>
      <p:sp>
        <p:nvSpPr>
          <p:cNvPr id="88" name="Pfeil nach unten 1">
            <a:extLst>
              <a:ext uri="{FF2B5EF4-FFF2-40B4-BE49-F238E27FC236}">
                <a16:creationId xmlns:a16="http://schemas.microsoft.com/office/drawing/2014/main" id="{CEB5CDEF-07AF-FA2A-F358-E4B1A77DE3D2}"/>
              </a:ext>
            </a:extLst>
          </p:cNvPr>
          <p:cNvSpPr/>
          <p:nvPr/>
        </p:nvSpPr>
        <p:spPr>
          <a:xfrm rot="16200000">
            <a:off x="5144401" y="1004046"/>
            <a:ext cx="857356" cy="1609597"/>
          </a:xfrm>
          <a:prstGeom prst="downArrow">
            <a:avLst>
              <a:gd name="adj1" fmla="val 71331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Pfeil nach unten 61">
            <a:extLst>
              <a:ext uri="{FF2B5EF4-FFF2-40B4-BE49-F238E27FC236}">
                <a16:creationId xmlns:a16="http://schemas.microsoft.com/office/drawing/2014/main" id="{F36245EF-564E-D38F-0C86-E8BB61083A88}"/>
              </a:ext>
            </a:extLst>
          </p:cNvPr>
          <p:cNvSpPr/>
          <p:nvPr/>
        </p:nvSpPr>
        <p:spPr>
          <a:xfrm rot="16200000">
            <a:off x="5161932" y="2138534"/>
            <a:ext cx="857354" cy="1609597"/>
          </a:xfrm>
          <a:prstGeom prst="downArrow">
            <a:avLst>
              <a:gd name="adj1" fmla="val 75597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de-DE" dirty="0">
              <a:latin typeface="Fira Sans" panose="020B0503050000020004" pitchFamily="34" charset="0"/>
            </a:endParaRPr>
          </a:p>
        </p:txBody>
      </p:sp>
      <p:sp>
        <p:nvSpPr>
          <p:cNvPr id="99" name="Pfeil nach unten 63">
            <a:extLst>
              <a:ext uri="{FF2B5EF4-FFF2-40B4-BE49-F238E27FC236}">
                <a16:creationId xmlns:a16="http://schemas.microsoft.com/office/drawing/2014/main" id="{3015E031-09BF-C9B5-D095-1D3375C0A133}"/>
              </a:ext>
            </a:extLst>
          </p:cNvPr>
          <p:cNvSpPr/>
          <p:nvPr/>
        </p:nvSpPr>
        <p:spPr>
          <a:xfrm rot="16200000">
            <a:off x="5181427" y="3237255"/>
            <a:ext cx="857354" cy="1609597"/>
          </a:xfrm>
          <a:prstGeom prst="downArrow">
            <a:avLst>
              <a:gd name="adj1" fmla="val 75597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0" name="Pfeil nach unten 64">
            <a:extLst>
              <a:ext uri="{FF2B5EF4-FFF2-40B4-BE49-F238E27FC236}">
                <a16:creationId xmlns:a16="http://schemas.microsoft.com/office/drawing/2014/main" id="{476C9EBA-7D39-A3EB-C167-64EB0682ED14}"/>
              </a:ext>
            </a:extLst>
          </p:cNvPr>
          <p:cNvSpPr/>
          <p:nvPr/>
        </p:nvSpPr>
        <p:spPr>
          <a:xfrm rot="16200000">
            <a:off x="5195472" y="4370853"/>
            <a:ext cx="857354" cy="1609597"/>
          </a:xfrm>
          <a:prstGeom prst="downArrow">
            <a:avLst>
              <a:gd name="adj1" fmla="val 73464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4955804" y="1505601"/>
            <a:ext cx="11128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dirty="0" err="1">
                <a:solidFill>
                  <a:schemeClr val="bg1"/>
                </a:solidFill>
                <a:latin typeface="Fira Sans" panose="020B0503050000020004" pitchFamily="34" charset="0"/>
              </a:rPr>
              <a:t>Full</a:t>
            </a:r>
            <a:r>
              <a:rPr lang="de-DE" dirty="0">
                <a:solidFill>
                  <a:schemeClr val="bg1"/>
                </a:solidFill>
                <a:latin typeface="Fira Sans" panose="020B05030500000200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Fira Sans" panose="020B0503050000020004" pitchFamily="34" charset="0"/>
              </a:rPr>
              <a:t>tree</a:t>
            </a:r>
            <a:r>
              <a:rPr lang="de-DE" dirty="0">
                <a:solidFill>
                  <a:schemeClr val="bg1"/>
                </a:solidFill>
                <a:latin typeface="Fira Sans" panose="020B0503050000020004" pitchFamily="34" charset="0"/>
              </a:rPr>
              <a:t> </a:t>
            </a:r>
          </a:p>
          <a:p>
            <a:pPr algn="ctr"/>
            <a:r>
              <a:rPr lang="de-DE" dirty="0" err="1">
                <a:solidFill>
                  <a:schemeClr val="bg1"/>
                </a:solidFill>
                <a:latin typeface="Fira Sans" panose="020B0503050000020004" pitchFamily="34" charset="0"/>
              </a:rPr>
              <a:t>method</a:t>
            </a:r>
            <a:endParaRPr lang="de-DE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96" name="Rechteck 95"/>
          <p:cNvSpPr/>
          <p:nvPr/>
        </p:nvSpPr>
        <p:spPr>
          <a:xfrm>
            <a:off x="4843562" y="2652780"/>
            <a:ext cx="1430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dirty="0" err="1">
                <a:solidFill>
                  <a:schemeClr val="bg1"/>
                </a:solidFill>
                <a:latin typeface="Fira Sans" panose="020B0503050000020004" pitchFamily="34" charset="0"/>
              </a:rPr>
              <a:t>Tree</a:t>
            </a:r>
            <a:r>
              <a:rPr lang="de-DE" dirty="0">
                <a:solidFill>
                  <a:schemeClr val="bg1"/>
                </a:solidFill>
                <a:latin typeface="Fira Sans" panose="020B05030500000200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Fira Sans" panose="020B0503050000020004" pitchFamily="34" charset="0"/>
              </a:rPr>
              <a:t>length</a:t>
            </a:r>
            <a:r>
              <a:rPr lang="de-DE" dirty="0">
                <a:solidFill>
                  <a:schemeClr val="bg1"/>
                </a:solidFill>
                <a:latin typeface="Fira Sans" panose="020B0503050000020004" pitchFamily="34" charset="0"/>
              </a:rPr>
              <a:t> </a:t>
            </a:r>
          </a:p>
          <a:p>
            <a:pPr algn="ctr"/>
            <a:r>
              <a:rPr lang="de-DE" dirty="0" err="1">
                <a:solidFill>
                  <a:schemeClr val="bg1"/>
                </a:solidFill>
                <a:latin typeface="Fira Sans" panose="020B0503050000020004" pitchFamily="34" charset="0"/>
              </a:rPr>
              <a:t>method</a:t>
            </a:r>
            <a:endParaRPr lang="de-DE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97" name="Rechteck 96"/>
          <p:cNvSpPr/>
          <p:nvPr/>
        </p:nvSpPr>
        <p:spPr>
          <a:xfrm>
            <a:off x="4738556" y="3754762"/>
            <a:ext cx="1662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Fira Sans" panose="020B0503050000020004" pitchFamily="34" charset="0"/>
              </a:rPr>
              <a:t>Cut-</a:t>
            </a:r>
            <a:r>
              <a:rPr lang="de-DE" dirty="0" err="1">
                <a:solidFill>
                  <a:schemeClr val="bg1"/>
                </a:solidFill>
                <a:latin typeface="Fira Sans" panose="020B0503050000020004" pitchFamily="34" charset="0"/>
              </a:rPr>
              <a:t>to</a:t>
            </a:r>
            <a:r>
              <a:rPr lang="de-DE" dirty="0">
                <a:solidFill>
                  <a:schemeClr val="bg1"/>
                </a:solidFill>
                <a:latin typeface="Fira Sans" panose="020B0503050000020004" pitchFamily="34" charset="0"/>
              </a:rPr>
              <a:t>-</a:t>
            </a:r>
            <a:r>
              <a:rPr lang="de-DE" dirty="0" err="1">
                <a:solidFill>
                  <a:schemeClr val="bg1"/>
                </a:solidFill>
                <a:latin typeface="Fira Sans" panose="020B0503050000020004" pitchFamily="34" charset="0"/>
              </a:rPr>
              <a:t>length</a:t>
            </a:r>
            <a:r>
              <a:rPr lang="de-DE" dirty="0">
                <a:solidFill>
                  <a:schemeClr val="bg1"/>
                </a:solidFill>
                <a:latin typeface="Fira Sans" panose="020B0503050000020004" pitchFamily="34" charset="0"/>
              </a:rPr>
              <a:t> </a:t>
            </a:r>
          </a:p>
          <a:p>
            <a:pPr algn="ctr"/>
            <a:r>
              <a:rPr lang="de-DE" dirty="0" err="1">
                <a:solidFill>
                  <a:schemeClr val="bg1"/>
                </a:solidFill>
                <a:latin typeface="Fira Sans" panose="020B0503050000020004" pitchFamily="34" charset="0"/>
              </a:rPr>
              <a:t>method</a:t>
            </a:r>
            <a:endParaRPr lang="de-DE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98" name="Rechteck 97"/>
          <p:cNvSpPr/>
          <p:nvPr/>
        </p:nvSpPr>
        <p:spPr>
          <a:xfrm>
            <a:off x="5002007" y="4884403"/>
            <a:ext cx="9973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Fira Sans" panose="020B0503050000020004" pitchFamily="34" charset="0"/>
              </a:rPr>
              <a:t>Chip </a:t>
            </a:r>
          </a:p>
          <a:p>
            <a:pPr algn="ctr"/>
            <a:r>
              <a:rPr lang="de-DE" dirty="0" err="1">
                <a:solidFill>
                  <a:schemeClr val="bg1"/>
                </a:solidFill>
                <a:latin typeface="Fira Sans" panose="020B0503050000020004" pitchFamily="34" charset="0"/>
              </a:rPr>
              <a:t>method</a:t>
            </a:r>
            <a:endParaRPr lang="de-DE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793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0" y="2714626"/>
            <a:ext cx="4191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7313" y="2714625"/>
            <a:ext cx="41275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6063" y="2714626"/>
            <a:ext cx="12763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97" name="Group 12"/>
          <p:cNvGrpSpPr>
            <a:grpSpLocks noChangeAspect="1"/>
          </p:cNvGrpSpPr>
          <p:nvPr/>
        </p:nvGrpSpPr>
        <p:grpSpPr bwMode="auto">
          <a:xfrm>
            <a:off x="9024939" y="3000376"/>
            <a:ext cx="904875" cy="333375"/>
            <a:chOff x="3162" y="1293"/>
            <a:chExt cx="570" cy="210"/>
          </a:xfrm>
        </p:grpSpPr>
        <p:sp>
          <p:nvSpPr>
            <p:cNvPr id="8228" name="Freeform 13"/>
            <p:cNvSpPr>
              <a:spLocks/>
            </p:cNvSpPr>
            <p:nvPr/>
          </p:nvSpPr>
          <p:spPr bwMode="auto">
            <a:xfrm>
              <a:off x="3444" y="1377"/>
              <a:ext cx="174" cy="126"/>
            </a:xfrm>
            <a:custGeom>
              <a:avLst/>
              <a:gdLst>
                <a:gd name="T0" fmla="*/ 0 w 29"/>
                <a:gd name="T1" fmla="*/ 126 h 21"/>
                <a:gd name="T2" fmla="*/ 162 w 29"/>
                <a:gd name="T3" fmla="*/ 126 h 21"/>
                <a:gd name="T4" fmla="*/ 174 w 29"/>
                <a:gd name="T5" fmla="*/ 42 h 21"/>
                <a:gd name="T6" fmla="*/ 150 w 29"/>
                <a:gd name="T7" fmla="*/ 0 h 21"/>
                <a:gd name="T8" fmla="*/ 12 w 29"/>
                <a:gd name="T9" fmla="*/ 12 h 21"/>
                <a:gd name="T10" fmla="*/ 0 w 29"/>
                <a:gd name="T11" fmla="*/ 126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"/>
                <a:gd name="T20" fmla="*/ 29 w 29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">
                  <a:moveTo>
                    <a:pt x="0" y="21"/>
                  </a:moveTo>
                  <a:lnTo>
                    <a:pt x="27" y="21"/>
                  </a:lnTo>
                  <a:lnTo>
                    <a:pt x="29" y="7"/>
                  </a:lnTo>
                  <a:lnTo>
                    <a:pt x="25" y="0"/>
                  </a:lnTo>
                  <a:cubicBezTo>
                    <a:pt x="16" y="0"/>
                    <a:pt x="9" y="0"/>
                    <a:pt x="2" y="2"/>
                  </a:cubicBezTo>
                  <a:cubicBezTo>
                    <a:pt x="0" y="8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8229" name="Freeform 14"/>
            <p:cNvSpPr>
              <a:spLocks/>
            </p:cNvSpPr>
            <p:nvPr/>
          </p:nvSpPr>
          <p:spPr bwMode="auto">
            <a:xfrm>
              <a:off x="3606" y="1425"/>
              <a:ext cx="126" cy="78"/>
            </a:xfrm>
            <a:custGeom>
              <a:avLst/>
              <a:gdLst>
                <a:gd name="T0" fmla="*/ 0 w 21"/>
                <a:gd name="T1" fmla="*/ 78 h 13"/>
                <a:gd name="T2" fmla="*/ 108 w 21"/>
                <a:gd name="T3" fmla="*/ 72 h 13"/>
                <a:gd name="T4" fmla="*/ 12 w 21"/>
                <a:gd name="T5" fmla="*/ 0 h 13"/>
                <a:gd name="T6" fmla="*/ 0 w 21"/>
                <a:gd name="T7" fmla="*/ 78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3"/>
                <a:gd name="T14" fmla="*/ 21 w 2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3">
                  <a:moveTo>
                    <a:pt x="0" y="13"/>
                  </a:moveTo>
                  <a:lnTo>
                    <a:pt x="18" y="12"/>
                  </a:lnTo>
                  <a:cubicBezTo>
                    <a:pt x="21" y="5"/>
                    <a:pt x="13" y="3"/>
                    <a:pt x="2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8230" name="Freeform 15"/>
            <p:cNvSpPr>
              <a:spLocks/>
            </p:cNvSpPr>
            <p:nvPr/>
          </p:nvSpPr>
          <p:spPr bwMode="auto">
            <a:xfrm>
              <a:off x="3480" y="1293"/>
              <a:ext cx="54" cy="186"/>
            </a:xfrm>
            <a:custGeom>
              <a:avLst/>
              <a:gdLst>
                <a:gd name="T0" fmla="*/ 54 w 9"/>
                <a:gd name="T1" fmla="*/ 84 h 31"/>
                <a:gd name="T2" fmla="*/ 0 w 9"/>
                <a:gd name="T3" fmla="*/ 186 h 31"/>
                <a:gd name="T4" fmla="*/ 0 60000 65536"/>
                <a:gd name="T5" fmla="*/ 0 60000 65536"/>
                <a:gd name="T6" fmla="*/ 0 w 9"/>
                <a:gd name="T7" fmla="*/ 0 h 31"/>
                <a:gd name="T8" fmla="*/ 9 w 9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31">
                  <a:moveTo>
                    <a:pt x="9" y="14"/>
                  </a:moveTo>
                  <a:cubicBezTo>
                    <a:pt x="4" y="5"/>
                    <a:pt x="2" y="0"/>
                    <a:pt x="0" y="31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8231" name="Freeform 16"/>
            <p:cNvSpPr>
              <a:spLocks/>
            </p:cNvSpPr>
            <p:nvPr/>
          </p:nvSpPr>
          <p:spPr bwMode="auto">
            <a:xfrm>
              <a:off x="3444" y="1317"/>
              <a:ext cx="30" cy="66"/>
            </a:xfrm>
            <a:custGeom>
              <a:avLst/>
              <a:gdLst>
                <a:gd name="T0" fmla="*/ 30 w 5"/>
                <a:gd name="T1" fmla="*/ 66 h 11"/>
                <a:gd name="T2" fmla="*/ 0 w 5"/>
                <a:gd name="T3" fmla="*/ 0 h 11"/>
                <a:gd name="T4" fmla="*/ 0 60000 65536"/>
                <a:gd name="T5" fmla="*/ 0 60000 65536"/>
                <a:gd name="T6" fmla="*/ 0 w 5"/>
                <a:gd name="T7" fmla="*/ 0 h 11"/>
                <a:gd name="T8" fmla="*/ 5 w 5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1">
                  <a:moveTo>
                    <a:pt x="5" y="11"/>
                  </a:moveTo>
                  <a:cubicBezTo>
                    <a:pt x="0" y="6"/>
                    <a:pt x="0" y="3"/>
                    <a:pt x="0" y="0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8232" name="Freeform 17"/>
            <p:cNvSpPr>
              <a:spLocks/>
            </p:cNvSpPr>
            <p:nvPr/>
          </p:nvSpPr>
          <p:spPr bwMode="auto">
            <a:xfrm>
              <a:off x="3162" y="1407"/>
              <a:ext cx="288" cy="84"/>
            </a:xfrm>
            <a:custGeom>
              <a:avLst/>
              <a:gdLst>
                <a:gd name="T0" fmla="*/ 282 w 48"/>
                <a:gd name="T1" fmla="*/ 84 h 14"/>
                <a:gd name="T2" fmla="*/ 0 w 48"/>
                <a:gd name="T3" fmla="*/ 42 h 14"/>
                <a:gd name="T4" fmla="*/ 288 w 48"/>
                <a:gd name="T5" fmla="*/ 18 h 14"/>
                <a:gd name="T6" fmla="*/ 282 w 48"/>
                <a:gd name="T7" fmla="*/ 84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4"/>
                <a:gd name="T14" fmla="*/ 48 w 48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4">
                  <a:moveTo>
                    <a:pt x="47" y="14"/>
                  </a:moveTo>
                  <a:cubicBezTo>
                    <a:pt x="15" y="14"/>
                    <a:pt x="0" y="14"/>
                    <a:pt x="0" y="7"/>
                  </a:cubicBezTo>
                  <a:cubicBezTo>
                    <a:pt x="0" y="0"/>
                    <a:pt x="16" y="2"/>
                    <a:pt x="48" y="3"/>
                  </a:cubicBezTo>
                  <a:lnTo>
                    <a:pt x="47" y="14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sp>
        <p:nvSpPr>
          <p:cNvPr id="8198" name="Titel 11"/>
          <p:cNvSpPr>
            <a:spLocks noGrp="1"/>
          </p:cNvSpPr>
          <p:nvPr>
            <p:ph type="title"/>
          </p:nvPr>
        </p:nvSpPr>
        <p:spPr>
          <a:xfrm>
            <a:off x="1757363" y="1676400"/>
            <a:ext cx="7504112" cy="381000"/>
          </a:xfrm>
        </p:spPr>
        <p:txBody>
          <a:bodyPr/>
          <a:lstStyle/>
          <a:p>
            <a:pPr eaLnBrk="1" hangingPunct="1"/>
            <a:r>
              <a:rPr lang="de-DE" dirty="0">
                <a:latin typeface="Arial" charset="0"/>
                <a:cs typeface="Arial" charset="0"/>
              </a:rPr>
              <a:t>Human, </a:t>
            </a:r>
            <a:r>
              <a:rPr lang="de-DE" dirty="0" err="1">
                <a:latin typeface="Arial" charset="0"/>
                <a:cs typeface="Arial" charset="0"/>
              </a:rPr>
              <a:t>animal</a:t>
            </a:r>
            <a:endParaRPr lang="de-DE" dirty="0">
              <a:latin typeface="Arial" charset="0"/>
              <a:cs typeface="Arial" charset="0"/>
            </a:endParaRPr>
          </a:p>
        </p:txBody>
      </p:sp>
      <p:grpSp>
        <p:nvGrpSpPr>
          <p:cNvPr id="8199" name="Gruppieren 40"/>
          <p:cNvGrpSpPr>
            <a:grpSpLocks/>
          </p:cNvGrpSpPr>
          <p:nvPr/>
        </p:nvGrpSpPr>
        <p:grpSpPr bwMode="auto">
          <a:xfrm>
            <a:off x="2309813" y="3857625"/>
            <a:ext cx="1060450" cy="1181100"/>
            <a:chOff x="3726215" y="4929198"/>
            <a:chExt cx="1060099" cy="1181101"/>
          </a:xfrm>
        </p:grpSpPr>
        <p:grpSp>
          <p:nvGrpSpPr>
            <p:cNvPr id="8201" name="Group 8"/>
            <p:cNvGrpSpPr>
              <a:grpSpLocks noChangeAspect="1"/>
            </p:cNvGrpSpPr>
            <p:nvPr/>
          </p:nvGrpSpPr>
          <p:grpSpPr bwMode="auto">
            <a:xfrm flipH="1">
              <a:off x="4110039" y="5072074"/>
              <a:ext cx="676275" cy="1038225"/>
              <a:chOff x="681" y="2436"/>
              <a:chExt cx="426" cy="654"/>
            </a:xfrm>
          </p:grpSpPr>
          <p:sp>
            <p:nvSpPr>
              <p:cNvPr id="8203" name="Freeform 9"/>
              <p:cNvSpPr>
                <a:spLocks/>
              </p:cNvSpPr>
              <p:nvPr/>
            </p:nvSpPr>
            <p:spPr bwMode="auto">
              <a:xfrm>
                <a:off x="1005" y="2436"/>
                <a:ext cx="102" cy="150"/>
              </a:xfrm>
              <a:custGeom>
                <a:avLst/>
                <a:gdLst>
                  <a:gd name="T0" fmla="*/ 102 w 17"/>
                  <a:gd name="T1" fmla="*/ 36 h 25"/>
                  <a:gd name="T2" fmla="*/ 102 w 17"/>
                  <a:gd name="T3" fmla="*/ 42 h 25"/>
                  <a:gd name="T4" fmla="*/ 96 w 17"/>
                  <a:gd name="T5" fmla="*/ 42 h 25"/>
                  <a:gd name="T6" fmla="*/ 96 w 17"/>
                  <a:gd name="T7" fmla="*/ 48 h 25"/>
                  <a:gd name="T8" fmla="*/ 96 w 17"/>
                  <a:gd name="T9" fmla="*/ 54 h 25"/>
                  <a:gd name="T10" fmla="*/ 90 w 17"/>
                  <a:gd name="T11" fmla="*/ 54 h 25"/>
                  <a:gd name="T12" fmla="*/ 84 w 17"/>
                  <a:gd name="T13" fmla="*/ 60 h 25"/>
                  <a:gd name="T14" fmla="*/ 78 w 17"/>
                  <a:gd name="T15" fmla="*/ 60 h 25"/>
                  <a:gd name="T16" fmla="*/ 78 w 17"/>
                  <a:gd name="T17" fmla="*/ 60 h 25"/>
                  <a:gd name="T18" fmla="*/ 72 w 17"/>
                  <a:gd name="T19" fmla="*/ 60 h 25"/>
                  <a:gd name="T20" fmla="*/ 66 w 17"/>
                  <a:gd name="T21" fmla="*/ 60 h 25"/>
                  <a:gd name="T22" fmla="*/ 60 w 17"/>
                  <a:gd name="T23" fmla="*/ 54 h 25"/>
                  <a:gd name="T24" fmla="*/ 54 w 17"/>
                  <a:gd name="T25" fmla="*/ 54 h 25"/>
                  <a:gd name="T26" fmla="*/ 48 w 17"/>
                  <a:gd name="T27" fmla="*/ 48 h 25"/>
                  <a:gd name="T28" fmla="*/ 48 w 17"/>
                  <a:gd name="T29" fmla="*/ 42 h 25"/>
                  <a:gd name="T30" fmla="*/ 42 w 17"/>
                  <a:gd name="T31" fmla="*/ 42 h 25"/>
                  <a:gd name="T32" fmla="*/ 42 w 17"/>
                  <a:gd name="T33" fmla="*/ 36 h 25"/>
                  <a:gd name="T34" fmla="*/ 36 w 17"/>
                  <a:gd name="T35" fmla="*/ 30 h 25"/>
                  <a:gd name="T36" fmla="*/ 36 w 17"/>
                  <a:gd name="T37" fmla="*/ 30 h 25"/>
                  <a:gd name="T38" fmla="*/ 30 w 17"/>
                  <a:gd name="T39" fmla="*/ 24 h 25"/>
                  <a:gd name="T40" fmla="*/ 30 w 17"/>
                  <a:gd name="T41" fmla="*/ 18 h 25"/>
                  <a:gd name="T42" fmla="*/ 30 w 17"/>
                  <a:gd name="T43" fmla="*/ 12 h 25"/>
                  <a:gd name="T44" fmla="*/ 30 w 17"/>
                  <a:gd name="T45" fmla="*/ 6 h 25"/>
                  <a:gd name="T46" fmla="*/ 30 w 17"/>
                  <a:gd name="T47" fmla="*/ 6 h 25"/>
                  <a:gd name="T48" fmla="*/ 0 w 17"/>
                  <a:gd name="T49" fmla="*/ 84 h 25"/>
                  <a:gd name="T50" fmla="*/ 0 w 17"/>
                  <a:gd name="T51" fmla="*/ 84 h 25"/>
                  <a:gd name="T52" fmla="*/ 0 w 17"/>
                  <a:gd name="T53" fmla="*/ 90 h 25"/>
                  <a:gd name="T54" fmla="*/ 0 w 17"/>
                  <a:gd name="T55" fmla="*/ 96 h 25"/>
                  <a:gd name="T56" fmla="*/ 0 w 17"/>
                  <a:gd name="T57" fmla="*/ 102 h 25"/>
                  <a:gd name="T58" fmla="*/ 6 w 17"/>
                  <a:gd name="T59" fmla="*/ 108 h 25"/>
                  <a:gd name="T60" fmla="*/ 6 w 17"/>
                  <a:gd name="T61" fmla="*/ 114 h 25"/>
                  <a:gd name="T62" fmla="*/ 12 w 17"/>
                  <a:gd name="T63" fmla="*/ 120 h 25"/>
                  <a:gd name="T64" fmla="*/ 12 w 17"/>
                  <a:gd name="T65" fmla="*/ 126 h 25"/>
                  <a:gd name="T66" fmla="*/ 18 w 17"/>
                  <a:gd name="T67" fmla="*/ 132 h 25"/>
                  <a:gd name="T68" fmla="*/ 24 w 17"/>
                  <a:gd name="T69" fmla="*/ 138 h 25"/>
                  <a:gd name="T70" fmla="*/ 30 w 17"/>
                  <a:gd name="T71" fmla="*/ 138 h 25"/>
                  <a:gd name="T72" fmla="*/ 36 w 17"/>
                  <a:gd name="T73" fmla="*/ 144 h 25"/>
                  <a:gd name="T74" fmla="*/ 42 w 17"/>
                  <a:gd name="T75" fmla="*/ 150 h 25"/>
                  <a:gd name="T76" fmla="*/ 48 w 17"/>
                  <a:gd name="T77" fmla="*/ 150 h 25"/>
                  <a:gd name="T78" fmla="*/ 54 w 17"/>
                  <a:gd name="T79" fmla="*/ 150 h 25"/>
                  <a:gd name="T80" fmla="*/ 60 w 17"/>
                  <a:gd name="T81" fmla="*/ 150 h 25"/>
                  <a:gd name="T82" fmla="*/ 66 w 17"/>
                  <a:gd name="T83" fmla="*/ 150 h 25"/>
                  <a:gd name="T84" fmla="*/ 72 w 17"/>
                  <a:gd name="T85" fmla="*/ 144 h 25"/>
                  <a:gd name="T86" fmla="*/ 78 w 17"/>
                  <a:gd name="T87" fmla="*/ 144 h 25"/>
                  <a:gd name="T88" fmla="*/ 84 w 17"/>
                  <a:gd name="T89" fmla="*/ 138 h 25"/>
                  <a:gd name="T90" fmla="*/ 84 w 17"/>
                  <a:gd name="T91" fmla="*/ 132 h 25"/>
                  <a:gd name="T92" fmla="*/ 84 w 17"/>
                  <a:gd name="T93" fmla="*/ 126 h 25"/>
                  <a:gd name="T94" fmla="*/ 90 w 17"/>
                  <a:gd name="T95" fmla="*/ 126 h 2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7"/>
                  <a:gd name="T145" fmla="*/ 0 h 25"/>
                  <a:gd name="T146" fmla="*/ 17 w 17"/>
                  <a:gd name="T147" fmla="*/ 25 h 2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7" h="25">
                    <a:moveTo>
                      <a:pt x="15" y="20"/>
                    </a:moveTo>
                    <a:lnTo>
                      <a:pt x="17" y="6"/>
                    </a:lnTo>
                    <a:lnTo>
                      <a:pt x="17" y="7"/>
                    </a:lnTo>
                    <a:lnTo>
                      <a:pt x="16" y="7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11" y="9"/>
                    </a:lnTo>
                    <a:lnTo>
                      <a:pt x="10" y="9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1" y="20"/>
                    </a:lnTo>
                    <a:lnTo>
                      <a:pt x="2" y="20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3" y="22"/>
                    </a:lnTo>
                    <a:lnTo>
                      <a:pt x="4" y="22"/>
                    </a:lnTo>
                    <a:lnTo>
                      <a:pt x="4" y="23"/>
                    </a:lnTo>
                    <a:lnTo>
                      <a:pt x="5" y="23"/>
                    </a:lnTo>
                    <a:lnTo>
                      <a:pt x="5" y="24"/>
                    </a:lnTo>
                    <a:lnTo>
                      <a:pt x="6" y="24"/>
                    </a:lnTo>
                    <a:lnTo>
                      <a:pt x="7" y="24"/>
                    </a:lnTo>
                    <a:lnTo>
                      <a:pt x="7" y="25"/>
                    </a:lnTo>
                    <a:lnTo>
                      <a:pt x="8" y="25"/>
                    </a:lnTo>
                    <a:lnTo>
                      <a:pt x="9" y="25"/>
                    </a:lnTo>
                    <a:lnTo>
                      <a:pt x="10" y="25"/>
                    </a:lnTo>
                    <a:lnTo>
                      <a:pt x="11" y="25"/>
                    </a:lnTo>
                    <a:lnTo>
                      <a:pt x="12" y="24"/>
                    </a:lnTo>
                    <a:lnTo>
                      <a:pt x="13" y="24"/>
                    </a:lnTo>
                    <a:lnTo>
                      <a:pt x="13" y="23"/>
                    </a:lnTo>
                    <a:lnTo>
                      <a:pt x="14" y="23"/>
                    </a:lnTo>
                    <a:lnTo>
                      <a:pt x="14" y="22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5" y="20"/>
                    </a:lnTo>
                    <a:close/>
                  </a:path>
                </a:pathLst>
              </a:custGeom>
              <a:solidFill>
                <a:srgbClr val="DDDDDC"/>
              </a:solidFill>
              <a:ln w="19050">
                <a:solidFill>
                  <a:srgbClr val="24211D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8204" name="Freeform 10"/>
              <p:cNvSpPr>
                <a:spLocks/>
              </p:cNvSpPr>
              <p:nvPr/>
            </p:nvSpPr>
            <p:spPr bwMode="auto">
              <a:xfrm>
                <a:off x="1083" y="2442"/>
                <a:ext cx="24" cy="114"/>
              </a:xfrm>
              <a:custGeom>
                <a:avLst/>
                <a:gdLst>
                  <a:gd name="T0" fmla="*/ 0 w 4"/>
                  <a:gd name="T1" fmla="*/ 78 h 19"/>
                  <a:gd name="T2" fmla="*/ 18 w 4"/>
                  <a:gd name="T3" fmla="*/ 0 h 19"/>
                  <a:gd name="T4" fmla="*/ 18 w 4"/>
                  <a:gd name="T5" fmla="*/ 0 h 19"/>
                  <a:gd name="T6" fmla="*/ 18 w 4"/>
                  <a:gd name="T7" fmla="*/ 0 h 19"/>
                  <a:gd name="T8" fmla="*/ 18 w 4"/>
                  <a:gd name="T9" fmla="*/ 6 h 19"/>
                  <a:gd name="T10" fmla="*/ 18 w 4"/>
                  <a:gd name="T11" fmla="*/ 6 h 19"/>
                  <a:gd name="T12" fmla="*/ 18 w 4"/>
                  <a:gd name="T13" fmla="*/ 6 h 19"/>
                  <a:gd name="T14" fmla="*/ 18 w 4"/>
                  <a:gd name="T15" fmla="*/ 6 h 19"/>
                  <a:gd name="T16" fmla="*/ 18 w 4"/>
                  <a:gd name="T17" fmla="*/ 6 h 19"/>
                  <a:gd name="T18" fmla="*/ 24 w 4"/>
                  <a:gd name="T19" fmla="*/ 12 h 19"/>
                  <a:gd name="T20" fmla="*/ 24 w 4"/>
                  <a:gd name="T21" fmla="*/ 12 h 19"/>
                  <a:gd name="T22" fmla="*/ 24 w 4"/>
                  <a:gd name="T23" fmla="*/ 12 h 19"/>
                  <a:gd name="T24" fmla="*/ 24 w 4"/>
                  <a:gd name="T25" fmla="*/ 12 h 19"/>
                  <a:gd name="T26" fmla="*/ 24 w 4"/>
                  <a:gd name="T27" fmla="*/ 12 h 19"/>
                  <a:gd name="T28" fmla="*/ 24 w 4"/>
                  <a:gd name="T29" fmla="*/ 18 h 19"/>
                  <a:gd name="T30" fmla="*/ 24 w 4"/>
                  <a:gd name="T31" fmla="*/ 18 h 19"/>
                  <a:gd name="T32" fmla="*/ 24 w 4"/>
                  <a:gd name="T33" fmla="*/ 18 h 19"/>
                  <a:gd name="T34" fmla="*/ 24 w 4"/>
                  <a:gd name="T35" fmla="*/ 18 h 19"/>
                  <a:gd name="T36" fmla="*/ 24 w 4"/>
                  <a:gd name="T37" fmla="*/ 24 h 19"/>
                  <a:gd name="T38" fmla="*/ 24 w 4"/>
                  <a:gd name="T39" fmla="*/ 24 h 19"/>
                  <a:gd name="T40" fmla="*/ 24 w 4"/>
                  <a:gd name="T41" fmla="*/ 24 h 19"/>
                  <a:gd name="T42" fmla="*/ 24 w 4"/>
                  <a:gd name="T43" fmla="*/ 24 h 19"/>
                  <a:gd name="T44" fmla="*/ 24 w 4"/>
                  <a:gd name="T45" fmla="*/ 24 h 19"/>
                  <a:gd name="T46" fmla="*/ 24 w 4"/>
                  <a:gd name="T47" fmla="*/ 30 h 19"/>
                  <a:gd name="T48" fmla="*/ 24 w 4"/>
                  <a:gd name="T49" fmla="*/ 30 h 19"/>
                  <a:gd name="T50" fmla="*/ 24 w 4"/>
                  <a:gd name="T51" fmla="*/ 30 h 19"/>
                  <a:gd name="T52" fmla="*/ 24 w 4"/>
                  <a:gd name="T53" fmla="*/ 30 h 19"/>
                  <a:gd name="T54" fmla="*/ 12 w 4"/>
                  <a:gd name="T55" fmla="*/ 114 h 19"/>
                  <a:gd name="T56" fmla="*/ 12 w 4"/>
                  <a:gd name="T57" fmla="*/ 114 h 19"/>
                  <a:gd name="T58" fmla="*/ 12 w 4"/>
                  <a:gd name="T59" fmla="*/ 114 h 19"/>
                  <a:gd name="T60" fmla="*/ 12 w 4"/>
                  <a:gd name="T61" fmla="*/ 114 h 19"/>
                  <a:gd name="T62" fmla="*/ 12 w 4"/>
                  <a:gd name="T63" fmla="*/ 108 h 19"/>
                  <a:gd name="T64" fmla="*/ 12 w 4"/>
                  <a:gd name="T65" fmla="*/ 108 h 19"/>
                  <a:gd name="T66" fmla="*/ 12 w 4"/>
                  <a:gd name="T67" fmla="*/ 108 h 19"/>
                  <a:gd name="T68" fmla="*/ 12 w 4"/>
                  <a:gd name="T69" fmla="*/ 108 h 19"/>
                  <a:gd name="T70" fmla="*/ 12 w 4"/>
                  <a:gd name="T71" fmla="*/ 102 h 19"/>
                  <a:gd name="T72" fmla="*/ 12 w 4"/>
                  <a:gd name="T73" fmla="*/ 102 h 19"/>
                  <a:gd name="T74" fmla="*/ 12 w 4"/>
                  <a:gd name="T75" fmla="*/ 102 h 19"/>
                  <a:gd name="T76" fmla="*/ 12 w 4"/>
                  <a:gd name="T77" fmla="*/ 102 h 19"/>
                  <a:gd name="T78" fmla="*/ 6 w 4"/>
                  <a:gd name="T79" fmla="*/ 96 h 19"/>
                  <a:gd name="T80" fmla="*/ 6 w 4"/>
                  <a:gd name="T81" fmla="*/ 96 h 19"/>
                  <a:gd name="T82" fmla="*/ 6 w 4"/>
                  <a:gd name="T83" fmla="*/ 96 h 19"/>
                  <a:gd name="T84" fmla="*/ 6 w 4"/>
                  <a:gd name="T85" fmla="*/ 90 h 19"/>
                  <a:gd name="T86" fmla="*/ 6 w 4"/>
                  <a:gd name="T87" fmla="*/ 90 h 19"/>
                  <a:gd name="T88" fmla="*/ 6 w 4"/>
                  <a:gd name="T89" fmla="*/ 90 h 19"/>
                  <a:gd name="T90" fmla="*/ 6 w 4"/>
                  <a:gd name="T91" fmla="*/ 90 h 19"/>
                  <a:gd name="T92" fmla="*/ 6 w 4"/>
                  <a:gd name="T93" fmla="*/ 84 h 19"/>
                  <a:gd name="T94" fmla="*/ 6 w 4"/>
                  <a:gd name="T95" fmla="*/ 84 h 19"/>
                  <a:gd name="T96" fmla="*/ 6 w 4"/>
                  <a:gd name="T97" fmla="*/ 84 h 19"/>
                  <a:gd name="T98" fmla="*/ 6 w 4"/>
                  <a:gd name="T99" fmla="*/ 84 h 19"/>
                  <a:gd name="T100" fmla="*/ 0 w 4"/>
                  <a:gd name="T101" fmla="*/ 78 h 19"/>
                  <a:gd name="T102" fmla="*/ 0 w 4"/>
                  <a:gd name="T103" fmla="*/ 78 h 1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"/>
                  <a:gd name="T157" fmla="*/ 0 h 19"/>
                  <a:gd name="T158" fmla="*/ 4 w 4"/>
                  <a:gd name="T159" fmla="*/ 19 h 1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" h="19">
                    <a:moveTo>
                      <a:pt x="0" y="13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DDDDDC"/>
              </a:solidFill>
              <a:ln w="19050">
                <a:solidFill>
                  <a:srgbClr val="24211D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8205" name="Freeform 11"/>
              <p:cNvSpPr>
                <a:spLocks/>
              </p:cNvSpPr>
              <p:nvPr/>
            </p:nvSpPr>
            <p:spPr bwMode="auto">
              <a:xfrm>
                <a:off x="1005" y="2436"/>
                <a:ext cx="102" cy="150"/>
              </a:xfrm>
              <a:custGeom>
                <a:avLst/>
                <a:gdLst>
                  <a:gd name="T0" fmla="*/ 102 w 17"/>
                  <a:gd name="T1" fmla="*/ 36 h 25"/>
                  <a:gd name="T2" fmla="*/ 102 w 17"/>
                  <a:gd name="T3" fmla="*/ 42 h 25"/>
                  <a:gd name="T4" fmla="*/ 96 w 17"/>
                  <a:gd name="T5" fmla="*/ 42 h 25"/>
                  <a:gd name="T6" fmla="*/ 96 w 17"/>
                  <a:gd name="T7" fmla="*/ 48 h 25"/>
                  <a:gd name="T8" fmla="*/ 96 w 17"/>
                  <a:gd name="T9" fmla="*/ 54 h 25"/>
                  <a:gd name="T10" fmla="*/ 90 w 17"/>
                  <a:gd name="T11" fmla="*/ 54 h 25"/>
                  <a:gd name="T12" fmla="*/ 84 w 17"/>
                  <a:gd name="T13" fmla="*/ 60 h 25"/>
                  <a:gd name="T14" fmla="*/ 78 w 17"/>
                  <a:gd name="T15" fmla="*/ 60 h 25"/>
                  <a:gd name="T16" fmla="*/ 78 w 17"/>
                  <a:gd name="T17" fmla="*/ 60 h 25"/>
                  <a:gd name="T18" fmla="*/ 72 w 17"/>
                  <a:gd name="T19" fmla="*/ 60 h 25"/>
                  <a:gd name="T20" fmla="*/ 66 w 17"/>
                  <a:gd name="T21" fmla="*/ 60 h 25"/>
                  <a:gd name="T22" fmla="*/ 60 w 17"/>
                  <a:gd name="T23" fmla="*/ 54 h 25"/>
                  <a:gd name="T24" fmla="*/ 54 w 17"/>
                  <a:gd name="T25" fmla="*/ 54 h 25"/>
                  <a:gd name="T26" fmla="*/ 48 w 17"/>
                  <a:gd name="T27" fmla="*/ 48 h 25"/>
                  <a:gd name="T28" fmla="*/ 48 w 17"/>
                  <a:gd name="T29" fmla="*/ 42 h 25"/>
                  <a:gd name="T30" fmla="*/ 42 w 17"/>
                  <a:gd name="T31" fmla="*/ 42 h 25"/>
                  <a:gd name="T32" fmla="*/ 42 w 17"/>
                  <a:gd name="T33" fmla="*/ 36 h 25"/>
                  <a:gd name="T34" fmla="*/ 36 w 17"/>
                  <a:gd name="T35" fmla="*/ 30 h 25"/>
                  <a:gd name="T36" fmla="*/ 36 w 17"/>
                  <a:gd name="T37" fmla="*/ 30 h 25"/>
                  <a:gd name="T38" fmla="*/ 30 w 17"/>
                  <a:gd name="T39" fmla="*/ 24 h 25"/>
                  <a:gd name="T40" fmla="*/ 30 w 17"/>
                  <a:gd name="T41" fmla="*/ 18 h 25"/>
                  <a:gd name="T42" fmla="*/ 30 w 17"/>
                  <a:gd name="T43" fmla="*/ 12 h 25"/>
                  <a:gd name="T44" fmla="*/ 30 w 17"/>
                  <a:gd name="T45" fmla="*/ 6 h 25"/>
                  <a:gd name="T46" fmla="*/ 30 w 17"/>
                  <a:gd name="T47" fmla="*/ 6 h 25"/>
                  <a:gd name="T48" fmla="*/ 0 w 17"/>
                  <a:gd name="T49" fmla="*/ 84 h 25"/>
                  <a:gd name="T50" fmla="*/ 0 w 17"/>
                  <a:gd name="T51" fmla="*/ 84 h 25"/>
                  <a:gd name="T52" fmla="*/ 0 w 17"/>
                  <a:gd name="T53" fmla="*/ 90 h 25"/>
                  <a:gd name="T54" fmla="*/ 0 w 17"/>
                  <a:gd name="T55" fmla="*/ 96 h 25"/>
                  <a:gd name="T56" fmla="*/ 0 w 17"/>
                  <a:gd name="T57" fmla="*/ 102 h 25"/>
                  <a:gd name="T58" fmla="*/ 6 w 17"/>
                  <a:gd name="T59" fmla="*/ 108 h 25"/>
                  <a:gd name="T60" fmla="*/ 6 w 17"/>
                  <a:gd name="T61" fmla="*/ 114 h 25"/>
                  <a:gd name="T62" fmla="*/ 12 w 17"/>
                  <a:gd name="T63" fmla="*/ 120 h 25"/>
                  <a:gd name="T64" fmla="*/ 12 w 17"/>
                  <a:gd name="T65" fmla="*/ 126 h 25"/>
                  <a:gd name="T66" fmla="*/ 18 w 17"/>
                  <a:gd name="T67" fmla="*/ 132 h 25"/>
                  <a:gd name="T68" fmla="*/ 24 w 17"/>
                  <a:gd name="T69" fmla="*/ 138 h 25"/>
                  <a:gd name="T70" fmla="*/ 30 w 17"/>
                  <a:gd name="T71" fmla="*/ 138 h 25"/>
                  <a:gd name="T72" fmla="*/ 36 w 17"/>
                  <a:gd name="T73" fmla="*/ 144 h 25"/>
                  <a:gd name="T74" fmla="*/ 42 w 17"/>
                  <a:gd name="T75" fmla="*/ 150 h 25"/>
                  <a:gd name="T76" fmla="*/ 48 w 17"/>
                  <a:gd name="T77" fmla="*/ 150 h 25"/>
                  <a:gd name="T78" fmla="*/ 54 w 17"/>
                  <a:gd name="T79" fmla="*/ 150 h 25"/>
                  <a:gd name="T80" fmla="*/ 60 w 17"/>
                  <a:gd name="T81" fmla="*/ 150 h 25"/>
                  <a:gd name="T82" fmla="*/ 66 w 17"/>
                  <a:gd name="T83" fmla="*/ 150 h 25"/>
                  <a:gd name="T84" fmla="*/ 72 w 17"/>
                  <a:gd name="T85" fmla="*/ 144 h 25"/>
                  <a:gd name="T86" fmla="*/ 78 w 17"/>
                  <a:gd name="T87" fmla="*/ 144 h 25"/>
                  <a:gd name="T88" fmla="*/ 84 w 17"/>
                  <a:gd name="T89" fmla="*/ 138 h 25"/>
                  <a:gd name="T90" fmla="*/ 84 w 17"/>
                  <a:gd name="T91" fmla="*/ 132 h 25"/>
                  <a:gd name="T92" fmla="*/ 84 w 17"/>
                  <a:gd name="T93" fmla="*/ 126 h 25"/>
                  <a:gd name="T94" fmla="*/ 90 w 17"/>
                  <a:gd name="T95" fmla="*/ 126 h 2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7"/>
                  <a:gd name="T145" fmla="*/ 0 h 25"/>
                  <a:gd name="T146" fmla="*/ 17 w 17"/>
                  <a:gd name="T147" fmla="*/ 25 h 2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7" h="25">
                    <a:moveTo>
                      <a:pt x="15" y="20"/>
                    </a:moveTo>
                    <a:lnTo>
                      <a:pt x="17" y="6"/>
                    </a:lnTo>
                    <a:lnTo>
                      <a:pt x="17" y="7"/>
                    </a:lnTo>
                    <a:lnTo>
                      <a:pt x="16" y="7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11" y="9"/>
                    </a:lnTo>
                    <a:lnTo>
                      <a:pt x="10" y="9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1" y="20"/>
                    </a:lnTo>
                    <a:lnTo>
                      <a:pt x="2" y="20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3" y="22"/>
                    </a:lnTo>
                    <a:lnTo>
                      <a:pt x="4" y="22"/>
                    </a:lnTo>
                    <a:lnTo>
                      <a:pt x="4" y="23"/>
                    </a:lnTo>
                    <a:lnTo>
                      <a:pt x="5" y="23"/>
                    </a:lnTo>
                    <a:lnTo>
                      <a:pt x="5" y="24"/>
                    </a:lnTo>
                    <a:lnTo>
                      <a:pt x="6" y="24"/>
                    </a:lnTo>
                    <a:lnTo>
                      <a:pt x="7" y="24"/>
                    </a:lnTo>
                    <a:lnTo>
                      <a:pt x="7" y="25"/>
                    </a:lnTo>
                    <a:lnTo>
                      <a:pt x="8" y="25"/>
                    </a:lnTo>
                    <a:lnTo>
                      <a:pt x="9" y="25"/>
                    </a:lnTo>
                    <a:lnTo>
                      <a:pt x="10" y="25"/>
                    </a:lnTo>
                    <a:lnTo>
                      <a:pt x="11" y="25"/>
                    </a:lnTo>
                    <a:lnTo>
                      <a:pt x="12" y="24"/>
                    </a:lnTo>
                    <a:lnTo>
                      <a:pt x="13" y="24"/>
                    </a:lnTo>
                    <a:lnTo>
                      <a:pt x="13" y="23"/>
                    </a:lnTo>
                    <a:lnTo>
                      <a:pt x="14" y="23"/>
                    </a:lnTo>
                    <a:lnTo>
                      <a:pt x="14" y="22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5" y="20"/>
                    </a:lnTo>
                    <a:close/>
                  </a:path>
                </a:pathLst>
              </a:custGeom>
              <a:solidFill>
                <a:srgbClr val="DDDDDC"/>
              </a:solidFill>
              <a:ln w="19050">
                <a:solidFill>
                  <a:srgbClr val="24211D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8206" name="Freeform 12"/>
              <p:cNvSpPr>
                <a:spLocks/>
              </p:cNvSpPr>
              <p:nvPr/>
            </p:nvSpPr>
            <p:spPr bwMode="auto">
              <a:xfrm>
                <a:off x="1083" y="2442"/>
                <a:ext cx="24" cy="114"/>
              </a:xfrm>
              <a:custGeom>
                <a:avLst/>
                <a:gdLst>
                  <a:gd name="T0" fmla="*/ 0 w 4"/>
                  <a:gd name="T1" fmla="*/ 78 h 19"/>
                  <a:gd name="T2" fmla="*/ 18 w 4"/>
                  <a:gd name="T3" fmla="*/ 0 h 19"/>
                  <a:gd name="T4" fmla="*/ 18 w 4"/>
                  <a:gd name="T5" fmla="*/ 0 h 19"/>
                  <a:gd name="T6" fmla="*/ 18 w 4"/>
                  <a:gd name="T7" fmla="*/ 0 h 19"/>
                  <a:gd name="T8" fmla="*/ 18 w 4"/>
                  <a:gd name="T9" fmla="*/ 6 h 19"/>
                  <a:gd name="T10" fmla="*/ 18 w 4"/>
                  <a:gd name="T11" fmla="*/ 6 h 19"/>
                  <a:gd name="T12" fmla="*/ 18 w 4"/>
                  <a:gd name="T13" fmla="*/ 6 h 19"/>
                  <a:gd name="T14" fmla="*/ 18 w 4"/>
                  <a:gd name="T15" fmla="*/ 6 h 19"/>
                  <a:gd name="T16" fmla="*/ 18 w 4"/>
                  <a:gd name="T17" fmla="*/ 6 h 19"/>
                  <a:gd name="T18" fmla="*/ 24 w 4"/>
                  <a:gd name="T19" fmla="*/ 12 h 19"/>
                  <a:gd name="T20" fmla="*/ 24 w 4"/>
                  <a:gd name="T21" fmla="*/ 12 h 19"/>
                  <a:gd name="T22" fmla="*/ 24 w 4"/>
                  <a:gd name="T23" fmla="*/ 12 h 19"/>
                  <a:gd name="T24" fmla="*/ 24 w 4"/>
                  <a:gd name="T25" fmla="*/ 12 h 19"/>
                  <a:gd name="T26" fmla="*/ 24 w 4"/>
                  <a:gd name="T27" fmla="*/ 12 h 19"/>
                  <a:gd name="T28" fmla="*/ 24 w 4"/>
                  <a:gd name="T29" fmla="*/ 18 h 19"/>
                  <a:gd name="T30" fmla="*/ 24 w 4"/>
                  <a:gd name="T31" fmla="*/ 18 h 19"/>
                  <a:gd name="T32" fmla="*/ 24 w 4"/>
                  <a:gd name="T33" fmla="*/ 18 h 19"/>
                  <a:gd name="T34" fmla="*/ 24 w 4"/>
                  <a:gd name="T35" fmla="*/ 18 h 19"/>
                  <a:gd name="T36" fmla="*/ 24 w 4"/>
                  <a:gd name="T37" fmla="*/ 24 h 19"/>
                  <a:gd name="T38" fmla="*/ 24 w 4"/>
                  <a:gd name="T39" fmla="*/ 24 h 19"/>
                  <a:gd name="T40" fmla="*/ 24 w 4"/>
                  <a:gd name="T41" fmla="*/ 24 h 19"/>
                  <a:gd name="T42" fmla="*/ 24 w 4"/>
                  <a:gd name="T43" fmla="*/ 24 h 19"/>
                  <a:gd name="T44" fmla="*/ 24 w 4"/>
                  <a:gd name="T45" fmla="*/ 24 h 19"/>
                  <a:gd name="T46" fmla="*/ 24 w 4"/>
                  <a:gd name="T47" fmla="*/ 30 h 19"/>
                  <a:gd name="T48" fmla="*/ 24 w 4"/>
                  <a:gd name="T49" fmla="*/ 30 h 19"/>
                  <a:gd name="T50" fmla="*/ 24 w 4"/>
                  <a:gd name="T51" fmla="*/ 30 h 19"/>
                  <a:gd name="T52" fmla="*/ 24 w 4"/>
                  <a:gd name="T53" fmla="*/ 30 h 19"/>
                  <a:gd name="T54" fmla="*/ 12 w 4"/>
                  <a:gd name="T55" fmla="*/ 114 h 19"/>
                  <a:gd name="T56" fmla="*/ 12 w 4"/>
                  <a:gd name="T57" fmla="*/ 114 h 19"/>
                  <a:gd name="T58" fmla="*/ 12 w 4"/>
                  <a:gd name="T59" fmla="*/ 114 h 19"/>
                  <a:gd name="T60" fmla="*/ 12 w 4"/>
                  <a:gd name="T61" fmla="*/ 114 h 19"/>
                  <a:gd name="T62" fmla="*/ 12 w 4"/>
                  <a:gd name="T63" fmla="*/ 108 h 19"/>
                  <a:gd name="T64" fmla="*/ 12 w 4"/>
                  <a:gd name="T65" fmla="*/ 108 h 19"/>
                  <a:gd name="T66" fmla="*/ 12 w 4"/>
                  <a:gd name="T67" fmla="*/ 108 h 19"/>
                  <a:gd name="T68" fmla="*/ 12 w 4"/>
                  <a:gd name="T69" fmla="*/ 108 h 19"/>
                  <a:gd name="T70" fmla="*/ 12 w 4"/>
                  <a:gd name="T71" fmla="*/ 102 h 19"/>
                  <a:gd name="T72" fmla="*/ 12 w 4"/>
                  <a:gd name="T73" fmla="*/ 102 h 19"/>
                  <a:gd name="T74" fmla="*/ 12 w 4"/>
                  <a:gd name="T75" fmla="*/ 102 h 19"/>
                  <a:gd name="T76" fmla="*/ 12 w 4"/>
                  <a:gd name="T77" fmla="*/ 102 h 19"/>
                  <a:gd name="T78" fmla="*/ 6 w 4"/>
                  <a:gd name="T79" fmla="*/ 96 h 19"/>
                  <a:gd name="T80" fmla="*/ 6 w 4"/>
                  <a:gd name="T81" fmla="*/ 96 h 19"/>
                  <a:gd name="T82" fmla="*/ 6 w 4"/>
                  <a:gd name="T83" fmla="*/ 96 h 19"/>
                  <a:gd name="T84" fmla="*/ 6 w 4"/>
                  <a:gd name="T85" fmla="*/ 90 h 19"/>
                  <a:gd name="T86" fmla="*/ 6 w 4"/>
                  <a:gd name="T87" fmla="*/ 90 h 19"/>
                  <a:gd name="T88" fmla="*/ 6 w 4"/>
                  <a:gd name="T89" fmla="*/ 90 h 19"/>
                  <a:gd name="T90" fmla="*/ 6 w 4"/>
                  <a:gd name="T91" fmla="*/ 90 h 19"/>
                  <a:gd name="T92" fmla="*/ 6 w 4"/>
                  <a:gd name="T93" fmla="*/ 84 h 19"/>
                  <a:gd name="T94" fmla="*/ 6 w 4"/>
                  <a:gd name="T95" fmla="*/ 84 h 19"/>
                  <a:gd name="T96" fmla="*/ 6 w 4"/>
                  <a:gd name="T97" fmla="*/ 84 h 19"/>
                  <a:gd name="T98" fmla="*/ 6 w 4"/>
                  <a:gd name="T99" fmla="*/ 84 h 19"/>
                  <a:gd name="T100" fmla="*/ 0 w 4"/>
                  <a:gd name="T101" fmla="*/ 78 h 19"/>
                  <a:gd name="T102" fmla="*/ 0 w 4"/>
                  <a:gd name="T103" fmla="*/ 78 h 1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"/>
                  <a:gd name="T157" fmla="*/ 0 h 19"/>
                  <a:gd name="T158" fmla="*/ 4 w 4"/>
                  <a:gd name="T159" fmla="*/ 19 h 1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" h="19">
                    <a:moveTo>
                      <a:pt x="0" y="13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DDDDDC"/>
              </a:solidFill>
              <a:ln w="19050">
                <a:solidFill>
                  <a:srgbClr val="24211D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8207" name="Freeform 13"/>
              <p:cNvSpPr>
                <a:spLocks/>
              </p:cNvSpPr>
              <p:nvPr/>
            </p:nvSpPr>
            <p:spPr bwMode="auto">
              <a:xfrm>
                <a:off x="999" y="2514"/>
                <a:ext cx="96" cy="78"/>
              </a:xfrm>
              <a:custGeom>
                <a:avLst/>
                <a:gdLst>
                  <a:gd name="T0" fmla="*/ 84 w 16"/>
                  <a:gd name="T1" fmla="*/ 6 h 13"/>
                  <a:gd name="T2" fmla="*/ 90 w 16"/>
                  <a:gd name="T3" fmla="*/ 54 h 13"/>
                  <a:gd name="T4" fmla="*/ 30 w 16"/>
                  <a:gd name="T5" fmla="*/ 60 h 13"/>
                  <a:gd name="T6" fmla="*/ 6 w 16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3"/>
                  <a:gd name="T14" fmla="*/ 16 w 16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3">
                    <a:moveTo>
                      <a:pt x="14" y="1"/>
                    </a:moveTo>
                    <a:cubicBezTo>
                      <a:pt x="16" y="4"/>
                      <a:pt x="16" y="7"/>
                      <a:pt x="15" y="9"/>
                    </a:cubicBezTo>
                    <a:cubicBezTo>
                      <a:pt x="13" y="13"/>
                      <a:pt x="9" y="13"/>
                      <a:pt x="5" y="10"/>
                    </a:cubicBezTo>
                    <a:cubicBezTo>
                      <a:pt x="2" y="8"/>
                      <a:pt x="0" y="4"/>
                      <a:pt x="1" y="0"/>
                    </a:cubicBezTo>
                  </a:path>
                </a:pathLst>
              </a:custGeom>
              <a:noFill/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8208" name="Freeform 14"/>
              <p:cNvSpPr>
                <a:spLocks/>
              </p:cNvSpPr>
              <p:nvPr/>
            </p:nvSpPr>
            <p:spPr bwMode="auto">
              <a:xfrm>
                <a:off x="969" y="2508"/>
                <a:ext cx="126" cy="150"/>
              </a:xfrm>
              <a:custGeom>
                <a:avLst/>
                <a:gdLst>
                  <a:gd name="T0" fmla="*/ 126 w 21"/>
                  <a:gd name="T1" fmla="*/ 36 h 25"/>
                  <a:gd name="T2" fmla="*/ 126 w 21"/>
                  <a:gd name="T3" fmla="*/ 36 h 25"/>
                  <a:gd name="T4" fmla="*/ 120 w 21"/>
                  <a:gd name="T5" fmla="*/ 42 h 25"/>
                  <a:gd name="T6" fmla="*/ 120 w 21"/>
                  <a:gd name="T7" fmla="*/ 48 h 25"/>
                  <a:gd name="T8" fmla="*/ 114 w 21"/>
                  <a:gd name="T9" fmla="*/ 48 h 25"/>
                  <a:gd name="T10" fmla="*/ 108 w 21"/>
                  <a:gd name="T11" fmla="*/ 54 h 25"/>
                  <a:gd name="T12" fmla="*/ 108 w 21"/>
                  <a:gd name="T13" fmla="*/ 54 h 25"/>
                  <a:gd name="T14" fmla="*/ 102 w 21"/>
                  <a:gd name="T15" fmla="*/ 54 h 25"/>
                  <a:gd name="T16" fmla="*/ 96 w 21"/>
                  <a:gd name="T17" fmla="*/ 54 h 25"/>
                  <a:gd name="T18" fmla="*/ 90 w 21"/>
                  <a:gd name="T19" fmla="*/ 54 h 25"/>
                  <a:gd name="T20" fmla="*/ 84 w 21"/>
                  <a:gd name="T21" fmla="*/ 54 h 25"/>
                  <a:gd name="T22" fmla="*/ 78 w 21"/>
                  <a:gd name="T23" fmla="*/ 54 h 25"/>
                  <a:gd name="T24" fmla="*/ 72 w 21"/>
                  <a:gd name="T25" fmla="*/ 48 h 25"/>
                  <a:gd name="T26" fmla="*/ 66 w 21"/>
                  <a:gd name="T27" fmla="*/ 48 h 25"/>
                  <a:gd name="T28" fmla="*/ 60 w 21"/>
                  <a:gd name="T29" fmla="*/ 42 h 25"/>
                  <a:gd name="T30" fmla="*/ 54 w 21"/>
                  <a:gd name="T31" fmla="*/ 36 h 25"/>
                  <a:gd name="T32" fmla="*/ 54 w 21"/>
                  <a:gd name="T33" fmla="*/ 36 h 25"/>
                  <a:gd name="T34" fmla="*/ 48 w 21"/>
                  <a:gd name="T35" fmla="*/ 30 h 25"/>
                  <a:gd name="T36" fmla="*/ 48 w 21"/>
                  <a:gd name="T37" fmla="*/ 24 h 25"/>
                  <a:gd name="T38" fmla="*/ 42 w 21"/>
                  <a:gd name="T39" fmla="*/ 18 h 25"/>
                  <a:gd name="T40" fmla="*/ 42 w 21"/>
                  <a:gd name="T41" fmla="*/ 18 h 25"/>
                  <a:gd name="T42" fmla="*/ 42 w 21"/>
                  <a:gd name="T43" fmla="*/ 12 h 25"/>
                  <a:gd name="T44" fmla="*/ 42 w 21"/>
                  <a:gd name="T45" fmla="*/ 6 h 25"/>
                  <a:gd name="T46" fmla="*/ 42 w 21"/>
                  <a:gd name="T47" fmla="*/ 0 h 25"/>
                  <a:gd name="T48" fmla="*/ 0 w 21"/>
                  <a:gd name="T49" fmla="*/ 78 h 25"/>
                  <a:gd name="T50" fmla="*/ 0 w 21"/>
                  <a:gd name="T51" fmla="*/ 84 h 25"/>
                  <a:gd name="T52" fmla="*/ 0 w 21"/>
                  <a:gd name="T53" fmla="*/ 90 h 25"/>
                  <a:gd name="T54" fmla="*/ 6 w 21"/>
                  <a:gd name="T55" fmla="*/ 96 h 25"/>
                  <a:gd name="T56" fmla="*/ 6 w 21"/>
                  <a:gd name="T57" fmla="*/ 102 h 25"/>
                  <a:gd name="T58" fmla="*/ 6 w 21"/>
                  <a:gd name="T59" fmla="*/ 108 h 25"/>
                  <a:gd name="T60" fmla="*/ 12 w 21"/>
                  <a:gd name="T61" fmla="*/ 114 h 25"/>
                  <a:gd name="T62" fmla="*/ 18 w 21"/>
                  <a:gd name="T63" fmla="*/ 120 h 25"/>
                  <a:gd name="T64" fmla="*/ 24 w 21"/>
                  <a:gd name="T65" fmla="*/ 126 h 25"/>
                  <a:gd name="T66" fmla="*/ 24 w 21"/>
                  <a:gd name="T67" fmla="*/ 132 h 25"/>
                  <a:gd name="T68" fmla="*/ 30 w 21"/>
                  <a:gd name="T69" fmla="*/ 132 h 25"/>
                  <a:gd name="T70" fmla="*/ 42 w 21"/>
                  <a:gd name="T71" fmla="*/ 138 h 25"/>
                  <a:gd name="T72" fmla="*/ 48 w 21"/>
                  <a:gd name="T73" fmla="*/ 144 h 25"/>
                  <a:gd name="T74" fmla="*/ 54 w 21"/>
                  <a:gd name="T75" fmla="*/ 144 h 25"/>
                  <a:gd name="T76" fmla="*/ 60 w 21"/>
                  <a:gd name="T77" fmla="*/ 150 h 25"/>
                  <a:gd name="T78" fmla="*/ 72 w 21"/>
                  <a:gd name="T79" fmla="*/ 150 h 25"/>
                  <a:gd name="T80" fmla="*/ 78 w 21"/>
                  <a:gd name="T81" fmla="*/ 150 h 25"/>
                  <a:gd name="T82" fmla="*/ 84 w 21"/>
                  <a:gd name="T83" fmla="*/ 144 h 25"/>
                  <a:gd name="T84" fmla="*/ 90 w 21"/>
                  <a:gd name="T85" fmla="*/ 144 h 25"/>
                  <a:gd name="T86" fmla="*/ 96 w 21"/>
                  <a:gd name="T87" fmla="*/ 138 h 25"/>
                  <a:gd name="T88" fmla="*/ 102 w 21"/>
                  <a:gd name="T89" fmla="*/ 138 h 25"/>
                  <a:gd name="T90" fmla="*/ 102 w 21"/>
                  <a:gd name="T91" fmla="*/ 132 h 25"/>
                  <a:gd name="T92" fmla="*/ 108 w 21"/>
                  <a:gd name="T93" fmla="*/ 126 h 25"/>
                  <a:gd name="T94" fmla="*/ 108 w 21"/>
                  <a:gd name="T95" fmla="*/ 120 h 2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1"/>
                  <a:gd name="T145" fmla="*/ 0 h 25"/>
                  <a:gd name="T146" fmla="*/ 21 w 21"/>
                  <a:gd name="T147" fmla="*/ 25 h 2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1" h="25">
                    <a:moveTo>
                      <a:pt x="18" y="20"/>
                    </a:moveTo>
                    <a:lnTo>
                      <a:pt x="21" y="6"/>
                    </a:lnTo>
                    <a:lnTo>
                      <a:pt x="20" y="7"/>
                    </a:lnTo>
                    <a:lnTo>
                      <a:pt x="20" y="8"/>
                    </a:lnTo>
                    <a:lnTo>
                      <a:pt x="19" y="8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7" y="9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2" y="18"/>
                    </a:lnTo>
                    <a:lnTo>
                      <a:pt x="2" y="19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4" y="21"/>
                    </a:lnTo>
                    <a:lnTo>
                      <a:pt x="4" y="22"/>
                    </a:lnTo>
                    <a:lnTo>
                      <a:pt x="5" y="22"/>
                    </a:lnTo>
                    <a:lnTo>
                      <a:pt x="6" y="23"/>
                    </a:lnTo>
                    <a:lnTo>
                      <a:pt x="7" y="23"/>
                    </a:lnTo>
                    <a:lnTo>
                      <a:pt x="7" y="24"/>
                    </a:lnTo>
                    <a:lnTo>
                      <a:pt x="8" y="24"/>
                    </a:lnTo>
                    <a:lnTo>
                      <a:pt x="9" y="24"/>
                    </a:lnTo>
                    <a:lnTo>
                      <a:pt x="10" y="25"/>
                    </a:lnTo>
                    <a:lnTo>
                      <a:pt x="11" y="25"/>
                    </a:lnTo>
                    <a:lnTo>
                      <a:pt x="12" y="25"/>
                    </a:lnTo>
                    <a:lnTo>
                      <a:pt x="13" y="25"/>
                    </a:lnTo>
                    <a:lnTo>
                      <a:pt x="14" y="25"/>
                    </a:lnTo>
                    <a:lnTo>
                      <a:pt x="14" y="24"/>
                    </a:lnTo>
                    <a:lnTo>
                      <a:pt x="15" y="24"/>
                    </a:lnTo>
                    <a:lnTo>
                      <a:pt x="16" y="24"/>
                    </a:lnTo>
                    <a:lnTo>
                      <a:pt x="16" y="23"/>
                    </a:lnTo>
                    <a:lnTo>
                      <a:pt x="17" y="23"/>
                    </a:lnTo>
                    <a:lnTo>
                      <a:pt x="17" y="22"/>
                    </a:lnTo>
                    <a:lnTo>
                      <a:pt x="18" y="22"/>
                    </a:lnTo>
                    <a:lnTo>
                      <a:pt x="18" y="21"/>
                    </a:lnTo>
                    <a:lnTo>
                      <a:pt x="18" y="20"/>
                    </a:lnTo>
                    <a:close/>
                  </a:path>
                </a:pathLst>
              </a:custGeom>
              <a:solidFill>
                <a:srgbClr val="DDDDDC"/>
              </a:solidFill>
              <a:ln w="19050">
                <a:solidFill>
                  <a:srgbClr val="24211D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8209" name="Freeform 15"/>
              <p:cNvSpPr>
                <a:spLocks/>
              </p:cNvSpPr>
              <p:nvPr/>
            </p:nvSpPr>
            <p:spPr bwMode="auto">
              <a:xfrm>
                <a:off x="1065" y="2508"/>
                <a:ext cx="30" cy="120"/>
              </a:xfrm>
              <a:custGeom>
                <a:avLst/>
                <a:gdLst>
                  <a:gd name="T0" fmla="*/ 0 w 5"/>
                  <a:gd name="T1" fmla="*/ 78 h 20"/>
                  <a:gd name="T2" fmla="*/ 18 w 5"/>
                  <a:gd name="T3" fmla="*/ 0 h 20"/>
                  <a:gd name="T4" fmla="*/ 24 w 5"/>
                  <a:gd name="T5" fmla="*/ 6 h 20"/>
                  <a:gd name="T6" fmla="*/ 24 w 5"/>
                  <a:gd name="T7" fmla="*/ 6 h 20"/>
                  <a:gd name="T8" fmla="*/ 24 w 5"/>
                  <a:gd name="T9" fmla="*/ 6 h 20"/>
                  <a:gd name="T10" fmla="*/ 24 w 5"/>
                  <a:gd name="T11" fmla="*/ 6 h 20"/>
                  <a:gd name="T12" fmla="*/ 24 w 5"/>
                  <a:gd name="T13" fmla="*/ 6 h 20"/>
                  <a:gd name="T14" fmla="*/ 24 w 5"/>
                  <a:gd name="T15" fmla="*/ 12 h 20"/>
                  <a:gd name="T16" fmla="*/ 24 w 5"/>
                  <a:gd name="T17" fmla="*/ 12 h 20"/>
                  <a:gd name="T18" fmla="*/ 24 w 5"/>
                  <a:gd name="T19" fmla="*/ 12 h 20"/>
                  <a:gd name="T20" fmla="*/ 24 w 5"/>
                  <a:gd name="T21" fmla="*/ 12 h 20"/>
                  <a:gd name="T22" fmla="*/ 24 w 5"/>
                  <a:gd name="T23" fmla="*/ 18 h 20"/>
                  <a:gd name="T24" fmla="*/ 30 w 5"/>
                  <a:gd name="T25" fmla="*/ 18 h 20"/>
                  <a:gd name="T26" fmla="*/ 30 w 5"/>
                  <a:gd name="T27" fmla="*/ 18 h 20"/>
                  <a:gd name="T28" fmla="*/ 30 w 5"/>
                  <a:gd name="T29" fmla="*/ 18 h 20"/>
                  <a:gd name="T30" fmla="*/ 30 w 5"/>
                  <a:gd name="T31" fmla="*/ 18 h 20"/>
                  <a:gd name="T32" fmla="*/ 30 w 5"/>
                  <a:gd name="T33" fmla="*/ 24 h 20"/>
                  <a:gd name="T34" fmla="*/ 30 w 5"/>
                  <a:gd name="T35" fmla="*/ 24 h 20"/>
                  <a:gd name="T36" fmla="*/ 30 w 5"/>
                  <a:gd name="T37" fmla="*/ 24 h 20"/>
                  <a:gd name="T38" fmla="*/ 30 w 5"/>
                  <a:gd name="T39" fmla="*/ 24 h 20"/>
                  <a:gd name="T40" fmla="*/ 30 w 5"/>
                  <a:gd name="T41" fmla="*/ 24 h 20"/>
                  <a:gd name="T42" fmla="*/ 30 w 5"/>
                  <a:gd name="T43" fmla="*/ 30 h 20"/>
                  <a:gd name="T44" fmla="*/ 30 w 5"/>
                  <a:gd name="T45" fmla="*/ 30 h 20"/>
                  <a:gd name="T46" fmla="*/ 30 w 5"/>
                  <a:gd name="T47" fmla="*/ 30 h 20"/>
                  <a:gd name="T48" fmla="*/ 30 w 5"/>
                  <a:gd name="T49" fmla="*/ 30 h 20"/>
                  <a:gd name="T50" fmla="*/ 30 w 5"/>
                  <a:gd name="T51" fmla="*/ 36 h 20"/>
                  <a:gd name="T52" fmla="*/ 30 w 5"/>
                  <a:gd name="T53" fmla="*/ 36 h 20"/>
                  <a:gd name="T54" fmla="*/ 12 w 5"/>
                  <a:gd name="T55" fmla="*/ 120 h 20"/>
                  <a:gd name="T56" fmla="*/ 12 w 5"/>
                  <a:gd name="T57" fmla="*/ 120 h 20"/>
                  <a:gd name="T58" fmla="*/ 12 w 5"/>
                  <a:gd name="T59" fmla="*/ 120 h 20"/>
                  <a:gd name="T60" fmla="*/ 12 w 5"/>
                  <a:gd name="T61" fmla="*/ 114 h 20"/>
                  <a:gd name="T62" fmla="*/ 12 w 5"/>
                  <a:gd name="T63" fmla="*/ 114 h 20"/>
                  <a:gd name="T64" fmla="*/ 12 w 5"/>
                  <a:gd name="T65" fmla="*/ 114 h 20"/>
                  <a:gd name="T66" fmla="*/ 12 w 5"/>
                  <a:gd name="T67" fmla="*/ 114 h 20"/>
                  <a:gd name="T68" fmla="*/ 12 w 5"/>
                  <a:gd name="T69" fmla="*/ 108 h 20"/>
                  <a:gd name="T70" fmla="*/ 12 w 5"/>
                  <a:gd name="T71" fmla="*/ 108 h 20"/>
                  <a:gd name="T72" fmla="*/ 12 w 5"/>
                  <a:gd name="T73" fmla="*/ 108 h 20"/>
                  <a:gd name="T74" fmla="*/ 12 w 5"/>
                  <a:gd name="T75" fmla="*/ 108 h 20"/>
                  <a:gd name="T76" fmla="*/ 12 w 5"/>
                  <a:gd name="T77" fmla="*/ 102 h 20"/>
                  <a:gd name="T78" fmla="*/ 12 w 5"/>
                  <a:gd name="T79" fmla="*/ 102 h 20"/>
                  <a:gd name="T80" fmla="*/ 12 w 5"/>
                  <a:gd name="T81" fmla="*/ 102 h 20"/>
                  <a:gd name="T82" fmla="*/ 12 w 5"/>
                  <a:gd name="T83" fmla="*/ 96 h 20"/>
                  <a:gd name="T84" fmla="*/ 12 w 5"/>
                  <a:gd name="T85" fmla="*/ 96 h 20"/>
                  <a:gd name="T86" fmla="*/ 12 w 5"/>
                  <a:gd name="T87" fmla="*/ 96 h 20"/>
                  <a:gd name="T88" fmla="*/ 6 w 5"/>
                  <a:gd name="T89" fmla="*/ 96 h 20"/>
                  <a:gd name="T90" fmla="*/ 6 w 5"/>
                  <a:gd name="T91" fmla="*/ 90 h 20"/>
                  <a:gd name="T92" fmla="*/ 6 w 5"/>
                  <a:gd name="T93" fmla="*/ 90 h 20"/>
                  <a:gd name="T94" fmla="*/ 6 w 5"/>
                  <a:gd name="T95" fmla="*/ 90 h 20"/>
                  <a:gd name="T96" fmla="*/ 6 w 5"/>
                  <a:gd name="T97" fmla="*/ 90 h 20"/>
                  <a:gd name="T98" fmla="*/ 6 w 5"/>
                  <a:gd name="T99" fmla="*/ 84 h 20"/>
                  <a:gd name="T100" fmla="*/ 6 w 5"/>
                  <a:gd name="T101" fmla="*/ 84 h 20"/>
                  <a:gd name="T102" fmla="*/ 6 w 5"/>
                  <a:gd name="T103" fmla="*/ 84 h 20"/>
                  <a:gd name="T104" fmla="*/ 0 w 5"/>
                  <a:gd name="T105" fmla="*/ 78 h 2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"/>
                  <a:gd name="T160" fmla="*/ 0 h 20"/>
                  <a:gd name="T161" fmla="*/ 5 w 5"/>
                  <a:gd name="T162" fmla="*/ 20 h 2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" h="20">
                    <a:moveTo>
                      <a:pt x="0" y="13"/>
                    </a:moveTo>
                    <a:lnTo>
                      <a:pt x="3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DDDDDC"/>
              </a:solidFill>
              <a:ln w="19050">
                <a:solidFill>
                  <a:srgbClr val="24211D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8210" name="Freeform 16"/>
              <p:cNvSpPr>
                <a:spLocks/>
              </p:cNvSpPr>
              <p:nvPr/>
            </p:nvSpPr>
            <p:spPr bwMode="auto">
              <a:xfrm>
                <a:off x="969" y="2508"/>
                <a:ext cx="126" cy="150"/>
              </a:xfrm>
              <a:custGeom>
                <a:avLst/>
                <a:gdLst>
                  <a:gd name="T0" fmla="*/ 126 w 21"/>
                  <a:gd name="T1" fmla="*/ 36 h 25"/>
                  <a:gd name="T2" fmla="*/ 126 w 21"/>
                  <a:gd name="T3" fmla="*/ 36 h 25"/>
                  <a:gd name="T4" fmla="*/ 120 w 21"/>
                  <a:gd name="T5" fmla="*/ 42 h 25"/>
                  <a:gd name="T6" fmla="*/ 120 w 21"/>
                  <a:gd name="T7" fmla="*/ 48 h 25"/>
                  <a:gd name="T8" fmla="*/ 114 w 21"/>
                  <a:gd name="T9" fmla="*/ 48 h 25"/>
                  <a:gd name="T10" fmla="*/ 108 w 21"/>
                  <a:gd name="T11" fmla="*/ 54 h 25"/>
                  <a:gd name="T12" fmla="*/ 108 w 21"/>
                  <a:gd name="T13" fmla="*/ 54 h 25"/>
                  <a:gd name="T14" fmla="*/ 102 w 21"/>
                  <a:gd name="T15" fmla="*/ 54 h 25"/>
                  <a:gd name="T16" fmla="*/ 96 w 21"/>
                  <a:gd name="T17" fmla="*/ 54 h 25"/>
                  <a:gd name="T18" fmla="*/ 90 w 21"/>
                  <a:gd name="T19" fmla="*/ 54 h 25"/>
                  <a:gd name="T20" fmla="*/ 84 w 21"/>
                  <a:gd name="T21" fmla="*/ 54 h 25"/>
                  <a:gd name="T22" fmla="*/ 78 w 21"/>
                  <a:gd name="T23" fmla="*/ 54 h 25"/>
                  <a:gd name="T24" fmla="*/ 72 w 21"/>
                  <a:gd name="T25" fmla="*/ 48 h 25"/>
                  <a:gd name="T26" fmla="*/ 66 w 21"/>
                  <a:gd name="T27" fmla="*/ 48 h 25"/>
                  <a:gd name="T28" fmla="*/ 60 w 21"/>
                  <a:gd name="T29" fmla="*/ 42 h 25"/>
                  <a:gd name="T30" fmla="*/ 54 w 21"/>
                  <a:gd name="T31" fmla="*/ 36 h 25"/>
                  <a:gd name="T32" fmla="*/ 54 w 21"/>
                  <a:gd name="T33" fmla="*/ 36 h 25"/>
                  <a:gd name="T34" fmla="*/ 48 w 21"/>
                  <a:gd name="T35" fmla="*/ 30 h 25"/>
                  <a:gd name="T36" fmla="*/ 48 w 21"/>
                  <a:gd name="T37" fmla="*/ 24 h 25"/>
                  <a:gd name="T38" fmla="*/ 42 w 21"/>
                  <a:gd name="T39" fmla="*/ 18 h 25"/>
                  <a:gd name="T40" fmla="*/ 42 w 21"/>
                  <a:gd name="T41" fmla="*/ 18 h 25"/>
                  <a:gd name="T42" fmla="*/ 42 w 21"/>
                  <a:gd name="T43" fmla="*/ 12 h 25"/>
                  <a:gd name="T44" fmla="*/ 42 w 21"/>
                  <a:gd name="T45" fmla="*/ 6 h 25"/>
                  <a:gd name="T46" fmla="*/ 42 w 21"/>
                  <a:gd name="T47" fmla="*/ 0 h 25"/>
                  <a:gd name="T48" fmla="*/ 0 w 21"/>
                  <a:gd name="T49" fmla="*/ 78 h 25"/>
                  <a:gd name="T50" fmla="*/ 0 w 21"/>
                  <a:gd name="T51" fmla="*/ 84 h 25"/>
                  <a:gd name="T52" fmla="*/ 0 w 21"/>
                  <a:gd name="T53" fmla="*/ 90 h 25"/>
                  <a:gd name="T54" fmla="*/ 6 w 21"/>
                  <a:gd name="T55" fmla="*/ 96 h 25"/>
                  <a:gd name="T56" fmla="*/ 6 w 21"/>
                  <a:gd name="T57" fmla="*/ 102 h 25"/>
                  <a:gd name="T58" fmla="*/ 6 w 21"/>
                  <a:gd name="T59" fmla="*/ 108 h 25"/>
                  <a:gd name="T60" fmla="*/ 12 w 21"/>
                  <a:gd name="T61" fmla="*/ 114 h 25"/>
                  <a:gd name="T62" fmla="*/ 18 w 21"/>
                  <a:gd name="T63" fmla="*/ 120 h 25"/>
                  <a:gd name="T64" fmla="*/ 24 w 21"/>
                  <a:gd name="T65" fmla="*/ 126 h 25"/>
                  <a:gd name="T66" fmla="*/ 24 w 21"/>
                  <a:gd name="T67" fmla="*/ 132 h 25"/>
                  <a:gd name="T68" fmla="*/ 30 w 21"/>
                  <a:gd name="T69" fmla="*/ 132 h 25"/>
                  <a:gd name="T70" fmla="*/ 42 w 21"/>
                  <a:gd name="T71" fmla="*/ 138 h 25"/>
                  <a:gd name="T72" fmla="*/ 48 w 21"/>
                  <a:gd name="T73" fmla="*/ 144 h 25"/>
                  <a:gd name="T74" fmla="*/ 54 w 21"/>
                  <a:gd name="T75" fmla="*/ 144 h 25"/>
                  <a:gd name="T76" fmla="*/ 60 w 21"/>
                  <a:gd name="T77" fmla="*/ 150 h 25"/>
                  <a:gd name="T78" fmla="*/ 72 w 21"/>
                  <a:gd name="T79" fmla="*/ 150 h 25"/>
                  <a:gd name="T80" fmla="*/ 78 w 21"/>
                  <a:gd name="T81" fmla="*/ 150 h 25"/>
                  <a:gd name="T82" fmla="*/ 84 w 21"/>
                  <a:gd name="T83" fmla="*/ 144 h 25"/>
                  <a:gd name="T84" fmla="*/ 90 w 21"/>
                  <a:gd name="T85" fmla="*/ 144 h 25"/>
                  <a:gd name="T86" fmla="*/ 96 w 21"/>
                  <a:gd name="T87" fmla="*/ 138 h 25"/>
                  <a:gd name="T88" fmla="*/ 102 w 21"/>
                  <a:gd name="T89" fmla="*/ 138 h 25"/>
                  <a:gd name="T90" fmla="*/ 102 w 21"/>
                  <a:gd name="T91" fmla="*/ 132 h 25"/>
                  <a:gd name="T92" fmla="*/ 108 w 21"/>
                  <a:gd name="T93" fmla="*/ 126 h 25"/>
                  <a:gd name="T94" fmla="*/ 108 w 21"/>
                  <a:gd name="T95" fmla="*/ 120 h 2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1"/>
                  <a:gd name="T145" fmla="*/ 0 h 25"/>
                  <a:gd name="T146" fmla="*/ 21 w 21"/>
                  <a:gd name="T147" fmla="*/ 25 h 2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1" h="25">
                    <a:moveTo>
                      <a:pt x="18" y="20"/>
                    </a:moveTo>
                    <a:lnTo>
                      <a:pt x="21" y="6"/>
                    </a:lnTo>
                    <a:lnTo>
                      <a:pt x="20" y="7"/>
                    </a:lnTo>
                    <a:lnTo>
                      <a:pt x="20" y="8"/>
                    </a:lnTo>
                    <a:lnTo>
                      <a:pt x="19" y="8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7" y="9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2" y="18"/>
                    </a:lnTo>
                    <a:lnTo>
                      <a:pt x="2" y="19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4" y="21"/>
                    </a:lnTo>
                    <a:lnTo>
                      <a:pt x="4" y="22"/>
                    </a:lnTo>
                    <a:lnTo>
                      <a:pt x="5" y="22"/>
                    </a:lnTo>
                    <a:lnTo>
                      <a:pt x="6" y="23"/>
                    </a:lnTo>
                    <a:lnTo>
                      <a:pt x="7" y="23"/>
                    </a:lnTo>
                    <a:lnTo>
                      <a:pt x="7" y="24"/>
                    </a:lnTo>
                    <a:lnTo>
                      <a:pt x="8" y="24"/>
                    </a:lnTo>
                    <a:lnTo>
                      <a:pt x="9" y="24"/>
                    </a:lnTo>
                    <a:lnTo>
                      <a:pt x="10" y="25"/>
                    </a:lnTo>
                    <a:lnTo>
                      <a:pt x="11" y="25"/>
                    </a:lnTo>
                    <a:lnTo>
                      <a:pt x="12" y="25"/>
                    </a:lnTo>
                    <a:lnTo>
                      <a:pt x="13" y="25"/>
                    </a:lnTo>
                    <a:lnTo>
                      <a:pt x="14" y="25"/>
                    </a:lnTo>
                    <a:lnTo>
                      <a:pt x="14" y="24"/>
                    </a:lnTo>
                    <a:lnTo>
                      <a:pt x="15" y="24"/>
                    </a:lnTo>
                    <a:lnTo>
                      <a:pt x="16" y="24"/>
                    </a:lnTo>
                    <a:lnTo>
                      <a:pt x="16" y="23"/>
                    </a:lnTo>
                    <a:lnTo>
                      <a:pt x="17" y="23"/>
                    </a:lnTo>
                    <a:lnTo>
                      <a:pt x="17" y="22"/>
                    </a:lnTo>
                    <a:lnTo>
                      <a:pt x="18" y="22"/>
                    </a:lnTo>
                    <a:lnTo>
                      <a:pt x="18" y="21"/>
                    </a:lnTo>
                    <a:lnTo>
                      <a:pt x="18" y="20"/>
                    </a:lnTo>
                    <a:close/>
                  </a:path>
                </a:pathLst>
              </a:custGeom>
              <a:solidFill>
                <a:srgbClr val="DDDDDC"/>
              </a:solidFill>
              <a:ln w="19050">
                <a:solidFill>
                  <a:srgbClr val="24211D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8211" name="Freeform 17"/>
              <p:cNvSpPr>
                <a:spLocks/>
              </p:cNvSpPr>
              <p:nvPr/>
            </p:nvSpPr>
            <p:spPr bwMode="auto">
              <a:xfrm>
                <a:off x="1065" y="2508"/>
                <a:ext cx="30" cy="120"/>
              </a:xfrm>
              <a:custGeom>
                <a:avLst/>
                <a:gdLst>
                  <a:gd name="T0" fmla="*/ 0 w 5"/>
                  <a:gd name="T1" fmla="*/ 78 h 20"/>
                  <a:gd name="T2" fmla="*/ 18 w 5"/>
                  <a:gd name="T3" fmla="*/ 0 h 20"/>
                  <a:gd name="T4" fmla="*/ 24 w 5"/>
                  <a:gd name="T5" fmla="*/ 6 h 20"/>
                  <a:gd name="T6" fmla="*/ 24 w 5"/>
                  <a:gd name="T7" fmla="*/ 6 h 20"/>
                  <a:gd name="T8" fmla="*/ 24 w 5"/>
                  <a:gd name="T9" fmla="*/ 6 h 20"/>
                  <a:gd name="T10" fmla="*/ 24 w 5"/>
                  <a:gd name="T11" fmla="*/ 6 h 20"/>
                  <a:gd name="T12" fmla="*/ 24 w 5"/>
                  <a:gd name="T13" fmla="*/ 6 h 20"/>
                  <a:gd name="T14" fmla="*/ 24 w 5"/>
                  <a:gd name="T15" fmla="*/ 12 h 20"/>
                  <a:gd name="T16" fmla="*/ 24 w 5"/>
                  <a:gd name="T17" fmla="*/ 12 h 20"/>
                  <a:gd name="T18" fmla="*/ 24 w 5"/>
                  <a:gd name="T19" fmla="*/ 12 h 20"/>
                  <a:gd name="T20" fmla="*/ 24 w 5"/>
                  <a:gd name="T21" fmla="*/ 12 h 20"/>
                  <a:gd name="T22" fmla="*/ 24 w 5"/>
                  <a:gd name="T23" fmla="*/ 18 h 20"/>
                  <a:gd name="T24" fmla="*/ 30 w 5"/>
                  <a:gd name="T25" fmla="*/ 18 h 20"/>
                  <a:gd name="T26" fmla="*/ 30 w 5"/>
                  <a:gd name="T27" fmla="*/ 18 h 20"/>
                  <a:gd name="T28" fmla="*/ 30 w 5"/>
                  <a:gd name="T29" fmla="*/ 18 h 20"/>
                  <a:gd name="T30" fmla="*/ 30 w 5"/>
                  <a:gd name="T31" fmla="*/ 18 h 20"/>
                  <a:gd name="T32" fmla="*/ 30 w 5"/>
                  <a:gd name="T33" fmla="*/ 24 h 20"/>
                  <a:gd name="T34" fmla="*/ 30 w 5"/>
                  <a:gd name="T35" fmla="*/ 24 h 20"/>
                  <a:gd name="T36" fmla="*/ 30 w 5"/>
                  <a:gd name="T37" fmla="*/ 24 h 20"/>
                  <a:gd name="T38" fmla="*/ 30 w 5"/>
                  <a:gd name="T39" fmla="*/ 24 h 20"/>
                  <a:gd name="T40" fmla="*/ 30 w 5"/>
                  <a:gd name="T41" fmla="*/ 24 h 20"/>
                  <a:gd name="T42" fmla="*/ 30 w 5"/>
                  <a:gd name="T43" fmla="*/ 30 h 20"/>
                  <a:gd name="T44" fmla="*/ 30 w 5"/>
                  <a:gd name="T45" fmla="*/ 30 h 20"/>
                  <a:gd name="T46" fmla="*/ 30 w 5"/>
                  <a:gd name="T47" fmla="*/ 30 h 20"/>
                  <a:gd name="T48" fmla="*/ 30 w 5"/>
                  <a:gd name="T49" fmla="*/ 30 h 20"/>
                  <a:gd name="T50" fmla="*/ 30 w 5"/>
                  <a:gd name="T51" fmla="*/ 36 h 20"/>
                  <a:gd name="T52" fmla="*/ 30 w 5"/>
                  <a:gd name="T53" fmla="*/ 36 h 20"/>
                  <a:gd name="T54" fmla="*/ 12 w 5"/>
                  <a:gd name="T55" fmla="*/ 120 h 20"/>
                  <a:gd name="T56" fmla="*/ 12 w 5"/>
                  <a:gd name="T57" fmla="*/ 120 h 20"/>
                  <a:gd name="T58" fmla="*/ 12 w 5"/>
                  <a:gd name="T59" fmla="*/ 120 h 20"/>
                  <a:gd name="T60" fmla="*/ 12 w 5"/>
                  <a:gd name="T61" fmla="*/ 114 h 20"/>
                  <a:gd name="T62" fmla="*/ 12 w 5"/>
                  <a:gd name="T63" fmla="*/ 114 h 20"/>
                  <a:gd name="T64" fmla="*/ 12 w 5"/>
                  <a:gd name="T65" fmla="*/ 114 h 20"/>
                  <a:gd name="T66" fmla="*/ 12 w 5"/>
                  <a:gd name="T67" fmla="*/ 114 h 20"/>
                  <a:gd name="T68" fmla="*/ 12 w 5"/>
                  <a:gd name="T69" fmla="*/ 108 h 20"/>
                  <a:gd name="T70" fmla="*/ 12 w 5"/>
                  <a:gd name="T71" fmla="*/ 108 h 20"/>
                  <a:gd name="T72" fmla="*/ 12 w 5"/>
                  <a:gd name="T73" fmla="*/ 108 h 20"/>
                  <a:gd name="T74" fmla="*/ 12 w 5"/>
                  <a:gd name="T75" fmla="*/ 108 h 20"/>
                  <a:gd name="T76" fmla="*/ 12 w 5"/>
                  <a:gd name="T77" fmla="*/ 102 h 20"/>
                  <a:gd name="T78" fmla="*/ 12 w 5"/>
                  <a:gd name="T79" fmla="*/ 102 h 20"/>
                  <a:gd name="T80" fmla="*/ 12 w 5"/>
                  <a:gd name="T81" fmla="*/ 102 h 20"/>
                  <a:gd name="T82" fmla="*/ 12 w 5"/>
                  <a:gd name="T83" fmla="*/ 96 h 20"/>
                  <a:gd name="T84" fmla="*/ 12 w 5"/>
                  <a:gd name="T85" fmla="*/ 96 h 20"/>
                  <a:gd name="T86" fmla="*/ 12 w 5"/>
                  <a:gd name="T87" fmla="*/ 96 h 20"/>
                  <a:gd name="T88" fmla="*/ 6 w 5"/>
                  <a:gd name="T89" fmla="*/ 96 h 20"/>
                  <a:gd name="T90" fmla="*/ 6 w 5"/>
                  <a:gd name="T91" fmla="*/ 90 h 20"/>
                  <a:gd name="T92" fmla="*/ 6 w 5"/>
                  <a:gd name="T93" fmla="*/ 90 h 20"/>
                  <a:gd name="T94" fmla="*/ 6 w 5"/>
                  <a:gd name="T95" fmla="*/ 90 h 20"/>
                  <a:gd name="T96" fmla="*/ 6 w 5"/>
                  <a:gd name="T97" fmla="*/ 90 h 20"/>
                  <a:gd name="T98" fmla="*/ 6 w 5"/>
                  <a:gd name="T99" fmla="*/ 84 h 20"/>
                  <a:gd name="T100" fmla="*/ 6 w 5"/>
                  <a:gd name="T101" fmla="*/ 84 h 20"/>
                  <a:gd name="T102" fmla="*/ 6 w 5"/>
                  <a:gd name="T103" fmla="*/ 84 h 20"/>
                  <a:gd name="T104" fmla="*/ 0 w 5"/>
                  <a:gd name="T105" fmla="*/ 78 h 2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"/>
                  <a:gd name="T160" fmla="*/ 0 h 20"/>
                  <a:gd name="T161" fmla="*/ 5 w 5"/>
                  <a:gd name="T162" fmla="*/ 20 h 2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" h="20">
                    <a:moveTo>
                      <a:pt x="0" y="13"/>
                    </a:moveTo>
                    <a:lnTo>
                      <a:pt x="3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DDDDDC"/>
              </a:solidFill>
              <a:ln w="19050">
                <a:solidFill>
                  <a:srgbClr val="24211D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8212" name="Freeform 18"/>
              <p:cNvSpPr>
                <a:spLocks/>
              </p:cNvSpPr>
              <p:nvPr/>
            </p:nvSpPr>
            <p:spPr bwMode="auto">
              <a:xfrm>
                <a:off x="969" y="2586"/>
                <a:ext cx="114" cy="78"/>
              </a:xfrm>
              <a:custGeom>
                <a:avLst/>
                <a:gdLst>
                  <a:gd name="T0" fmla="*/ 96 w 19"/>
                  <a:gd name="T1" fmla="*/ 0 h 13"/>
                  <a:gd name="T2" fmla="*/ 102 w 19"/>
                  <a:gd name="T3" fmla="*/ 54 h 13"/>
                  <a:gd name="T4" fmla="*/ 36 w 19"/>
                  <a:gd name="T5" fmla="*/ 60 h 13"/>
                  <a:gd name="T6" fmla="*/ 0 w 19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13"/>
                  <a:gd name="T14" fmla="*/ 19 w 19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13">
                    <a:moveTo>
                      <a:pt x="16" y="0"/>
                    </a:moveTo>
                    <a:cubicBezTo>
                      <a:pt x="18" y="3"/>
                      <a:pt x="19" y="6"/>
                      <a:pt x="17" y="9"/>
                    </a:cubicBezTo>
                    <a:cubicBezTo>
                      <a:pt x="15" y="12"/>
                      <a:pt x="10" y="13"/>
                      <a:pt x="6" y="10"/>
                    </a:cubicBezTo>
                    <a:cubicBezTo>
                      <a:pt x="2" y="7"/>
                      <a:pt x="0" y="3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8213" name="Freeform 19"/>
              <p:cNvSpPr>
                <a:spLocks/>
              </p:cNvSpPr>
              <p:nvPr/>
            </p:nvSpPr>
            <p:spPr bwMode="auto">
              <a:xfrm>
                <a:off x="909" y="2580"/>
                <a:ext cx="162" cy="180"/>
              </a:xfrm>
              <a:custGeom>
                <a:avLst/>
                <a:gdLst>
                  <a:gd name="T0" fmla="*/ 162 w 27"/>
                  <a:gd name="T1" fmla="*/ 42 h 30"/>
                  <a:gd name="T2" fmla="*/ 162 w 27"/>
                  <a:gd name="T3" fmla="*/ 48 h 30"/>
                  <a:gd name="T4" fmla="*/ 156 w 27"/>
                  <a:gd name="T5" fmla="*/ 54 h 30"/>
                  <a:gd name="T6" fmla="*/ 156 w 27"/>
                  <a:gd name="T7" fmla="*/ 54 h 30"/>
                  <a:gd name="T8" fmla="*/ 150 w 27"/>
                  <a:gd name="T9" fmla="*/ 60 h 30"/>
                  <a:gd name="T10" fmla="*/ 144 w 27"/>
                  <a:gd name="T11" fmla="*/ 66 h 30"/>
                  <a:gd name="T12" fmla="*/ 138 w 27"/>
                  <a:gd name="T13" fmla="*/ 66 h 30"/>
                  <a:gd name="T14" fmla="*/ 126 w 27"/>
                  <a:gd name="T15" fmla="*/ 66 h 30"/>
                  <a:gd name="T16" fmla="*/ 120 w 27"/>
                  <a:gd name="T17" fmla="*/ 72 h 30"/>
                  <a:gd name="T18" fmla="*/ 114 w 27"/>
                  <a:gd name="T19" fmla="*/ 66 h 30"/>
                  <a:gd name="T20" fmla="*/ 108 w 27"/>
                  <a:gd name="T21" fmla="*/ 66 h 30"/>
                  <a:gd name="T22" fmla="*/ 102 w 27"/>
                  <a:gd name="T23" fmla="*/ 66 h 30"/>
                  <a:gd name="T24" fmla="*/ 90 w 27"/>
                  <a:gd name="T25" fmla="*/ 60 h 30"/>
                  <a:gd name="T26" fmla="*/ 84 w 27"/>
                  <a:gd name="T27" fmla="*/ 54 h 30"/>
                  <a:gd name="T28" fmla="*/ 84 w 27"/>
                  <a:gd name="T29" fmla="*/ 54 h 30"/>
                  <a:gd name="T30" fmla="*/ 78 w 27"/>
                  <a:gd name="T31" fmla="*/ 48 h 30"/>
                  <a:gd name="T32" fmla="*/ 72 w 27"/>
                  <a:gd name="T33" fmla="*/ 42 h 30"/>
                  <a:gd name="T34" fmla="*/ 72 w 27"/>
                  <a:gd name="T35" fmla="*/ 36 h 30"/>
                  <a:gd name="T36" fmla="*/ 66 w 27"/>
                  <a:gd name="T37" fmla="*/ 30 h 30"/>
                  <a:gd name="T38" fmla="*/ 66 w 27"/>
                  <a:gd name="T39" fmla="*/ 24 h 30"/>
                  <a:gd name="T40" fmla="*/ 66 w 27"/>
                  <a:gd name="T41" fmla="*/ 18 h 30"/>
                  <a:gd name="T42" fmla="*/ 66 w 27"/>
                  <a:gd name="T43" fmla="*/ 12 h 30"/>
                  <a:gd name="T44" fmla="*/ 66 w 27"/>
                  <a:gd name="T45" fmla="*/ 6 h 30"/>
                  <a:gd name="T46" fmla="*/ 66 w 27"/>
                  <a:gd name="T47" fmla="*/ 0 h 30"/>
                  <a:gd name="T48" fmla="*/ 0 w 27"/>
                  <a:gd name="T49" fmla="*/ 96 h 30"/>
                  <a:gd name="T50" fmla="*/ 0 w 27"/>
                  <a:gd name="T51" fmla="*/ 102 h 30"/>
                  <a:gd name="T52" fmla="*/ 0 w 27"/>
                  <a:gd name="T53" fmla="*/ 114 h 30"/>
                  <a:gd name="T54" fmla="*/ 0 w 27"/>
                  <a:gd name="T55" fmla="*/ 120 h 30"/>
                  <a:gd name="T56" fmla="*/ 0 w 27"/>
                  <a:gd name="T57" fmla="*/ 126 h 30"/>
                  <a:gd name="T58" fmla="*/ 6 w 27"/>
                  <a:gd name="T59" fmla="*/ 132 h 30"/>
                  <a:gd name="T60" fmla="*/ 6 w 27"/>
                  <a:gd name="T61" fmla="*/ 138 h 30"/>
                  <a:gd name="T62" fmla="*/ 12 w 27"/>
                  <a:gd name="T63" fmla="*/ 150 h 30"/>
                  <a:gd name="T64" fmla="*/ 18 w 27"/>
                  <a:gd name="T65" fmla="*/ 156 h 30"/>
                  <a:gd name="T66" fmla="*/ 24 w 27"/>
                  <a:gd name="T67" fmla="*/ 162 h 30"/>
                  <a:gd name="T68" fmla="*/ 30 w 27"/>
                  <a:gd name="T69" fmla="*/ 168 h 30"/>
                  <a:gd name="T70" fmla="*/ 36 w 27"/>
                  <a:gd name="T71" fmla="*/ 174 h 30"/>
                  <a:gd name="T72" fmla="*/ 42 w 27"/>
                  <a:gd name="T73" fmla="*/ 174 h 30"/>
                  <a:gd name="T74" fmla="*/ 54 w 27"/>
                  <a:gd name="T75" fmla="*/ 180 h 30"/>
                  <a:gd name="T76" fmla="*/ 60 w 27"/>
                  <a:gd name="T77" fmla="*/ 180 h 30"/>
                  <a:gd name="T78" fmla="*/ 72 w 27"/>
                  <a:gd name="T79" fmla="*/ 180 h 30"/>
                  <a:gd name="T80" fmla="*/ 78 w 27"/>
                  <a:gd name="T81" fmla="*/ 180 h 30"/>
                  <a:gd name="T82" fmla="*/ 90 w 27"/>
                  <a:gd name="T83" fmla="*/ 180 h 30"/>
                  <a:gd name="T84" fmla="*/ 96 w 27"/>
                  <a:gd name="T85" fmla="*/ 174 h 30"/>
                  <a:gd name="T86" fmla="*/ 102 w 27"/>
                  <a:gd name="T87" fmla="*/ 174 h 30"/>
                  <a:gd name="T88" fmla="*/ 114 w 27"/>
                  <a:gd name="T89" fmla="*/ 168 h 30"/>
                  <a:gd name="T90" fmla="*/ 120 w 27"/>
                  <a:gd name="T91" fmla="*/ 162 h 30"/>
                  <a:gd name="T92" fmla="*/ 120 w 27"/>
                  <a:gd name="T93" fmla="*/ 156 h 30"/>
                  <a:gd name="T94" fmla="*/ 126 w 27"/>
                  <a:gd name="T95" fmla="*/ 150 h 3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7"/>
                  <a:gd name="T145" fmla="*/ 0 h 30"/>
                  <a:gd name="T146" fmla="*/ 27 w 27"/>
                  <a:gd name="T147" fmla="*/ 30 h 3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7" h="30">
                    <a:moveTo>
                      <a:pt x="21" y="25"/>
                    </a:moveTo>
                    <a:lnTo>
                      <a:pt x="27" y="7"/>
                    </a:lnTo>
                    <a:lnTo>
                      <a:pt x="27" y="8"/>
                    </a:lnTo>
                    <a:lnTo>
                      <a:pt x="26" y="9"/>
                    </a:lnTo>
                    <a:lnTo>
                      <a:pt x="25" y="10"/>
                    </a:lnTo>
                    <a:lnTo>
                      <a:pt x="24" y="10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21" y="11"/>
                    </a:lnTo>
                    <a:lnTo>
                      <a:pt x="21" y="12"/>
                    </a:lnTo>
                    <a:lnTo>
                      <a:pt x="20" y="12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7" y="11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4" y="9"/>
                    </a:lnTo>
                    <a:lnTo>
                      <a:pt x="13" y="8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1" y="21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2" y="24"/>
                    </a:lnTo>
                    <a:lnTo>
                      <a:pt x="2" y="25"/>
                    </a:lnTo>
                    <a:lnTo>
                      <a:pt x="3" y="26"/>
                    </a:lnTo>
                    <a:lnTo>
                      <a:pt x="4" y="27"/>
                    </a:lnTo>
                    <a:lnTo>
                      <a:pt x="5" y="28"/>
                    </a:lnTo>
                    <a:lnTo>
                      <a:pt x="6" y="29"/>
                    </a:lnTo>
                    <a:lnTo>
                      <a:pt x="7" y="29"/>
                    </a:lnTo>
                    <a:lnTo>
                      <a:pt x="8" y="30"/>
                    </a:lnTo>
                    <a:lnTo>
                      <a:pt x="9" y="30"/>
                    </a:lnTo>
                    <a:lnTo>
                      <a:pt x="10" y="30"/>
                    </a:lnTo>
                    <a:lnTo>
                      <a:pt x="11" y="30"/>
                    </a:lnTo>
                    <a:lnTo>
                      <a:pt x="12" y="30"/>
                    </a:lnTo>
                    <a:lnTo>
                      <a:pt x="13" y="30"/>
                    </a:lnTo>
                    <a:lnTo>
                      <a:pt x="14" y="30"/>
                    </a:lnTo>
                    <a:lnTo>
                      <a:pt x="15" y="30"/>
                    </a:lnTo>
                    <a:lnTo>
                      <a:pt x="16" y="30"/>
                    </a:lnTo>
                    <a:lnTo>
                      <a:pt x="16" y="29"/>
                    </a:lnTo>
                    <a:lnTo>
                      <a:pt x="17" y="29"/>
                    </a:lnTo>
                    <a:lnTo>
                      <a:pt x="18" y="28"/>
                    </a:lnTo>
                    <a:lnTo>
                      <a:pt x="19" y="28"/>
                    </a:lnTo>
                    <a:lnTo>
                      <a:pt x="19" y="27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20" y="25"/>
                    </a:lnTo>
                    <a:lnTo>
                      <a:pt x="21" y="25"/>
                    </a:lnTo>
                    <a:close/>
                  </a:path>
                </a:pathLst>
              </a:custGeom>
              <a:solidFill>
                <a:srgbClr val="DDDDDC"/>
              </a:solidFill>
              <a:ln w="19050">
                <a:solidFill>
                  <a:srgbClr val="24211D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8214" name="Freeform 20"/>
              <p:cNvSpPr>
                <a:spLocks/>
              </p:cNvSpPr>
              <p:nvPr/>
            </p:nvSpPr>
            <p:spPr bwMode="auto">
              <a:xfrm>
                <a:off x="1029" y="2580"/>
                <a:ext cx="48" cy="150"/>
              </a:xfrm>
              <a:custGeom>
                <a:avLst/>
                <a:gdLst>
                  <a:gd name="T0" fmla="*/ 0 w 8"/>
                  <a:gd name="T1" fmla="*/ 96 h 25"/>
                  <a:gd name="T2" fmla="*/ 42 w 8"/>
                  <a:gd name="T3" fmla="*/ 0 h 25"/>
                  <a:gd name="T4" fmla="*/ 42 w 8"/>
                  <a:gd name="T5" fmla="*/ 6 h 25"/>
                  <a:gd name="T6" fmla="*/ 42 w 8"/>
                  <a:gd name="T7" fmla="*/ 6 h 25"/>
                  <a:gd name="T8" fmla="*/ 42 w 8"/>
                  <a:gd name="T9" fmla="*/ 6 h 25"/>
                  <a:gd name="T10" fmla="*/ 42 w 8"/>
                  <a:gd name="T11" fmla="*/ 6 h 25"/>
                  <a:gd name="T12" fmla="*/ 42 w 8"/>
                  <a:gd name="T13" fmla="*/ 12 h 25"/>
                  <a:gd name="T14" fmla="*/ 42 w 8"/>
                  <a:gd name="T15" fmla="*/ 12 h 25"/>
                  <a:gd name="T16" fmla="*/ 48 w 8"/>
                  <a:gd name="T17" fmla="*/ 12 h 25"/>
                  <a:gd name="T18" fmla="*/ 48 w 8"/>
                  <a:gd name="T19" fmla="*/ 18 h 25"/>
                  <a:gd name="T20" fmla="*/ 48 w 8"/>
                  <a:gd name="T21" fmla="*/ 18 h 25"/>
                  <a:gd name="T22" fmla="*/ 48 w 8"/>
                  <a:gd name="T23" fmla="*/ 18 h 25"/>
                  <a:gd name="T24" fmla="*/ 48 w 8"/>
                  <a:gd name="T25" fmla="*/ 18 h 25"/>
                  <a:gd name="T26" fmla="*/ 48 w 8"/>
                  <a:gd name="T27" fmla="*/ 24 h 25"/>
                  <a:gd name="T28" fmla="*/ 48 w 8"/>
                  <a:gd name="T29" fmla="*/ 24 h 25"/>
                  <a:gd name="T30" fmla="*/ 48 w 8"/>
                  <a:gd name="T31" fmla="*/ 24 h 25"/>
                  <a:gd name="T32" fmla="*/ 48 w 8"/>
                  <a:gd name="T33" fmla="*/ 24 h 25"/>
                  <a:gd name="T34" fmla="*/ 48 w 8"/>
                  <a:gd name="T35" fmla="*/ 30 h 25"/>
                  <a:gd name="T36" fmla="*/ 48 w 8"/>
                  <a:gd name="T37" fmla="*/ 30 h 25"/>
                  <a:gd name="T38" fmla="*/ 48 w 8"/>
                  <a:gd name="T39" fmla="*/ 30 h 25"/>
                  <a:gd name="T40" fmla="*/ 48 w 8"/>
                  <a:gd name="T41" fmla="*/ 30 h 25"/>
                  <a:gd name="T42" fmla="*/ 48 w 8"/>
                  <a:gd name="T43" fmla="*/ 36 h 25"/>
                  <a:gd name="T44" fmla="*/ 48 w 8"/>
                  <a:gd name="T45" fmla="*/ 36 h 25"/>
                  <a:gd name="T46" fmla="*/ 42 w 8"/>
                  <a:gd name="T47" fmla="*/ 36 h 25"/>
                  <a:gd name="T48" fmla="*/ 42 w 8"/>
                  <a:gd name="T49" fmla="*/ 36 h 25"/>
                  <a:gd name="T50" fmla="*/ 42 w 8"/>
                  <a:gd name="T51" fmla="*/ 42 h 25"/>
                  <a:gd name="T52" fmla="*/ 42 w 8"/>
                  <a:gd name="T53" fmla="*/ 42 h 25"/>
                  <a:gd name="T54" fmla="*/ 6 w 8"/>
                  <a:gd name="T55" fmla="*/ 150 h 25"/>
                  <a:gd name="T56" fmla="*/ 6 w 8"/>
                  <a:gd name="T57" fmla="*/ 144 h 25"/>
                  <a:gd name="T58" fmla="*/ 6 w 8"/>
                  <a:gd name="T59" fmla="*/ 144 h 25"/>
                  <a:gd name="T60" fmla="*/ 6 w 8"/>
                  <a:gd name="T61" fmla="*/ 144 h 25"/>
                  <a:gd name="T62" fmla="*/ 6 w 8"/>
                  <a:gd name="T63" fmla="*/ 138 h 25"/>
                  <a:gd name="T64" fmla="*/ 6 w 8"/>
                  <a:gd name="T65" fmla="*/ 138 h 25"/>
                  <a:gd name="T66" fmla="*/ 6 w 8"/>
                  <a:gd name="T67" fmla="*/ 138 h 25"/>
                  <a:gd name="T68" fmla="*/ 6 w 8"/>
                  <a:gd name="T69" fmla="*/ 132 h 25"/>
                  <a:gd name="T70" fmla="*/ 6 w 8"/>
                  <a:gd name="T71" fmla="*/ 132 h 25"/>
                  <a:gd name="T72" fmla="*/ 6 w 8"/>
                  <a:gd name="T73" fmla="*/ 132 h 25"/>
                  <a:gd name="T74" fmla="*/ 6 w 8"/>
                  <a:gd name="T75" fmla="*/ 126 h 25"/>
                  <a:gd name="T76" fmla="*/ 6 w 8"/>
                  <a:gd name="T77" fmla="*/ 126 h 25"/>
                  <a:gd name="T78" fmla="*/ 6 w 8"/>
                  <a:gd name="T79" fmla="*/ 126 h 25"/>
                  <a:gd name="T80" fmla="*/ 6 w 8"/>
                  <a:gd name="T81" fmla="*/ 120 h 25"/>
                  <a:gd name="T82" fmla="*/ 6 w 8"/>
                  <a:gd name="T83" fmla="*/ 120 h 25"/>
                  <a:gd name="T84" fmla="*/ 6 w 8"/>
                  <a:gd name="T85" fmla="*/ 120 h 25"/>
                  <a:gd name="T86" fmla="*/ 6 w 8"/>
                  <a:gd name="T87" fmla="*/ 114 h 25"/>
                  <a:gd name="T88" fmla="*/ 6 w 8"/>
                  <a:gd name="T89" fmla="*/ 114 h 25"/>
                  <a:gd name="T90" fmla="*/ 6 w 8"/>
                  <a:gd name="T91" fmla="*/ 114 h 25"/>
                  <a:gd name="T92" fmla="*/ 6 w 8"/>
                  <a:gd name="T93" fmla="*/ 108 h 25"/>
                  <a:gd name="T94" fmla="*/ 6 w 8"/>
                  <a:gd name="T95" fmla="*/ 108 h 25"/>
                  <a:gd name="T96" fmla="*/ 6 w 8"/>
                  <a:gd name="T97" fmla="*/ 108 h 25"/>
                  <a:gd name="T98" fmla="*/ 6 w 8"/>
                  <a:gd name="T99" fmla="*/ 102 h 25"/>
                  <a:gd name="T100" fmla="*/ 0 w 8"/>
                  <a:gd name="T101" fmla="*/ 102 h 25"/>
                  <a:gd name="T102" fmla="*/ 0 w 8"/>
                  <a:gd name="T103" fmla="*/ 102 h 25"/>
                  <a:gd name="T104" fmla="*/ 0 w 8"/>
                  <a:gd name="T105" fmla="*/ 96 h 2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"/>
                  <a:gd name="T160" fmla="*/ 0 h 25"/>
                  <a:gd name="T161" fmla="*/ 8 w 8"/>
                  <a:gd name="T162" fmla="*/ 25 h 2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" h="25">
                    <a:moveTo>
                      <a:pt x="0" y="16"/>
                    </a:moveTo>
                    <a:lnTo>
                      <a:pt x="7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7" y="7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DDDDDC"/>
              </a:solidFill>
              <a:ln w="19050">
                <a:solidFill>
                  <a:srgbClr val="24211D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8215" name="Freeform 21"/>
              <p:cNvSpPr>
                <a:spLocks/>
              </p:cNvSpPr>
              <p:nvPr/>
            </p:nvSpPr>
            <p:spPr bwMode="auto">
              <a:xfrm>
                <a:off x="909" y="2580"/>
                <a:ext cx="162" cy="180"/>
              </a:xfrm>
              <a:custGeom>
                <a:avLst/>
                <a:gdLst>
                  <a:gd name="T0" fmla="*/ 162 w 27"/>
                  <a:gd name="T1" fmla="*/ 42 h 30"/>
                  <a:gd name="T2" fmla="*/ 162 w 27"/>
                  <a:gd name="T3" fmla="*/ 48 h 30"/>
                  <a:gd name="T4" fmla="*/ 156 w 27"/>
                  <a:gd name="T5" fmla="*/ 54 h 30"/>
                  <a:gd name="T6" fmla="*/ 156 w 27"/>
                  <a:gd name="T7" fmla="*/ 54 h 30"/>
                  <a:gd name="T8" fmla="*/ 150 w 27"/>
                  <a:gd name="T9" fmla="*/ 60 h 30"/>
                  <a:gd name="T10" fmla="*/ 144 w 27"/>
                  <a:gd name="T11" fmla="*/ 66 h 30"/>
                  <a:gd name="T12" fmla="*/ 138 w 27"/>
                  <a:gd name="T13" fmla="*/ 66 h 30"/>
                  <a:gd name="T14" fmla="*/ 126 w 27"/>
                  <a:gd name="T15" fmla="*/ 66 h 30"/>
                  <a:gd name="T16" fmla="*/ 120 w 27"/>
                  <a:gd name="T17" fmla="*/ 72 h 30"/>
                  <a:gd name="T18" fmla="*/ 114 w 27"/>
                  <a:gd name="T19" fmla="*/ 66 h 30"/>
                  <a:gd name="T20" fmla="*/ 108 w 27"/>
                  <a:gd name="T21" fmla="*/ 66 h 30"/>
                  <a:gd name="T22" fmla="*/ 102 w 27"/>
                  <a:gd name="T23" fmla="*/ 66 h 30"/>
                  <a:gd name="T24" fmla="*/ 90 w 27"/>
                  <a:gd name="T25" fmla="*/ 60 h 30"/>
                  <a:gd name="T26" fmla="*/ 84 w 27"/>
                  <a:gd name="T27" fmla="*/ 54 h 30"/>
                  <a:gd name="T28" fmla="*/ 84 w 27"/>
                  <a:gd name="T29" fmla="*/ 54 h 30"/>
                  <a:gd name="T30" fmla="*/ 78 w 27"/>
                  <a:gd name="T31" fmla="*/ 48 h 30"/>
                  <a:gd name="T32" fmla="*/ 72 w 27"/>
                  <a:gd name="T33" fmla="*/ 42 h 30"/>
                  <a:gd name="T34" fmla="*/ 72 w 27"/>
                  <a:gd name="T35" fmla="*/ 36 h 30"/>
                  <a:gd name="T36" fmla="*/ 66 w 27"/>
                  <a:gd name="T37" fmla="*/ 30 h 30"/>
                  <a:gd name="T38" fmla="*/ 66 w 27"/>
                  <a:gd name="T39" fmla="*/ 24 h 30"/>
                  <a:gd name="T40" fmla="*/ 66 w 27"/>
                  <a:gd name="T41" fmla="*/ 18 h 30"/>
                  <a:gd name="T42" fmla="*/ 66 w 27"/>
                  <a:gd name="T43" fmla="*/ 12 h 30"/>
                  <a:gd name="T44" fmla="*/ 66 w 27"/>
                  <a:gd name="T45" fmla="*/ 6 h 30"/>
                  <a:gd name="T46" fmla="*/ 66 w 27"/>
                  <a:gd name="T47" fmla="*/ 0 h 30"/>
                  <a:gd name="T48" fmla="*/ 0 w 27"/>
                  <a:gd name="T49" fmla="*/ 96 h 30"/>
                  <a:gd name="T50" fmla="*/ 0 w 27"/>
                  <a:gd name="T51" fmla="*/ 102 h 30"/>
                  <a:gd name="T52" fmla="*/ 0 w 27"/>
                  <a:gd name="T53" fmla="*/ 114 h 30"/>
                  <a:gd name="T54" fmla="*/ 0 w 27"/>
                  <a:gd name="T55" fmla="*/ 120 h 30"/>
                  <a:gd name="T56" fmla="*/ 0 w 27"/>
                  <a:gd name="T57" fmla="*/ 126 h 30"/>
                  <a:gd name="T58" fmla="*/ 6 w 27"/>
                  <a:gd name="T59" fmla="*/ 132 h 30"/>
                  <a:gd name="T60" fmla="*/ 6 w 27"/>
                  <a:gd name="T61" fmla="*/ 138 h 30"/>
                  <a:gd name="T62" fmla="*/ 12 w 27"/>
                  <a:gd name="T63" fmla="*/ 150 h 30"/>
                  <a:gd name="T64" fmla="*/ 18 w 27"/>
                  <a:gd name="T65" fmla="*/ 156 h 30"/>
                  <a:gd name="T66" fmla="*/ 24 w 27"/>
                  <a:gd name="T67" fmla="*/ 162 h 30"/>
                  <a:gd name="T68" fmla="*/ 30 w 27"/>
                  <a:gd name="T69" fmla="*/ 168 h 30"/>
                  <a:gd name="T70" fmla="*/ 36 w 27"/>
                  <a:gd name="T71" fmla="*/ 174 h 30"/>
                  <a:gd name="T72" fmla="*/ 42 w 27"/>
                  <a:gd name="T73" fmla="*/ 174 h 30"/>
                  <a:gd name="T74" fmla="*/ 54 w 27"/>
                  <a:gd name="T75" fmla="*/ 180 h 30"/>
                  <a:gd name="T76" fmla="*/ 60 w 27"/>
                  <a:gd name="T77" fmla="*/ 180 h 30"/>
                  <a:gd name="T78" fmla="*/ 72 w 27"/>
                  <a:gd name="T79" fmla="*/ 180 h 30"/>
                  <a:gd name="T80" fmla="*/ 78 w 27"/>
                  <a:gd name="T81" fmla="*/ 180 h 30"/>
                  <a:gd name="T82" fmla="*/ 90 w 27"/>
                  <a:gd name="T83" fmla="*/ 180 h 30"/>
                  <a:gd name="T84" fmla="*/ 96 w 27"/>
                  <a:gd name="T85" fmla="*/ 174 h 30"/>
                  <a:gd name="T86" fmla="*/ 102 w 27"/>
                  <a:gd name="T87" fmla="*/ 174 h 30"/>
                  <a:gd name="T88" fmla="*/ 114 w 27"/>
                  <a:gd name="T89" fmla="*/ 168 h 30"/>
                  <a:gd name="T90" fmla="*/ 120 w 27"/>
                  <a:gd name="T91" fmla="*/ 162 h 30"/>
                  <a:gd name="T92" fmla="*/ 120 w 27"/>
                  <a:gd name="T93" fmla="*/ 156 h 30"/>
                  <a:gd name="T94" fmla="*/ 126 w 27"/>
                  <a:gd name="T95" fmla="*/ 150 h 3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7"/>
                  <a:gd name="T145" fmla="*/ 0 h 30"/>
                  <a:gd name="T146" fmla="*/ 27 w 27"/>
                  <a:gd name="T147" fmla="*/ 30 h 3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7" h="30">
                    <a:moveTo>
                      <a:pt x="21" y="25"/>
                    </a:moveTo>
                    <a:lnTo>
                      <a:pt x="27" y="7"/>
                    </a:lnTo>
                    <a:lnTo>
                      <a:pt x="27" y="8"/>
                    </a:lnTo>
                    <a:lnTo>
                      <a:pt x="26" y="9"/>
                    </a:lnTo>
                    <a:lnTo>
                      <a:pt x="25" y="10"/>
                    </a:lnTo>
                    <a:lnTo>
                      <a:pt x="24" y="10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21" y="11"/>
                    </a:lnTo>
                    <a:lnTo>
                      <a:pt x="21" y="12"/>
                    </a:lnTo>
                    <a:lnTo>
                      <a:pt x="20" y="12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7" y="11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4" y="9"/>
                    </a:lnTo>
                    <a:lnTo>
                      <a:pt x="13" y="8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1" y="21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2" y="24"/>
                    </a:lnTo>
                    <a:lnTo>
                      <a:pt x="2" y="25"/>
                    </a:lnTo>
                    <a:lnTo>
                      <a:pt x="3" y="26"/>
                    </a:lnTo>
                    <a:lnTo>
                      <a:pt x="4" y="27"/>
                    </a:lnTo>
                    <a:lnTo>
                      <a:pt x="5" y="28"/>
                    </a:lnTo>
                    <a:lnTo>
                      <a:pt x="6" y="29"/>
                    </a:lnTo>
                    <a:lnTo>
                      <a:pt x="7" y="29"/>
                    </a:lnTo>
                    <a:lnTo>
                      <a:pt x="8" y="30"/>
                    </a:lnTo>
                    <a:lnTo>
                      <a:pt x="9" y="30"/>
                    </a:lnTo>
                    <a:lnTo>
                      <a:pt x="10" y="30"/>
                    </a:lnTo>
                    <a:lnTo>
                      <a:pt x="11" y="30"/>
                    </a:lnTo>
                    <a:lnTo>
                      <a:pt x="12" y="30"/>
                    </a:lnTo>
                    <a:lnTo>
                      <a:pt x="13" y="30"/>
                    </a:lnTo>
                    <a:lnTo>
                      <a:pt x="14" y="30"/>
                    </a:lnTo>
                    <a:lnTo>
                      <a:pt x="15" y="30"/>
                    </a:lnTo>
                    <a:lnTo>
                      <a:pt x="16" y="30"/>
                    </a:lnTo>
                    <a:lnTo>
                      <a:pt x="16" y="29"/>
                    </a:lnTo>
                    <a:lnTo>
                      <a:pt x="17" y="29"/>
                    </a:lnTo>
                    <a:lnTo>
                      <a:pt x="18" y="28"/>
                    </a:lnTo>
                    <a:lnTo>
                      <a:pt x="19" y="28"/>
                    </a:lnTo>
                    <a:lnTo>
                      <a:pt x="19" y="27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20" y="25"/>
                    </a:lnTo>
                    <a:lnTo>
                      <a:pt x="21" y="25"/>
                    </a:lnTo>
                    <a:close/>
                  </a:path>
                </a:pathLst>
              </a:custGeom>
              <a:solidFill>
                <a:srgbClr val="DDDDDC"/>
              </a:solidFill>
              <a:ln w="19050">
                <a:solidFill>
                  <a:srgbClr val="24211D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8216" name="Freeform 22"/>
              <p:cNvSpPr>
                <a:spLocks/>
              </p:cNvSpPr>
              <p:nvPr/>
            </p:nvSpPr>
            <p:spPr bwMode="auto">
              <a:xfrm>
                <a:off x="1029" y="2580"/>
                <a:ext cx="48" cy="150"/>
              </a:xfrm>
              <a:custGeom>
                <a:avLst/>
                <a:gdLst>
                  <a:gd name="T0" fmla="*/ 0 w 8"/>
                  <a:gd name="T1" fmla="*/ 96 h 25"/>
                  <a:gd name="T2" fmla="*/ 42 w 8"/>
                  <a:gd name="T3" fmla="*/ 0 h 25"/>
                  <a:gd name="T4" fmla="*/ 42 w 8"/>
                  <a:gd name="T5" fmla="*/ 6 h 25"/>
                  <a:gd name="T6" fmla="*/ 42 w 8"/>
                  <a:gd name="T7" fmla="*/ 6 h 25"/>
                  <a:gd name="T8" fmla="*/ 42 w 8"/>
                  <a:gd name="T9" fmla="*/ 6 h 25"/>
                  <a:gd name="T10" fmla="*/ 42 w 8"/>
                  <a:gd name="T11" fmla="*/ 6 h 25"/>
                  <a:gd name="T12" fmla="*/ 42 w 8"/>
                  <a:gd name="T13" fmla="*/ 12 h 25"/>
                  <a:gd name="T14" fmla="*/ 42 w 8"/>
                  <a:gd name="T15" fmla="*/ 12 h 25"/>
                  <a:gd name="T16" fmla="*/ 48 w 8"/>
                  <a:gd name="T17" fmla="*/ 12 h 25"/>
                  <a:gd name="T18" fmla="*/ 48 w 8"/>
                  <a:gd name="T19" fmla="*/ 18 h 25"/>
                  <a:gd name="T20" fmla="*/ 48 w 8"/>
                  <a:gd name="T21" fmla="*/ 18 h 25"/>
                  <a:gd name="T22" fmla="*/ 48 w 8"/>
                  <a:gd name="T23" fmla="*/ 18 h 25"/>
                  <a:gd name="T24" fmla="*/ 48 w 8"/>
                  <a:gd name="T25" fmla="*/ 18 h 25"/>
                  <a:gd name="T26" fmla="*/ 48 w 8"/>
                  <a:gd name="T27" fmla="*/ 24 h 25"/>
                  <a:gd name="T28" fmla="*/ 48 w 8"/>
                  <a:gd name="T29" fmla="*/ 24 h 25"/>
                  <a:gd name="T30" fmla="*/ 48 w 8"/>
                  <a:gd name="T31" fmla="*/ 24 h 25"/>
                  <a:gd name="T32" fmla="*/ 48 w 8"/>
                  <a:gd name="T33" fmla="*/ 24 h 25"/>
                  <a:gd name="T34" fmla="*/ 48 w 8"/>
                  <a:gd name="T35" fmla="*/ 30 h 25"/>
                  <a:gd name="T36" fmla="*/ 48 w 8"/>
                  <a:gd name="T37" fmla="*/ 30 h 25"/>
                  <a:gd name="T38" fmla="*/ 48 w 8"/>
                  <a:gd name="T39" fmla="*/ 30 h 25"/>
                  <a:gd name="T40" fmla="*/ 48 w 8"/>
                  <a:gd name="T41" fmla="*/ 30 h 25"/>
                  <a:gd name="T42" fmla="*/ 48 w 8"/>
                  <a:gd name="T43" fmla="*/ 36 h 25"/>
                  <a:gd name="T44" fmla="*/ 48 w 8"/>
                  <a:gd name="T45" fmla="*/ 36 h 25"/>
                  <a:gd name="T46" fmla="*/ 42 w 8"/>
                  <a:gd name="T47" fmla="*/ 36 h 25"/>
                  <a:gd name="T48" fmla="*/ 42 w 8"/>
                  <a:gd name="T49" fmla="*/ 36 h 25"/>
                  <a:gd name="T50" fmla="*/ 42 w 8"/>
                  <a:gd name="T51" fmla="*/ 42 h 25"/>
                  <a:gd name="T52" fmla="*/ 42 w 8"/>
                  <a:gd name="T53" fmla="*/ 42 h 25"/>
                  <a:gd name="T54" fmla="*/ 6 w 8"/>
                  <a:gd name="T55" fmla="*/ 150 h 25"/>
                  <a:gd name="T56" fmla="*/ 6 w 8"/>
                  <a:gd name="T57" fmla="*/ 144 h 25"/>
                  <a:gd name="T58" fmla="*/ 6 w 8"/>
                  <a:gd name="T59" fmla="*/ 144 h 25"/>
                  <a:gd name="T60" fmla="*/ 6 w 8"/>
                  <a:gd name="T61" fmla="*/ 144 h 25"/>
                  <a:gd name="T62" fmla="*/ 6 w 8"/>
                  <a:gd name="T63" fmla="*/ 138 h 25"/>
                  <a:gd name="T64" fmla="*/ 6 w 8"/>
                  <a:gd name="T65" fmla="*/ 138 h 25"/>
                  <a:gd name="T66" fmla="*/ 6 w 8"/>
                  <a:gd name="T67" fmla="*/ 138 h 25"/>
                  <a:gd name="T68" fmla="*/ 6 w 8"/>
                  <a:gd name="T69" fmla="*/ 132 h 25"/>
                  <a:gd name="T70" fmla="*/ 6 w 8"/>
                  <a:gd name="T71" fmla="*/ 132 h 25"/>
                  <a:gd name="T72" fmla="*/ 6 w 8"/>
                  <a:gd name="T73" fmla="*/ 132 h 25"/>
                  <a:gd name="T74" fmla="*/ 6 w 8"/>
                  <a:gd name="T75" fmla="*/ 126 h 25"/>
                  <a:gd name="T76" fmla="*/ 6 w 8"/>
                  <a:gd name="T77" fmla="*/ 126 h 25"/>
                  <a:gd name="T78" fmla="*/ 6 w 8"/>
                  <a:gd name="T79" fmla="*/ 126 h 25"/>
                  <a:gd name="T80" fmla="*/ 6 w 8"/>
                  <a:gd name="T81" fmla="*/ 120 h 25"/>
                  <a:gd name="T82" fmla="*/ 6 w 8"/>
                  <a:gd name="T83" fmla="*/ 120 h 25"/>
                  <a:gd name="T84" fmla="*/ 6 w 8"/>
                  <a:gd name="T85" fmla="*/ 120 h 25"/>
                  <a:gd name="T86" fmla="*/ 6 w 8"/>
                  <a:gd name="T87" fmla="*/ 114 h 25"/>
                  <a:gd name="T88" fmla="*/ 6 w 8"/>
                  <a:gd name="T89" fmla="*/ 114 h 25"/>
                  <a:gd name="T90" fmla="*/ 6 w 8"/>
                  <a:gd name="T91" fmla="*/ 114 h 25"/>
                  <a:gd name="T92" fmla="*/ 6 w 8"/>
                  <a:gd name="T93" fmla="*/ 108 h 25"/>
                  <a:gd name="T94" fmla="*/ 6 w 8"/>
                  <a:gd name="T95" fmla="*/ 108 h 25"/>
                  <a:gd name="T96" fmla="*/ 6 w 8"/>
                  <a:gd name="T97" fmla="*/ 108 h 25"/>
                  <a:gd name="T98" fmla="*/ 6 w 8"/>
                  <a:gd name="T99" fmla="*/ 102 h 25"/>
                  <a:gd name="T100" fmla="*/ 0 w 8"/>
                  <a:gd name="T101" fmla="*/ 102 h 25"/>
                  <a:gd name="T102" fmla="*/ 0 w 8"/>
                  <a:gd name="T103" fmla="*/ 102 h 25"/>
                  <a:gd name="T104" fmla="*/ 0 w 8"/>
                  <a:gd name="T105" fmla="*/ 96 h 2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"/>
                  <a:gd name="T160" fmla="*/ 0 h 25"/>
                  <a:gd name="T161" fmla="*/ 8 w 8"/>
                  <a:gd name="T162" fmla="*/ 25 h 2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" h="25">
                    <a:moveTo>
                      <a:pt x="0" y="16"/>
                    </a:moveTo>
                    <a:lnTo>
                      <a:pt x="7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7" y="7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DDDDDC"/>
              </a:solidFill>
              <a:ln w="19050">
                <a:solidFill>
                  <a:srgbClr val="24211D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8217" name="Freeform 23"/>
              <p:cNvSpPr>
                <a:spLocks/>
              </p:cNvSpPr>
              <p:nvPr/>
            </p:nvSpPr>
            <p:spPr bwMode="auto">
              <a:xfrm>
                <a:off x="903" y="2676"/>
                <a:ext cx="138" cy="96"/>
              </a:xfrm>
              <a:custGeom>
                <a:avLst/>
                <a:gdLst>
                  <a:gd name="T0" fmla="*/ 126 w 23"/>
                  <a:gd name="T1" fmla="*/ 0 h 16"/>
                  <a:gd name="T2" fmla="*/ 126 w 23"/>
                  <a:gd name="T3" fmla="*/ 66 h 16"/>
                  <a:gd name="T4" fmla="*/ 36 w 23"/>
                  <a:gd name="T5" fmla="*/ 72 h 16"/>
                  <a:gd name="T6" fmla="*/ 6 w 23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16"/>
                  <a:gd name="T14" fmla="*/ 23 w 23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16">
                    <a:moveTo>
                      <a:pt x="21" y="0"/>
                    </a:moveTo>
                    <a:cubicBezTo>
                      <a:pt x="23" y="4"/>
                      <a:pt x="23" y="8"/>
                      <a:pt x="21" y="11"/>
                    </a:cubicBezTo>
                    <a:cubicBezTo>
                      <a:pt x="17" y="15"/>
                      <a:pt x="11" y="16"/>
                      <a:pt x="6" y="12"/>
                    </a:cubicBezTo>
                    <a:cubicBezTo>
                      <a:pt x="2" y="9"/>
                      <a:pt x="0" y="4"/>
                      <a:pt x="1" y="0"/>
                    </a:cubicBezTo>
                  </a:path>
                </a:pathLst>
              </a:custGeom>
              <a:noFill/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8218" name="Freeform 24"/>
              <p:cNvSpPr>
                <a:spLocks/>
              </p:cNvSpPr>
              <p:nvPr/>
            </p:nvSpPr>
            <p:spPr bwMode="auto">
              <a:xfrm>
                <a:off x="819" y="2670"/>
                <a:ext cx="210" cy="228"/>
              </a:xfrm>
              <a:custGeom>
                <a:avLst/>
                <a:gdLst>
                  <a:gd name="T0" fmla="*/ 210 w 35"/>
                  <a:gd name="T1" fmla="*/ 54 h 38"/>
                  <a:gd name="T2" fmla="*/ 210 w 35"/>
                  <a:gd name="T3" fmla="*/ 60 h 38"/>
                  <a:gd name="T4" fmla="*/ 204 w 35"/>
                  <a:gd name="T5" fmla="*/ 66 h 38"/>
                  <a:gd name="T6" fmla="*/ 198 w 35"/>
                  <a:gd name="T7" fmla="*/ 72 h 38"/>
                  <a:gd name="T8" fmla="*/ 192 w 35"/>
                  <a:gd name="T9" fmla="*/ 78 h 38"/>
                  <a:gd name="T10" fmla="*/ 186 w 35"/>
                  <a:gd name="T11" fmla="*/ 84 h 38"/>
                  <a:gd name="T12" fmla="*/ 174 w 35"/>
                  <a:gd name="T13" fmla="*/ 84 h 38"/>
                  <a:gd name="T14" fmla="*/ 168 w 35"/>
                  <a:gd name="T15" fmla="*/ 90 h 38"/>
                  <a:gd name="T16" fmla="*/ 156 w 35"/>
                  <a:gd name="T17" fmla="*/ 90 h 38"/>
                  <a:gd name="T18" fmla="*/ 150 w 35"/>
                  <a:gd name="T19" fmla="*/ 90 h 38"/>
                  <a:gd name="T20" fmla="*/ 138 w 35"/>
                  <a:gd name="T21" fmla="*/ 84 h 38"/>
                  <a:gd name="T22" fmla="*/ 132 w 35"/>
                  <a:gd name="T23" fmla="*/ 84 h 38"/>
                  <a:gd name="T24" fmla="*/ 120 w 35"/>
                  <a:gd name="T25" fmla="*/ 78 h 38"/>
                  <a:gd name="T26" fmla="*/ 114 w 35"/>
                  <a:gd name="T27" fmla="*/ 72 h 38"/>
                  <a:gd name="T28" fmla="*/ 108 w 35"/>
                  <a:gd name="T29" fmla="*/ 66 h 38"/>
                  <a:gd name="T30" fmla="*/ 108 w 35"/>
                  <a:gd name="T31" fmla="*/ 60 h 38"/>
                  <a:gd name="T32" fmla="*/ 102 w 35"/>
                  <a:gd name="T33" fmla="*/ 54 h 38"/>
                  <a:gd name="T34" fmla="*/ 96 w 35"/>
                  <a:gd name="T35" fmla="*/ 48 h 38"/>
                  <a:gd name="T36" fmla="*/ 96 w 35"/>
                  <a:gd name="T37" fmla="*/ 42 h 38"/>
                  <a:gd name="T38" fmla="*/ 96 w 35"/>
                  <a:gd name="T39" fmla="*/ 30 h 38"/>
                  <a:gd name="T40" fmla="*/ 90 w 35"/>
                  <a:gd name="T41" fmla="*/ 24 h 38"/>
                  <a:gd name="T42" fmla="*/ 90 w 35"/>
                  <a:gd name="T43" fmla="*/ 18 h 38"/>
                  <a:gd name="T44" fmla="*/ 96 w 35"/>
                  <a:gd name="T45" fmla="*/ 12 h 38"/>
                  <a:gd name="T46" fmla="*/ 96 w 35"/>
                  <a:gd name="T47" fmla="*/ 6 h 38"/>
                  <a:gd name="T48" fmla="*/ 6 w 35"/>
                  <a:gd name="T49" fmla="*/ 120 h 38"/>
                  <a:gd name="T50" fmla="*/ 6 w 35"/>
                  <a:gd name="T51" fmla="*/ 132 h 38"/>
                  <a:gd name="T52" fmla="*/ 0 w 35"/>
                  <a:gd name="T53" fmla="*/ 144 h 38"/>
                  <a:gd name="T54" fmla="*/ 0 w 35"/>
                  <a:gd name="T55" fmla="*/ 150 h 38"/>
                  <a:gd name="T56" fmla="*/ 6 w 35"/>
                  <a:gd name="T57" fmla="*/ 162 h 38"/>
                  <a:gd name="T58" fmla="*/ 6 w 35"/>
                  <a:gd name="T59" fmla="*/ 168 h 38"/>
                  <a:gd name="T60" fmla="*/ 6 w 35"/>
                  <a:gd name="T61" fmla="*/ 180 h 38"/>
                  <a:gd name="T62" fmla="*/ 12 w 35"/>
                  <a:gd name="T63" fmla="*/ 186 h 38"/>
                  <a:gd name="T64" fmla="*/ 18 w 35"/>
                  <a:gd name="T65" fmla="*/ 192 h 38"/>
                  <a:gd name="T66" fmla="*/ 24 w 35"/>
                  <a:gd name="T67" fmla="*/ 204 h 38"/>
                  <a:gd name="T68" fmla="*/ 30 w 35"/>
                  <a:gd name="T69" fmla="*/ 210 h 38"/>
                  <a:gd name="T70" fmla="*/ 42 w 35"/>
                  <a:gd name="T71" fmla="*/ 216 h 38"/>
                  <a:gd name="T72" fmla="*/ 48 w 35"/>
                  <a:gd name="T73" fmla="*/ 222 h 38"/>
                  <a:gd name="T74" fmla="*/ 60 w 35"/>
                  <a:gd name="T75" fmla="*/ 228 h 38"/>
                  <a:gd name="T76" fmla="*/ 72 w 35"/>
                  <a:gd name="T77" fmla="*/ 228 h 38"/>
                  <a:gd name="T78" fmla="*/ 84 w 35"/>
                  <a:gd name="T79" fmla="*/ 228 h 38"/>
                  <a:gd name="T80" fmla="*/ 96 w 35"/>
                  <a:gd name="T81" fmla="*/ 228 h 38"/>
                  <a:gd name="T82" fmla="*/ 108 w 35"/>
                  <a:gd name="T83" fmla="*/ 228 h 38"/>
                  <a:gd name="T84" fmla="*/ 114 w 35"/>
                  <a:gd name="T85" fmla="*/ 222 h 38"/>
                  <a:gd name="T86" fmla="*/ 126 w 35"/>
                  <a:gd name="T87" fmla="*/ 216 h 38"/>
                  <a:gd name="T88" fmla="*/ 138 w 35"/>
                  <a:gd name="T89" fmla="*/ 210 h 38"/>
                  <a:gd name="T90" fmla="*/ 144 w 35"/>
                  <a:gd name="T91" fmla="*/ 204 h 38"/>
                  <a:gd name="T92" fmla="*/ 150 w 35"/>
                  <a:gd name="T93" fmla="*/ 198 h 38"/>
                  <a:gd name="T94" fmla="*/ 150 w 35"/>
                  <a:gd name="T95" fmla="*/ 192 h 3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5"/>
                  <a:gd name="T145" fmla="*/ 0 h 38"/>
                  <a:gd name="T146" fmla="*/ 35 w 35"/>
                  <a:gd name="T147" fmla="*/ 38 h 3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5" h="38">
                    <a:moveTo>
                      <a:pt x="25" y="31"/>
                    </a:moveTo>
                    <a:lnTo>
                      <a:pt x="35" y="9"/>
                    </a:lnTo>
                    <a:lnTo>
                      <a:pt x="35" y="10"/>
                    </a:lnTo>
                    <a:lnTo>
                      <a:pt x="35" y="11"/>
                    </a:lnTo>
                    <a:lnTo>
                      <a:pt x="34" y="11"/>
                    </a:lnTo>
                    <a:lnTo>
                      <a:pt x="33" y="12"/>
                    </a:lnTo>
                    <a:lnTo>
                      <a:pt x="33" y="13"/>
                    </a:lnTo>
                    <a:lnTo>
                      <a:pt x="32" y="13"/>
                    </a:lnTo>
                    <a:lnTo>
                      <a:pt x="31" y="14"/>
                    </a:lnTo>
                    <a:lnTo>
                      <a:pt x="30" y="14"/>
                    </a:lnTo>
                    <a:lnTo>
                      <a:pt x="29" y="14"/>
                    </a:lnTo>
                    <a:lnTo>
                      <a:pt x="29" y="15"/>
                    </a:lnTo>
                    <a:lnTo>
                      <a:pt x="28" y="15"/>
                    </a:lnTo>
                    <a:lnTo>
                      <a:pt x="27" y="15"/>
                    </a:lnTo>
                    <a:lnTo>
                      <a:pt x="26" y="15"/>
                    </a:lnTo>
                    <a:lnTo>
                      <a:pt x="25" y="15"/>
                    </a:lnTo>
                    <a:lnTo>
                      <a:pt x="24" y="15"/>
                    </a:lnTo>
                    <a:lnTo>
                      <a:pt x="24" y="14"/>
                    </a:lnTo>
                    <a:lnTo>
                      <a:pt x="23" y="14"/>
                    </a:lnTo>
                    <a:lnTo>
                      <a:pt x="22" y="14"/>
                    </a:lnTo>
                    <a:lnTo>
                      <a:pt x="21" y="13"/>
                    </a:lnTo>
                    <a:lnTo>
                      <a:pt x="20" y="13"/>
                    </a:lnTo>
                    <a:lnTo>
                      <a:pt x="20" y="12"/>
                    </a:lnTo>
                    <a:lnTo>
                      <a:pt x="19" y="12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8" y="10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" y="20"/>
                    </a:lnTo>
                    <a:lnTo>
                      <a:pt x="1" y="21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1" y="27"/>
                    </a:lnTo>
                    <a:lnTo>
                      <a:pt x="1" y="28"/>
                    </a:lnTo>
                    <a:lnTo>
                      <a:pt x="1" y="29"/>
                    </a:lnTo>
                    <a:lnTo>
                      <a:pt x="1" y="30"/>
                    </a:lnTo>
                    <a:lnTo>
                      <a:pt x="2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3" y="33"/>
                    </a:lnTo>
                    <a:lnTo>
                      <a:pt x="4" y="33"/>
                    </a:lnTo>
                    <a:lnTo>
                      <a:pt x="4" y="34"/>
                    </a:lnTo>
                    <a:lnTo>
                      <a:pt x="5" y="34"/>
                    </a:lnTo>
                    <a:lnTo>
                      <a:pt x="5" y="35"/>
                    </a:lnTo>
                    <a:lnTo>
                      <a:pt x="6" y="35"/>
                    </a:lnTo>
                    <a:lnTo>
                      <a:pt x="6" y="36"/>
                    </a:lnTo>
                    <a:lnTo>
                      <a:pt x="7" y="36"/>
                    </a:lnTo>
                    <a:lnTo>
                      <a:pt x="8" y="37"/>
                    </a:lnTo>
                    <a:lnTo>
                      <a:pt x="9" y="37"/>
                    </a:lnTo>
                    <a:lnTo>
                      <a:pt x="10" y="37"/>
                    </a:lnTo>
                    <a:lnTo>
                      <a:pt x="10" y="38"/>
                    </a:lnTo>
                    <a:lnTo>
                      <a:pt x="11" y="38"/>
                    </a:lnTo>
                    <a:lnTo>
                      <a:pt x="12" y="38"/>
                    </a:lnTo>
                    <a:lnTo>
                      <a:pt x="13" y="38"/>
                    </a:lnTo>
                    <a:lnTo>
                      <a:pt x="14" y="38"/>
                    </a:lnTo>
                    <a:lnTo>
                      <a:pt x="15" y="38"/>
                    </a:lnTo>
                    <a:lnTo>
                      <a:pt x="16" y="38"/>
                    </a:lnTo>
                    <a:lnTo>
                      <a:pt x="17" y="38"/>
                    </a:lnTo>
                    <a:lnTo>
                      <a:pt x="18" y="38"/>
                    </a:lnTo>
                    <a:lnTo>
                      <a:pt x="19" y="37"/>
                    </a:lnTo>
                    <a:lnTo>
                      <a:pt x="20" y="37"/>
                    </a:lnTo>
                    <a:lnTo>
                      <a:pt x="21" y="36"/>
                    </a:lnTo>
                    <a:lnTo>
                      <a:pt x="22" y="36"/>
                    </a:lnTo>
                    <a:lnTo>
                      <a:pt x="22" y="35"/>
                    </a:lnTo>
                    <a:lnTo>
                      <a:pt x="23" y="35"/>
                    </a:lnTo>
                    <a:lnTo>
                      <a:pt x="23" y="34"/>
                    </a:lnTo>
                    <a:lnTo>
                      <a:pt x="24" y="34"/>
                    </a:lnTo>
                    <a:lnTo>
                      <a:pt x="24" y="33"/>
                    </a:lnTo>
                    <a:lnTo>
                      <a:pt x="25" y="33"/>
                    </a:lnTo>
                    <a:lnTo>
                      <a:pt x="25" y="32"/>
                    </a:lnTo>
                    <a:lnTo>
                      <a:pt x="25" y="31"/>
                    </a:lnTo>
                    <a:close/>
                  </a:path>
                </a:pathLst>
              </a:custGeom>
              <a:solidFill>
                <a:srgbClr val="DDDDDC"/>
              </a:solidFill>
              <a:ln w="19050">
                <a:solidFill>
                  <a:srgbClr val="24211D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8219" name="Freeform 25"/>
              <p:cNvSpPr>
                <a:spLocks/>
              </p:cNvSpPr>
              <p:nvPr/>
            </p:nvSpPr>
            <p:spPr bwMode="auto">
              <a:xfrm>
                <a:off x="969" y="2676"/>
                <a:ext cx="66" cy="180"/>
              </a:xfrm>
              <a:custGeom>
                <a:avLst/>
                <a:gdLst>
                  <a:gd name="T0" fmla="*/ 6 w 11"/>
                  <a:gd name="T1" fmla="*/ 120 h 30"/>
                  <a:gd name="T2" fmla="*/ 66 w 11"/>
                  <a:gd name="T3" fmla="*/ 0 h 30"/>
                  <a:gd name="T4" fmla="*/ 66 w 11"/>
                  <a:gd name="T5" fmla="*/ 0 h 30"/>
                  <a:gd name="T6" fmla="*/ 66 w 11"/>
                  <a:gd name="T7" fmla="*/ 6 h 30"/>
                  <a:gd name="T8" fmla="*/ 66 w 11"/>
                  <a:gd name="T9" fmla="*/ 6 h 30"/>
                  <a:gd name="T10" fmla="*/ 66 w 11"/>
                  <a:gd name="T11" fmla="*/ 6 h 30"/>
                  <a:gd name="T12" fmla="*/ 66 w 11"/>
                  <a:gd name="T13" fmla="*/ 12 h 30"/>
                  <a:gd name="T14" fmla="*/ 66 w 11"/>
                  <a:gd name="T15" fmla="*/ 12 h 30"/>
                  <a:gd name="T16" fmla="*/ 66 w 11"/>
                  <a:gd name="T17" fmla="*/ 12 h 30"/>
                  <a:gd name="T18" fmla="*/ 66 w 11"/>
                  <a:gd name="T19" fmla="*/ 18 h 30"/>
                  <a:gd name="T20" fmla="*/ 66 w 11"/>
                  <a:gd name="T21" fmla="*/ 18 h 30"/>
                  <a:gd name="T22" fmla="*/ 66 w 11"/>
                  <a:gd name="T23" fmla="*/ 18 h 30"/>
                  <a:gd name="T24" fmla="*/ 66 w 11"/>
                  <a:gd name="T25" fmla="*/ 24 h 30"/>
                  <a:gd name="T26" fmla="*/ 66 w 11"/>
                  <a:gd name="T27" fmla="*/ 24 h 30"/>
                  <a:gd name="T28" fmla="*/ 66 w 11"/>
                  <a:gd name="T29" fmla="*/ 24 h 30"/>
                  <a:gd name="T30" fmla="*/ 66 w 11"/>
                  <a:gd name="T31" fmla="*/ 30 h 30"/>
                  <a:gd name="T32" fmla="*/ 66 w 11"/>
                  <a:gd name="T33" fmla="*/ 30 h 30"/>
                  <a:gd name="T34" fmla="*/ 66 w 11"/>
                  <a:gd name="T35" fmla="*/ 30 h 30"/>
                  <a:gd name="T36" fmla="*/ 66 w 11"/>
                  <a:gd name="T37" fmla="*/ 36 h 30"/>
                  <a:gd name="T38" fmla="*/ 66 w 11"/>
                  <a:gd name="T39" fmla="*/ 36 h 30"/>
                  <a:gd name="T40" fmla="*/ 66 w 11"/>
                  <a:gd name="T41" fmla="*/ 36 h 30"/>
                  <a:gd name="T42" fmla="*/ 66 w 11"/>
                  <a:gd name="T43" fmla="*/ 42 h 30"/>
                  <a:gd name="T44" fmla="*/ 66 w 11"/>
                  <a:gd name="T45" fmla="*/ 42 h 30"/>
                  <a:gd name="T46" fmla="*/ 66 w 11"/>
                  <a:gd name="T47" fmla="*/ 42 h 30"/>
                  <a:gd name="T48" fmla="*/ 66 w 11"/>
                  <a:gd name="T49" fmla="*/ 42 h 30"/>
                  <a:gd name="T50" fmla="*/ 66 w 11"/>
                  <a:gd name="T51" fmla="*/ 48 h 30"/>
                  <a:gd name="T52" fmla="*/ 60 w 11"/>
                  <a:gd name="T53" fmla="*/ 48 h 30"/>
                  <a:gd name="T54" fmla="*/ 0 w 11"/>
                  <a:gd name="T55" fmla="*/ 180 h 30"/>
                  <a:gd name="T56" fmla="*/ 6 w 11"/>
                  <a:gd name="T57" fmla="*/ 180 h 30"/>
                  <a:gd name="T58" fmla="*/ 6 w 11"/>
                  <a:gd name="T59" fmla="*/ 174 h 30"/>
                  <a:gd name="T60" fmla="*/ 6 w 11"/>
                  <a:gd name="T61" fmla="*/ 174 h 30"/>
                  <a:gd name="T62" fmla="*/ 6 w 11"/>
                  <a:gd name="T63" fmla="*/ 174 h 30"/>
                  <a:gd name="T64" fmla="*/ 6 w 11"/>
                  <a:gd name="T65" fmla="*/ 168 h 30"/>
                  <a:gd name="T66" fmla="*/ 6 w 11"/>
                  <a:gd name="T67" fmla="*/ 168 h 30"/>
                  <a:gd name="T68" fmla="*/ 6 w 11"/>
                  <a:gd name="T69" fmla="*/ 162 h 30"/>
                  <a:gd name="T70" fmla="*/ 6 w 11"/>
                  <a:gd name="T71" fmla="*/ 162 h 30"/>
                  <a:gd name="T72" fmla="*/ 6 w 11"/>
                  <a:gd name="T73" fmla="*/ 162 h 30"/>
                  <a:gd name="T74" fmla="*/ 6 w 11"/>
                  <a:gd name="T75" fmla="*/ 156 h 30"/>
                  <a:gd name="T76" fmla="*/ 6 w 11"/>
                  <a:gd name="T77" fmla="*/ 156 h 30"/>
                  <a:gd name="T78" fmla="*/ 12 w 11"/>
                  <a:gd name="T79" fmla="*/ 150 h 30"/>
                  <a:gd name="T80" fmla="*/ 12 w 11"/>
                  <a:gd name="T81" fmla="*/ 150 h 30"/>
                  <a:gd name="T82" fmla="*/ 12 w 11"/>
                  <a:gd name="T83" fmla="*/ 144 h 30"/>
                  <a:gd name="T84" fmla="*/ 12 w 11"/>
                  <a:gd name="T85" fmla="*/ 144 h 30"/>
                  <a:gd name="T86" fmla="*/ 6 w 11"/>
                  <a:gd name="T87" fmla="*/ 144 h 30"/>
                  <a:gd name="T88" fmla="*/ 6 w 11"/>
                  <a:gd name="T89" fmla="*/ 138 h 30"/>
                  <a:gd name="T90" fmla="*/ 6 w 11"/>
                  <a:gd name="T91" fmla="*/ 138 h 30"/>
                  <a:gd name="T92" fmla="*/ 6 w 11"/>
                  <a:gd name="T93" fmla="*/ 132 h 30"/>
                  <a:gd name="T94" fmla="*/ 6 w 11"/>
                  <a:gd name="T95" fmla="*/ 132 h 30"/>
                  <a:gd name="T96" fmla="*/ 6 w 11"/>
                  <a:gd name="T97" fmla="*/ 132 h 30"/>
                  <a:gd name="T98" fmla="*/ 6 w 11"/>
                  <a:gd name="T99" fmla="*/ 126 h 30"/>
                  <a:gd name="T100" fmla="*/ 6 w 11"/>
                  <a:gd name="T101" fmla="*/ 126 h 30"/>
                  <a:gd name="T102" fmla="*/ 6 w 11"/>
                  <a:gd name="T103" fmla="*/ 120 h 3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1"/>
                  <a:gd name="T157" fmla="*/ 0 h 30"/>
                  <a:gd name="T158" fmla="*/ 11 w 11"/>
                  <a:gd name="T159" fmla="*/ 30 h 3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1" h="30">
                    <a:moveTo>
                      <a:pt x="1" y="20"/>
                    </a:moveTo>
                    <a:lnTo>
                      <a:pt x="11" y="0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0" y="30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2" y="25"/>
                    </a:lnTo>
                    <a:lnTo>
                      <a:pt x="2" y="24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1" y="20"/>
                    </a:lnTo>
                    <a:close/>
                  </a:path>
                </a:pathLst>
              </a:custGeom>
              <a:solidFill>
                <a:srgbClr val="DDDDDC"/>
              </a:solidFill>
              <a:ln w="19050">
                <a:solidFill>
                  <a:srgbClr val="24211D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8220" name="Freeform 26"/>
              <p:cNvSpPr>
                <a:spLocks/>
              </p:cNvSpPr>
              <p:nvPr/>
            </p:nvSpPr>
            <p:spPr bwMode="auto">
              <a:xfrm>
                <a:off x="819" y="2670"/>
                <a:ext cx="210" cy="228"/>
              </a:xfrm>
              <a:custGeom>
                <a:avLst/>
                <a:gdLst>
                  <a:gd name="T0" fmla="*/ 210 w 35"/>
                  <a:gd name="T1" fmla="*/ 54 h 38"/>
                  <a:gd name="T2" fmla="*/ 210 w 35"/>
                  <a:gd name="T3" fmla="*/ 60 h 38"/>
                  <a:gd name="T4" fmla="*/ 204 w 35"/>
                  <a:gd name="T5" fmla="*/ 66 h 38"/>
                  <a:gd name="T6" fmla="*/ 198 w 35"/>
                  <a:gd name="T7" fmla="*/ 72 h 38"/>
                  <a:gd name="T8" fmla="*/ 192 w 35"/>
                  <a:gd name="T9" fmla="*/ 78 h 38"/>
                  <a:gd name="T10" fmla="*/ 186 w 35"/>
                  <a:gd name="T11" fmla="*/ 84 h 38"/>
                  <a:gd name="T12" fmla="*/ 174 w 35"/>
                  <a:gd name="T13" fmla="*/ 84 h 38"/>
                  <a:gd name="T14" fmla="*/ 168 w 35"/>
                  <a:gd name="T15" fmla="*/ 90 h 38"/>
                  <a:gd name="T16" fmla="*/ 156 w 35"/>
                  <a:gd name="T17" fmla="*/ 90 h 38"/>
                  <a:gd name="T18" fmla="*/ 150 w 35"/>
                  <a:gd name="T19" fmla="*/ 90 h 38"/>
                  <a:gd name="T20" fmla="*/ 138 w 35"/>
                  <a:gd name="T21" fmla="*/ 84 h 38"/>
                  <a:gd name="T22" fmla="*/ 132 w 35"/>
                  <a:gd name="T23" fmla="*/ 84 h 38"/>
                  <a:gd name="T24" fmla="*/ 120 w 35"/>
                  <a:gd name="T25" fmla="*/ 78 h 38"/>
                  <a:gd name="T26" fmla="*/ 114 w 35"/>
                  <a:gd name="T27" fmla="*/ 72 h 38"/>
                  <a:gd name="T28" fmla="*/ 108 w 35"/>
                  <a:gd name="T29" fmla="*/ 66 h 38"/>
                  <a:gd name="T30" fmla="*/ 108 w 35"/>
                  <a:gd name="T31" fmla="*/ 60 h 38"/>
                  <a:gd name="T32" fmla="*/ 102 w 35"/>
                  <a:gd name="T33" fmla="*/ 54 h 38"/>
                  <a:gd name="T34" fmla="*/ 96 w 35"/>
                  <a:gd name="T35" fmla="*/ 48 h 38"/>
                  <a:gd name="T36" fmla="*/ 96 w 35"/>
                  <a:gd name="T37" fmla="*/ 42 h 38"/>
                  <a:gd name="T38" fmla="*/ 96 w 35"/>
                  <a:gd name="T39" fmla="*/ 30 h 38"/>
                  <a:gd name="T40" fmla="*/ 90 w 35"/>
                  <a:gd name="T41" fmla="*/ 24 h 38"/>
                  <a:gd name="T42" fmla="*/ 90 w 35"/>
                  <a:gd name="T43" fmla="*/ 18 h 38"/>
                  <a:gd name="T44" fmla="*/ 96 w 35"/>
                  <a:gd name="T45" fmla="*/ 12 h 38"/>
                  <a:gd name="T46" fmla="*/ 96 w 35"/>
                  <a:gd name="T47" fmla="*/ 6 h 38"/>
                  <a:gd name="T48" fmla="*/ 6 w 35"/>
                  <a:gd name="T49" fmla="*/ 120 h 38"/>
                  <a:gd name="T50" fmla="*/ 6 w 35"/>
                  <a:gd name="T51" fmla="*/ 132 h 38"/>
                  <a:gd name="T52" fmla="*/ 0 w 35"/>
                  <a:gd name="T53" fmla="*/ 144 h 38"/>
                  <a:gd name="T54" fmla="*/ 0 w 35"/>
                  <a:gd name="T55" fmla="*/ 150 h 38"/>
                  <a:gd name="T56" fmla="*/ 6 w 35"/>
                  <a:gd name="T57" fmla="*/ 162 h 38"/>
                  <a:gd name="T58" fmla="*/ 6 w 35"/>
                  <a:gd name="T59" fmla="*/ 168 h 38"/>
                  <a:gd name="T60" fmla="*/ 6 w 35"/>
                  <a:gd name="T61" fmla="*/ 180 h 38"/>
                  <a:gd name="T62" fmla="*/ 12 w 35"/>
                  <a:gd name="T63" fmla="*/ 186 h 38"/>
                  <a:gd name="T64" fmla="*/ 18 w 35"/>
                  <a:gd name="T65" fmla="*/ 192 h 38"/>
                  <a:gd name="T66" fmla="*/ 24 w 35"/>
                  <a:gd name="T67" fmla="*/ 204 h 38"/>
                  <a:gd name="T68" fmla="*/ 30 w 35"/>
                  <a:gd name="T69" fmla="*/ 210 h 38"/>
                  <a:gd name="T70" fmla="*/ 42 w 35"/>
                  <a:gd name="T71" fmla="*/ 216 h 38"/>
                  <a:gd name="T72" fmla="*/ 48 w 35"/>
                  <a:gd name="T73" fmla="*/ 222 h 38"/>
                  <a:gd name="T74" fmla="*/ 60 w 35"/>
                  <a:gd name="T75" fmla="*/ 228 h 38"/>
                  <a:gd name="T76" fmla="*/ 72 w 35"/>
                  <a:gd name="T77" fmla="*/ 228 h 38"/>
                  <a:gd name="T78" fmla="*/ 84 w 35"/>
                  <a:gd name="T79" fmla="*/ 228 h 38"/>
                  <a:gd name="T80" fmla="*/ 96 w 35"/>
                  <a:gd name="T81" fmla="*/ 228 h 38"/>
                  <a:gd name="T82" fmla="*/ 108 w 35"/>
                  <a:gd name="T83" fmla="*/ 228 h 38"/>
                  <a:gd name="T84" fmla="*/ 114 w 35"/>
                  <a:gd name="T85" fmla="*/ 222 h 38"/>
                  <a:gd name="T86" fmla="*/ 126 w 35"/>
                  <a:gd name="T87" fmla="*/ 216 h 38"/>
                  <a:gd name="T88" fmla="*/ 138 w 35"/>
                  <a:gd name="T89" fmla="*/ 210 h 38"/>
                  <a:gd name="T90" fmla="*/ 144 w 35"/>
                  <a:gd name="T91" fmla="*/ 204 h 38"/>
                  <a:gd name="T92" fmla="*/ 150 w 35"/>
                  <a:gd name="T93" fmla="*/ 198 h 38"/>
                  <a:gd name="T94" fmla="*/ 150 w 35"/>
                  <a:gd name="T95" fmla="*/ 192 h 3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5"/>
                  <a:gd name="T145" fmla="*/ 0 h 38"/>
                  <a:gd name="T146" fmla="*/ 35 w 35"/>
                  <a:gd name="T147" fmla="*/ 38 h 3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5" h="38">
                    <a:moveTo>
                      <a:pt x="25" y="31"/>
                    </a:moveTo>
                    <a:lnTo>
                      <a:pt x="35" y="9"/>
                    </a:lnTo>
                    <a:lnTo>
                      <a:pt x="35" y="10"/>
                    </a:lnTo>
                    <a:lnTo>
                      <a:pt x="35" y="11"/>
                    </a:lnTo>
                    <a:lnTo>
                      <a:pt x="34" y="11"/>
                    </a:lnTo>
                    <a:lnTo>
                      <a:pt x="33" y="12"/>
                    </a:lnTo>
                    <a:lnTo>
                      <a:pt x="33" y="13"/>
                    </a:lnTo>
                    <a:lnTo>
                      <a:pt x="32" y="13"/>
                    </a:lnTo>
                    <a:lnTo>
                      <a:pt x="31" y="14"/>
                    </a:lnTo>
                    <a:lnTo>
                      <a:pt x="30" y="14"/>
                    </a:lnTo>
                    <a:lnTo>
                      <a:pt x="29" y="14"/>
                    </a:lnTo>
                    <a:lnTo>
                      <a:pt x="29" y="15"/>
                    </a:lnTo>
                    <a:lnTo>
                      <a:pt x="28" y="15"/>
                    </a:lnTo>
                    <a:lnTo>
                      <a:pt x="27" y="15"/>
                    </a:lnTo>
                    <a:lnTo>
                      <a:pt x="26" y="15"/>
                    </a:lnTo>
                    <a:lnTo>
                      <a:pt x="25" y="15"/>
                    </a:lnTo>
                    <a:lnTo>
                      <a:pt x="24" y="15"/>
                    </a:lnTo>
                    <a:lnTo>
                      <a:pt x="24" y="14"/>
                    </a:lnTo>
                    <a:lnTo>
                      <a:pt x="23" y="14"/>
                    </a:lnTo>
                    <a:lnTo>
                      <a:pt x="22" y="14"/>
                    </a:lnTo>
                    <a:lnTo>
                      <a:pt x="21" y="13"/>
                    </a:lnTo>
                    <a:lnTo>
                      <a:pt x="20" y="13"/>
                    </a:lnTo>
                    <a:lnTo>
                      <a:pt x="20" y="12"/>
                    </a:lnTo>
                    <a:lnTo>
                      <a:pt x="19" y="12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8" y="10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" y="20"/>
                    </a:lnTo>
                    <a:lnTo>
                      <a:pt x="1" y="21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1" y="27"/>
                    </a:lnTo>
                    <a:lnTo>
                      <a:pt x="1" y="28"/>
                    </a:lnTo>
                    <a:lnTo>
                      <a:pt x="1" y="29"/>
                    </a:lnTo>
                    <a:lnTo>
                      <a:pt x="1" y="30"/>
                    </a:lnTo>
                    <a:lnTo>
                      <a:pt x="2" y="30"/>
                    </a:lnTo>
                    <a:lnTo>
                      <a:pt x="2" y="31"/>
                    </a:lnTo>
                    <a:lnTo>
                      <a:pt x="3" y="32"/>
                    </a:lnTo>
                    <a:lnTo>
                      <a:pt x="3" y="33"/>
                    </a:lnTo>
                    <a:lnTo>
                      <a:pt x="4" y="33"/>
                    </a:lnTo>
                    <a:lnTo>
                      <a:pt x="4" y="34"/>
                    </a:lnTo>
                    <a:lnTo>
                      <a:pt x="5" y="34"/>
                    </a:lnTo>
                    <a:lnTo>
                      <a:pt x="5" y="35"/>
                    </a:lnTo>
                    <a:lnTo>
                      <a:pt x="6" y="35"/>
                    </a:lnTo>
                    <a:lnTo>
                      <a:pt x="6" y="36"/>
                    </a:lnTo>
                    <a:lnTo>
                      <a:pt x="7" y="36"/>
                    </a:lnTo>
                    <a:lnTo>
                      <a:pt x="8" y="37"/>
                    </a:lnTo>
                    <a:lnTo>
                      <a:pt x="9" y="37"/>
                    </a:lnTo>
                    <a:lnTo>
                      <a:pt x="10" y="37"/>
                    </a:lnTo>
                    <a:lnTo>
                      <a:pt x="10" y="38"/>
                    </a:lnTo>
                    <a:lnTo>
                      <a:pt x="11" y="38"/>
                    </a:lnTo>
                    <a:lnTo>
                      <a:pt x="12" y="38"/>
                    </a:lnTo>
                    <a:lnTo>
                      <a:pt x="13" y="38"/>
                    </a:lnTo>
                    <a:lnTo>
                      <a:pt x="14" y="38"/>
                    </a:lnTo>
                    <a:lnTo>
                      <a:pt x="15" y="38"/>
                    </a:lnTo>
                    <a:lnTo>
                      <a:pt x="16" y="38"/>
                    </a:lnTo>
                    <a:lnTo>
                      <a:pt x="17" y="38"/>
                    </a:lnTo>
                    <a:lnTo>
                      <a:pt x="18" y="38"/>
                    </a:lnTo>
                    <a:lnTo>
                      <a:pt x="19" y="37"/>
                    </a:lnTo>
                    <a:lnTo>
                      <a:pt x="20" y="37"/>
                    </a:lnTo>
                    <a:lnTo>
                      <a:pt x="21" y="36"/>
                    </a:lnTo>
                    <a:lnTo>
                      <a:pt x="22" y="36"/>
                    </a:lnTo>
                    <a:lnTo>
                      <a:pt x="22" y="35"/>
                    </a:lnTo>
                    <a:lnTo>
                      <a:pt x="23" y="35"/>
                    </a:lnTo>
                    <a:lnTo>
                      <a:pt x="23" y="34"/>
                    </a:lnTo>
                    <a:lnTo>
                      <a:pt x="24" y="34"/>
                    </a:lnTo>
                    <a:lnTo>
                      <a:pt x="24" y="33"/>
                    </a:lnTo>
                    <a:lnTo>
                      <a:pt x="25" y="33"/>
                    </a:lnTo>
                    <a:lnTo>
                      <a:pt x="25" y="32"/>
                    </a:lnTo>
                    <a:lnTo>
                      <a:pt x="25" y="31"/>
                    </a:lnTo>
                    <a:close/>
                  </a:path>
                </a:pathLst>
              </a:custGeom>
              <a:solidFill>
                <a:srgbClr val="DDDDDC"/>
              </a:solidFill>
              <a:ln w="19050">
                <a:solidFill>
                  <a:srgbClr val="24211D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8221" name="Freeform 27"/>
              <p:cNvSpPr>
                <a:spLocks/>
              </p:cNvSpPr>
              <p:nvPr/>
            </p:nvSpPr>
            <p:spPr bwMode="auto">
              <a:xfrm>
                <a:off x="969" y="2676"/>
                <a:ext cx="66" cy="180"/>
              </a:xfrm>
              <a:custGeom>
                <a:avLst/>
                <a:gdLst>
                  <a:gd name="T0" fmla="*/ 6 w 11"/>
                  <a:gd name="T1" fmla="*/ 120 h 30"/>
                  <a:gd name="T2" fmla="*/ 66 w 11"/>
                  <a:gd name="T3" fmla="*/ 0 h 30"/>
                  <a:gd name="T4" fmla="*/ 66 w 11"/>
                  <a:gd name="T5" fmla="*/ 0 h 30"/>
                  <a:gd name="T6" fmla="*/ 66 w 11"/>
                  <a:gd name="T7" fmla="*/ 6 h 30"/>
                  <a:gd name="T8" fmla="*/ 66 w 11"/>
                  <a:gd name="T9" fmla="*/ 6 h 30"/>
                  <a:gd name="T10" fmla="*/ 66 w 11"/>
                  <a:gd name="T11" fmla="*/ 6 h 30"/>
                  <a:gd name="T12" fmla="*/ 66 w 11"/>
                  <a:gd name="T13" fmla="*/ 12 h 30"/>
                  <a:gd name="T14" fmla="*/ 66 w 11"/>
                  <a:gd name="T15" fmla="*/ 12 h 30"/>
                  <a:gd name="T16" fmla="*/ 66 w 11"/>
                  <a:gd name="T17" fmla="*/ 12 h 30"/>
                  <a:gd name="T18" fmla="*/ 66 w 11"/>
                  <a:gd name="T19" fmla="*/ 18 h 30"/>
                  <a:gd name="T20" fmla="*/ 66 w 11"/>
                  <a:gd name="T21" fmla="*/ 18 h 30"/>
                  <a:gd name="T22" fmla="*/ 66 w 11"/>
                  <a:gd name="T23" fmla="*/ 18 h 30"/>
                  <a:gd name="T24" fmla="*/ 66 w 11"/>
                  <a:gd name="T25" fmla="*/ 24 h 30"/>
                  <a:gd name="T26" fmla="*/ 66 w 11"/>
                  <a:gd name="T27" fmla="*/ 24 h 30"/>
                  <a:gd name="T28" fmla="*/ 66 w 11"/>
                  <a:gd name="T29" fmla="*/ 24 h 30"/>
                  <a:gd name="T30" fmla="*/ 66 w 11"/>
                  <a:gd name="T31" fmla="*/ 30 h 30"/>
                  <a:gd name="T32" fmla="*/ 66 w 11"/>
                  <a:gd name="T33" fmla="*/ 30 h 30"/>
                  <a:gd name="T34" fmla="*/ 66 w 11"/>
                  <a:gd name="T35" fmla="*/ 30 h 30"/>
                  <a:gd name="T36" fmla="*/ 66 w 11"/>
                  <a:gd name="T37" fmla="*/ 36 h 30"/>
                  <a:gd name="T38" fmla="*/ 66 w 11"/>
                  <a:gd name="T39" fmla="*/ 36 h 30"/>
                  <a:gd name="T40" fmla="*/ 66 w 11"/>
                  <a:gd name="T41" fmla="*/ 36 h 30"/>
                  <a:gd name="T42" fmla="*/ 66 w 11"/>
                  <a:gd name="T43" fmla="*/ 42 h 30"/>
                  <a:gd name="T44" fmla="*/ 66 w 11"/>
                  <a:gd name="T45" fmla="*/ 42 h 30"/>
                  <a:gd name="T46" fmla="*/ 66 w 11"/>
                  <a:gd name="T47" fmla="*/ 42 h 30"/>
                  <a:gd name="T48" fmla="*/ 66 w 11"/>
                  <a:gd name="T49" fmla="*/ 42 h 30"/>
                  <a:gd name="T50" fmla="*/ 66 w 11"/>
                  <a:gd name="T51" fmla="*/ 48 h 30"/>
                  <a:gd name="T52" fmla="*/ 60 w 11"/>
                  <a:gd name="T53" fmla="*/ 48 h 30"/>
                  <a:gd name="T54" fmla="*/ 0 w 11"/>
                  <a:gd name="T55" fmla="*/ 180 h 30"/>
                  <a:gd name="T56" fmla="*/ 6 w 11"/>
                  <a:gd name="T57" fmla="*/ 180 h 30"/>
                  <a:gd name="T58" fmla="*/ 6 w 11"/>
                  <a:gd name="T59" fmla="*/ 174 h 30"/>
                  <a:gd name="T60" fmla="*/ 6 w 11"/>
                  <a:gd name="T61" fmla="*/ 174 h 30"/>
                  <a:gd name="T62" fmla="*/ 6 w 11"/>
                  <a:gd name="T63" fmla="*/ 174 h 30"/>
                  <a:gd name="T64" fmla="*/ 6 w 11"/>
                  <a:gd name="T65" fmla="*/ 168 h 30"/>
                  <a:gd name="T66" fmla="*/ 6 w 11"/>
                  <a:gd name="T67" fmla="*/ 168 h 30"/>
                  <a:gd name="T68" fmla="*/ 6 w 11"/>
                  <a:gd name="T69" fmla="*/ 162 h 30"/>
                  <a:gd name="T70" fmla="*/ 6 w 11"/>
                  <a:gd name="T71" fmla="*/ 162 h 30"/>
                  <a:gd name="T72" fmla="*/ 6 w 11"/>
                  <a:gd name="T73" fmla="*/ 162 h 30"/>
                  <a:gd name="T74" fmla="*/ 6 w 11"/>
                  <a:gd name="T75" fmla="*/ 156 h 30"/>
                  <a:gd name="T76" fmla="*/ 6 w 11"/>
                  <a:gd name="T77" fmla="*/ 156 h 30"/>
                  <a:gd name="T78" fmla="*/ 12 w 11"/>
                  <a:gd name="T79" fmla="*/ 150 h 30"/>
                  <a:gd name="T80" fmla="*/ 12 w 11"/>
                  <a:gd name="T81" fmla="*/ 150 h 30"/>
                  <a:gd name="T82" fmla="*/ 12 w 11"/>
                  <a:gd name="T83" fmla="*/ 144 h 30"/>
                  <a:gd name="T84" fmla="*/ 12 w 11"/>
                  <a:gd name="T85" fmla="*/ 144 h 30"/>
                  <a:gd name="T86" fmla="*/ 6 w 11"/>
                  <a:gd name="T87" fmla="*/ 144 h 30"/>
                  <a:gd name="T88" fmla="*/ 6 w 11"/>
                  <a:gd name="T89" fmla="*/ 138 h 30"/>
                  <a:gd name="T90" fmla="*/ 6 w 11"/>
                  <a:gd name="T91" fmla="*/ 138 h 30"/>
                  <a:gd name="T92" fmla="*/ 6 w 11"/>
                  <a:gd name="T93" fmla="*/ 132 h 30"/>
                  <a:gd name="T94" fmla="*/ 6 w 11"/>
                  <a:gd name="T95" fmla="*/ 132 h 30"/>
                  <a:gd name="T96" fmla="*/ 6 w 11"/>
                  <a:gd name="T97" fmla="*/ 132 h 30"/>
                  <a:gd name="T98" fmla="*/ 6 w 11"/>
                  <a:gd name="T99" fmla="*/ 126 h 30"/>
                  <a:gd name="T100" fmla="*/ 6 w 11"/>
                  <a:gd name="T101" fmla="*/ 126 h 30"/>
                  <a:gd name="T102" fmla="*/ 6 w 11"/>
                  <a:gd name="T103" fmla="*/ 120 h 3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1"/>
                  <a:gd name="T157" fmla="*/ 0 h 30"/>
                  <a:gd name="T158" fmla="*/ 11 w 11"/>
                  <a:gd name="T159" fmla="*/ 30 h 3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1" h="30">
                    <a:moveTo>
                      <a:pt x="1" y="20"/>
                    </a:moveTo>
                    <a:lnTo>
                      <a:pt x="11" y="0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0" y="30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2" y="25"/>
                    </a:lnTo>
                    <a:lnTo>
                      <a:pt x="2" y="24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1" y="20"/>
                    </a:lnTo>
                    <a:close/>
                  </a:path>
                </a:pathLst>
              </a:custGeom>
              <a:solidFill>
                <a:srgbClr val="DDDDDC"/>
              </a:solidFill>
              <a:ln w="19050">
                <a:solidFill>
                  <a:srgbClr val="24211D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8222" name="Freeform 28"/>
              <p:cNvSpPr>
                <a:spLocks/>
              </p:cNvSpPr>
              <p:nvPr/>
            </p:nvSpPr>
            <p:spPr bwMode="auto">
              <a:xfrm>
                <a:off x="813" y="2790"/>
                <a:ext cx="168" cy="120"/>
              </a:xfrm>
              <a:custGeom>
                <a:avLst/>
                <a:gdLst>
                  <a:gd name="T0" fmla="*/ 162 w 28"/>
                  <a:gd name="T1" fmla="*/ 6 h 20"/>
                  <a:gd name="T2" fmla="*/ 150 w 28"/>
                  <a:gd name="T3" fmla="*/ 84 h 20"/>
                  <a:gd name="T4" fmla="*/ 42 w 28"/>
                  <a:gd name="T5" fmla="*/ 90 h 20"/>
                  <a:gd name="T6" fmla="*/ 12 w 28"/>
                  <a:gd name="T7" fmla="*/ 0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0"/>
                  <a:gd name="T14" fmla="*/ 28 w 28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0">
                    <a:moveTo>
                      <a:pt x="27" y="1"/>
                    </a:moveTo>
                    <a:cubicBezTo>
                      <a:pt x="28" y="5"/>
                      <a:pt x="28" y="10"/>
                      <a:pt x="25" y="14"/>
                    </a:cubicBezTo>
                    <a:cubicBezTo>
                      <a:pt x="20" y="19"/>
                      <a:pt x="12" y="20"/>
                      <a:pt x="7" y="15"/>
                    </a:cubicBezTo>
                    <a:cubicBezTo>
                      <a:pt x="2" y="11"/>
                      <a:pt x="0" y="5"/>
                      <a:pt x="2" y="0"/>
                    </a:cubicBezTo>
                  </a:path>
                </a:pathLst>
              </a:custGeom>
              <a:noFill/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8223" name="Freeform 29"/>
              <p:cNvSpPr>
                <a:spLocks/>
              </p:cNvSpPr>
              <p:nvPr/>
            </p:nvSpPr>
            <p:spPr bwMode="auto">
              <a:xfrm>
                <a:off x="687" y="2784"/>
                <a:ext cx="282" cy="294"/>
              </a:xfrm>
              <a:custGeom>
                <a:avLst/>
                <a:gdLst>
                  <a:gd name="T0" fmla="*/ 282 w 47"/>
                  <a:gd name="T1" fmla="*/ 72 h 49"/>
                  <a:gd name="T2" fmla="*/ 276 w 47"/>
                  <a:gd name="T3" fmla="*/ 78 h 49"/>
                  <a:gd name="T4" fmla="*/ 270 w 47"/>
                  <a:gd name="T5" fmla="*/ 84 h 49"/>
                  <a:gd name="T6" fmla="*/ 264 w 47"/>
                  <a:gd name="T7" fmla="*/ 96 h 49"/>
                  <a:gd name="T8" fmla="*/ 252 w 47"/>
                  <a:gd name="T9" fmla="*/ 102 h 49"/>
                  <a:gd name="T10" fmla="*/ 240 w 47"/>
                  <a:gd name="T11" fmla="*/ 108 h 49"/>
                  <a:gd name="T12" fmla="*/ 234 w 47"/>
                  <a:gd name="T13" fmla="*/ 114 h 49"/>
                  <a:gd name="T14" fmla="*/ 222 w 47"/>
                  <a:gd name="T15" fmla="*/ 114 h 49"/>
                  <a:gd name="T16" fmla="*/ 210 w 47"/>
                  <a:gd name="T17" fmla="*/ 114 h 49"/>
                  <a:gd name="T18" fmla="*/ 198 w 47"/>
                  <a:gd name="T19" fmla="*/ 114 h 49"/>
                  <a:gd name="T20" fmla="*/ 186 w 47"/>
                  <a:gd name="T21" fmla="*/ 108 h 49"/>
                  <a:gd name="T22" fmla="*/ 174 w 47"/>
                  <a:gd name="T23" fmla="*/ 108 h 49"/>
                  <a:gd name="T24" fmla="*/ 168 w 47"/>
                  <a:gd name="T25" fmla="*/ 102 h 49"/>
                  <a:gd name="T26" fmla="*/ 156 w 47"/>
                  <a:gd name="T27" fmla="*/ 90 h 49"/>
                  <a:gd name="T28" fmla="*/ 150 w 47"/>
                  <a:gd name="T29" fmla="*/ 84 h 49"/>
                  <a:gd name="T30" fmla="*/ 144 w 47"/>
                  <a:gd name="T31" fmla="*/ 78 h 49"/>
                  <a:gd name="T32" fmla="*/ 144 w 47"/>
                  <a:gd name="T33" fmla="*/ 72 h 49"/>
                  <a:gd name="T34" fmla="*/ 138 w 47"/>
                  <a:gd name="T35" fmla="*/ 60 h 49"/>
                  <a:gd name="T36" fmla="*/ 138 w 47"/>
                  <a:gd name="T37" fmla="*/ 54 h 49"/>
                  <a:gd name="T38" fmla="*/ 138 w 47"/>
                  <a:gd name="T39" fmla="*/ 42 h 49"/>
                  <a:gd name="T40" fmla="*/ 138 w 47"/>
                  <a:gd name="T41" fmla="*/ 36 h 49"/>
                  <a:gd name="T42" fmla="*/ 138 w 47"/>
                  <a:gd name="T43" fmla="*/ 24 h 49"/>
                  <a:gd name="T44" fmla="*/ 138 w 47"/>
                  <a:gd name="T45" fmla="*/ 12 h 49"/>
                  <a:gd name="T46" fmla="*/ 144 w 47"/>
                  <a:gd name="T47" fmla="*/ 6 h 49"/>
                  <a:gd name="T48" fmla="*/ 12 w 47"/>
                  <a:gd name="T49" fmla="*/ 156 h 49"/>
                  <a:gd name="T50" fmla="*/ 6 w 47"/>
                  <a:gd name="T51" fmla="*/ 168 h 49"/>
                  <a:gd name="T52" fmla="*/ 0 w 47"/>
                  <a:gd name="T53" fmla="*/ 180 h 49"/>
                  <a:gd name="T54" fmla="*/ 0 w 47"/>
                  <a:gd name="T55" fmla="*/ 192 h 49"/>
                  <a:gd name="T56" fmla="*/ 0 w 47"/>
                  <a:gd name="T57" fmla="*/ 204 h 49"/>
                  <a:gd name="T58" fmla="*/ 0 w 47"/>
                  <a:gd name="T59" fmla="*/ 216 h 49"/>
                  <a:gd name="T60" fmla="*/ 6 w 47"/>
                  <a:gd name="T61" fmla="*/ 228 h 49"/>
                  <a:gd name="T62" fmla="*/ 6 w 47"/>
                  <a:gd name="T63" fmla="*/ 240 h 49"/>
                  <a:gd name="T64" fmla="*/ 12 w 47"/>
                  <a:gd name="T65" fmla="*/ 246 h 49"/>
                  <a:gd name="T66" fmla="*/ 18 w 47"/>
                  <a:gd name="T67" fmla="*/ 258 h 49"/>
                  <a:gd name="T68" fmla="*/ 30 w 47"/>
                  <a:gd name="T69" fmla="*/ 264 h 49"/>
                  <a:gd name="T70" fmla="*/ 36 w 47"/>
                  <a:gd name="T71" fmla="*/ 276 h 49"/>
                  <a:gd name="T72" fmla="*/ 48 w 47"/>
                  <a:gd name="T73" fmla="*/ 282 h 49"/>
                  <a:gd name="T74" fmla="*/ 66 w 47"/>
                  <a:gd name="T75" fmla="*/ 288 h 49"/>
                  <a:gd name="T76" fmla="*/ 78 w 47"/>
                  <a:gd name="T77" fmla="*/ 294 h 49"/>
                  <a:gd name="T78" fmla="*/ 90 w 47"/>
                  <a:gd name="T79" fmla="*/ 294 h 49"/>
                  <a:gd name="T80" fmla="*/ 108 w 47"/>
                  <a:gd name="T81" fmla="*/ 294 h 49"/>
                  <a:gd name="T82" fmla="*/ 120 w 47"/>
                  <a:gd name="T83" fmla="*/ 288 h 49"/>
                  <a:gd name="T84" fmla="*/ 132 w 47"/>
                  <a:gd name="T85" fmla="*/ 288 h 49"/>
                  <a:gd name="T86" fmla="*/ 150 w 47"/>
                  <a:gd name="T87" fmla="*/ 276 h 49"/>
                  <a:gd name="T88" fmla="*/ 162 w 47"/>
                  <a:gd name="T89" fmla="*/ 270 h 49"/>
                  <a:gd name="T90" fmla="*/ 174 w 47"/>
                  <a:gd name="T91" fmla="*/ 258 h 49"/>
                  <a:gd name="T92" fmla="*/ 180 w 47"/>
                  <a:gd name="T93" fmla="*/ 252 h 49"/>
                  <a:gd name="T94" fmla="*/ 186 w 47"/>
                  <a:gd name="T95" fmla="*/ 240 h 4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7"/>
                  <a:gd name="T145" fmla="*/ 0 h 49"/>
                  <a:gd name="T146" fmla="*/ 47 w 47"/>
                  <a:gd name="T147" fmla="*/ 49 h 4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7" h="49">
                    <a:moveTo>
                      <a:pt x="31" y="40"/>
                    </a:moveTo>
                    <a:lnTo>
                      <a:pt x="47" y="12"/>
                    </a:lnTo>
                    <a:lnTo>
                      <a:pt x="47" y="13"/>
                    </a:lnTo>
                    <a:lnTo>
                      <a:pt x="46" y="13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5" y="15"/>
                    </a:lnTo>
                    <a:lnTo>
                      <a:pt x="44" y="15"/>
                    </a:lnTo>
                    <a:lnTo>
                      <a:pt x="44" y="16"/>
                    </a:lnTo>
                    <a:lnTo>
                      <a:pt x="43" y="16"/>
                    </a:lnTo>
                    <a:lnTo>
                      <a:pt x="43" y="17"/>
                    </a:lnTo>
                    <a:lnTo>
                      <a:pt x="42" y="17"/>
                    </a:lnTo>
                    <a:lnTo>
                      <a:pt x="41" y="18"/>
                    </a:lnTo>
                    <a:lnTo>
                      <a:pt x="40" y="18"/>
                    </a:lnTo>
                    <a:lnTo>
                      <a:pt x="39" y="18"/>
                    </a:lnTo>
                    <a:lnTo>
                      <a:pt x="39" y="19"/>
                    </a:lnTo>
                    <a:lnTo>
                      <a:pt x="38" y="19"/>
                    </a:lnTo>
                    <a:lnTo>
                      <a:pt x="37" y="19"/>
                    </a:lnTo>
                    <a:lnTo>
                      <a:pt x="36" y="19"/>
                    </a:lnTo>
                    <a:lnTo>
                      <a:pt x="35" y="19"/>
                    </a:lnTo>
                    <a:lnTo>
                      <a:pt x="34" y="19"/>
                    </a:lnTo>
                    <a:lnTo>
                      <a:pt x="33" y="19"/>
                    </a:lnTo>
                    <a:lnTo>
                      <a:pt x="32" y="19"/>
                    </a:lnTo>
                    <a:lnTo>
                      <a:pt x="31" y="18"/>
                    </a:lnTo>
                    <a:lnTo>
                      <a:pt x="30" y="18"/>
                    </a:lnTo>
                    <a:lnTo>
                      <a:pt x="29" y="18"/>
                    </a:lnTo>
                    <a:lnTo>
                      <a:pt x="29" y="17"/>
                    </a:lnTo>
                    <a:lnTo>
                      <a:pt x="28" y="17"/>
                    </a:lnTo>
                    <a:lnTo>
                      <a:pt x="27" y="16"/>
                    </a:lnTo>
                    <a:lnTo>
                      <a:pt x="26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4" y="12"/>
                    </a:lnTo>
                    <a:lnTo>
                      <a:pt x="23" y="11"/>
                    </a:lnTo>
                    <a:lnTo>
                      <a:pt x="23" y="10"/>
                    </a:lnTo>
                    <a:lnTo>
                      <a:pt x="23" y="9"/>
                    </a:lnTo>
                    <a:lnTo>
                      <a:pt x="23" y="8"/>
                    </a:lnTo>
                    <a:lnTo>
                      <a:pt x="23" y="7"/>
                    </a:lnTo>
                    <a:lnTo>
                      <a:pt x="23" y="6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4" y="1"/>
                    </a:lnTo>
                    <a:lnTo>
                      <a:pt x="24" y="0"/>
                    </a:lnTo>
                    <a:lnTo>
                      <a:pt x="2" y="26"/>
                    </a:lnTo>
                    <a:lnTo>
                      <a:pt x="1" y="27"/>
                    </a:lnTo>
                    <a:lnTo>
                      <a:pt x="1" y="28"/>
                    </a:lnTo>
                    <a:lnTo>
                      <a:pt x="1" y="29"/>
                    </a:lnTo>
                    <a:lnTo>
                      <a:pt x="1" y="30"/>
                    </a:lnTo>
                    <a:lnTo>
                      <a:pt x="0" y="30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0" y="35"/>
                    </a:lnTo>
                    <a:lnTo>
                      <a:pt x="0" y="36"/>
                    </a:lnTo>
                    <a:lnTo>
                      <a:pt x="0" y="37"/>
                    </a:lnTo>
                    <a:lnTo>
                      <a:pt x="1" y="37"/>
                    </a:lnTo>
                    <a:lnTo>
                      <a:pt x="1" y="38"/>
                    </a:lnTo>
                    <a:lnTo>
                      <a:pt x="1" y="39"/>
                    </a:lnTo>
                    <a:lnTo>
                      <a:pt x="1" y="40"/>
                    </a:lnTo>
                    <a:lnTo>
                      <a:pt x="2" y="40"/>
                    </a:lnTo>
                    <a:lnTo>
                      <a:pt x="2" y="41"/>
                    </a:lnTo>
                    <a:lnTo>
                      <a:pt x="3" y="42"/>
                    </a:lnTo>
                    <a:lnTo>
                      <a:pt x="3" y="43"/>
                    </a:lnTo>
                    <a:lnTo>
                      <a:pt x="4" y="44"/>
                    </a:lnTo>
                    <a:lnTo>
                      <a:pt x="5" y="44"/>
                    </a:lnTo>
                    <a:lnTo>
                      <a:pt x="5" y="45"/>
                    </a:lnTo>
                    <a:lnTo>
                      <a:pt x="6" y="45"/>
                    </a:lnTo>
                    <a:lnTo>
                      <a:pt x="6" y="46"/>
                    </a:lnTo>
                    <a:lnTo>
                      <a:pt x="7" y="46"/>
                    </a:lnTo>
                    <a:lnTo>
                      <a:pt x="8" y="47"/>
                    </a:lnTo>
                    <a:lnTo>
                      <a:pt x="9" y="48"/>
                    </a:lnTo>
                    <a:lnTo>
                      <a:pt x="10" y="48"/>
                    </a:lnTo>
                    <a:lnTo>
                      <a:pt x="11" y="48"/>
                    </a:lnTo>
                    <a:lnTo>
                      <a:pt x="12" y="49"/>
                    </a:lnTo>
                    <a:lnTo>
                      <a:pt x="13" y="49"/>
                    </a:lnTo>
                    <a:lnTo>
                      <a:pt x="14" y="49"/>
                    </a:lnTo>
                    <a:lnTo>
                      <a:pt x="15" y="49"/>
                    </a:lnTo>
                    <a:lnTo>
                      <a:pt x="16" y="49"/>
                    </a:lnTo>
                    <a:lnTo>
                      <a:pt x="17" y="49"/>
                    </a:lnTo>
                    <a:lnTo>
                      <a:pt x="18" y="49"/>
                    </a:lnTo>
                    <a:lnTo>
                      <a:pt x="19" y="49"/>
                    </a:lnTo>
                    <a:lnTo>
                      <a:pt x="20" y="48"/>
                    </a:lnTo>
                    <a:lnTo>
                      <a:pt x="21" y="48"/>
                    </a:lnTo>
                    <a:lnTo>
                      <a:pt x="22" y="48"/>
                    </a:lnTo>
                    <a:lnTo>
                      <a:pt x="23" y="47"/>
                    </a:lnTo>
                    <a:lnTo>
                      <a:pt x="24" y="47"/>
                    </a:lnTo>
                    <a:lnTo>
                      <a:pt x="25" y="46"/>
                    </a:lnTo>
                    <a:lnTo>
                      <a:pt x="26" y="45"/>
                    </a:lnTo>
                    <a:lnTo>
                      <a:pt x="27" y="45"/>
                    </a:lnTo>
                    <a:lnTo>
                      <a:pt x="27" y="44"/>
                    </a:lnTo>
                    <a:lnTo>
                      <a:pt x="28" y="44"/>
                    </a:lnTo>
                    <a:lnTo>
                      <a:pt x="29" y="43"/>
                    </a:lnTo>
                    <a:lnTo>
                      <a:pt x="29" y="42"/>
                    </a:lnTo>
                    <a:lnTo>
                      <a:pt x="30" y="42"/>
                    </a:lnTo>
                    <a:lnTo>
                      <a:pt x="30" y="41"/>
                    </a:lnTo>
                    <a:lnTo>
                      <a:pt x="31" y="40"/>
                    </a:lnTo>
                    <a:close/>
                  </a:path>
                </a:pathLst>
              </a:custGeom>
              <a:solidFill>
                <a:srgbClr val="DDDDDC"/>
              </a:solidFill>
              <a:ln w="19050">
                <a:solidFill>
                  <a:srgbClr val="24211D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8224" name="Freeform 30"/>
              <p:cNvSpPr>
                <a:spLocks/>
              </p:cNvSpPr>
              <p:nvPr/>
            </p:nvSpPr>
            <p:spPr bwMode="auto">
              <a:xfrm>
                <a:off x="873" y="2790"/>
                <a:ext cx="108" cy="234"/>
              </a:xfrm>
              <a:custGeom>
                <a:avLst/>
                <a:gdLst>
                  <a:gd name="T0" fmla="*/ 12 w 18"/>
                  <a:gd name="T1" fmla="*/ 156 h 39"/>
                  <a:gd name="T2" fmla="*/ 108 w 18"/>
                  <a:gd name="T3" fmla="*/ 0 h 39"/>
                  <a:gd name="T4" fmla="*/ 108 w 18"/>
                  <a:gd name="T5" fmla="*/ 6 h 39"/>
                  <a:gd name="T6" fmla="*/ 108 w 18"/>
                  <a:gd name="T7" fmla="*/ 6 h 39"/>
                  <a:gd name="T8" fmla="*/ 108 w 18"/>
                  <a:gd name="T9" fmla="*/ 12 h 39"/>
                  <a:gd name="T10" fmla="*/ 108 w 18"/>
                  <a:gd name="T11" fmla="*/ 12 h 39"/>
                  <a:gd name="T12" fmla="*/ 108 w 18"/>
                  <a:gd name="T13" fmla="*/ 12 h 39"/>
                  <a:gd name="T14" fmla="*/ 108 w 18"/>
                  <a:gd name="T15" fmla="*/ 18 h 39"/>
                  <a:gd name="T16" fmla="*/ 108 w 18"/>
                  <a:gd name="T17" fmla="*/ 18 h 39"/>
                  <a:gd name="T18" fmla="*/ 108 w 18"/>
                  <a:gd name="T19" fmla="*/ 24 h 39"/>
                  <a:gd name="T20" fmla="*/ 108 w 18"/>
                  <a:gd name="T21" fmla="*/ 24 h 39"/>
                  <a:gd name="T22" fmla="*/ 108 w 18"/>
                  <a:gd name="T23" fmla="*/ 30 h 39"/>
                  <a:gd name="T24" fmla="*/ 108 w 18"/>
                  <a:gd name="T25" fmla="*/ 30 h 39"/>
                  <a:gd name="T26" fmla="*/ 108 w 18"/>
                  <a:gd name="T27" fmla="*/ 30 h 39"/>
                  <a:gd name="T28" fmla="*/ 108 w 18"/>
                  <a:gd name="T29" fmla="*/ 36 h 39"/>
                  <a:gd name="T30" fmla="*/ 108 w 18"/>
                  <a:gd name="T31" fmla="*/ 36 h 39"/>
                  <a:gd name="T32" fmla="*/ 108 w 18"/>
                  <a:gd name="T33" fmla="*/ 42 h 39"/>
                  <a:gd name="T34" fmla="*/ 108 w 18"/>
                  <a:gd name="T35" fmla="*/ 42 h 39"/>
                  <a:gd name="T36" fmla="*/ 108 w 18"/>
                  <a:gd name="T37" fmla="*/ 48 h 39"/>
                  <a:gd name="T38" fmla="*/ 108 w 18"/>
                  <a:gd name="T39" fmla="*/ 48 h 39"/>
                  <a:gd name="T40" fmla="*/ 102 w 18"/>
                  <a:gd name="T41" fmla="*/ 48 h 39"/>
                  <a:gd name="T42" fmla="*/ 102 w 18"/>
                  <a:gd name="T43" fmla="*/ 54 h 39"/>
                  <a:gd name="T44" fmla="*/ 102 w 18"/>
                  <a:gd name="T45" fmla="*/ 54 h 39"/>
                  <a:gd name="T46" fmla="*/ 102 w 18"/>
                  <a:gd name="T47" fmla="*/ 60 h 39"/>
                  <a:gd name="T48" fmla="*/ 102 w 18"/>
                  <a:gd name="T49" fmla="*/ 60 h 39"/>
                  <a:gd name="T50" fmla="*/ 102 w 18"/>
                  <a:gd name="T51" fmla="*/ 60 h 39"/>
                  <a:gd name="T52" fmla="*/ 96 w 18"/>
                  <a:gd name="T53" fmla="*/ 66 h 39"/>
                  <a:gd name="T54" fmla="*/ 0 w 18"/>
                  <a:gd name="T55" fmla="*/ 234 h 39"/>
                  <a:gd name="T56" fmla="*/ 0 w 18"/>
                  <a:gd name="T57" fmla="*/ 228 h 39"/>
                  <a:gd name="T58" fmla="*/ 0 w 18"/>
                  <a:gd name="T59" fmla="*/ 228 h 39"/>
                  <a:gd name="T60" fmla="*/ 6 w 18"/>
                  <a:gd name="T61" fmla="*/ 222 h 39"/>
                  <a:gd name="T62" fmla="*/ 6 w 18"/>
                  <a:gd name="T63" fmla="*/ 222 h 39"/>
                  <a:gd name="T64" fmla="*/ 6 w 18"/>
                  <a:gd name="T65" fmla="*/ 216 h 39"/>
                  <a:gd name="T66" fmla="*/ 6 w 18"/>
                  <a:gd name="T67" fmla="*/ 216 h 39"/>
                  <a:gd name="T68" fmla="*/ 12 w 18"/>
                  <a:gd name="T69" fmla="*/ 210 h 39"/>
                  <a:gd name="T70" fmla="*/ 12 w 18"/>
                  <a:gd name="T71" fmla="*/ 210 h 39"/>
                  <a:gd name="T72" fmla="*/ 12 w 18"/>
                  <a:gd name="T73" fmla="*/ 204 h 39"/>
                  <a:gd name="T74" fmla="*/ 12 w 18"/>
                  <a:gd name="T75" fmla="*/ 204 h 39"/>
                  <a:gd name="T76" fmla="*/ 12 w 18"/>
                  <a:gd name="T77" fmla="*/ 198 h 39"/>
                  <a:gd name="T78" fmla="*/ 12 w 18"/>
                  <a:gd name="T79" fmla="*/ 198 h 39"/>
                  <a:gd name="T80" fmla="*/ 12 w 18"/>
                  <a:gd name="T81" fmla="*/ 192 h 39"/>
                  <a:gd name="T82" fmla="*/ 12 w 18"/>
                  <a:gd name="T83" fmla="*/ 192 h 39"/>
                  <a:gd name="T84" fmla="*/ 12 w 18"/>
                  <a:gd name="T85" fmla="*/ 186 h 39"/>
                  <a:gd name="T86" fmla="*/ 12 w 18"/>
                  <a:gd name="T87" fmla="*/ 186 h 39"/>
                  <a:gd name="T88" fmla="*/ 12 w 18"/>
                  <a:gd name="T89" fmla="*/ 180 h 39"/>
                  <a:gd name="T90" fmla="*/ 12 w 18"/>
                  <a:gd name="T91" fmla="*/ 180 h 39"/>
                  <a:gd name="T92" fmla="*/ 12 w 18"/>
                  <a:gd name="T93" fmla="*/ 174 h 39"/>
                  <a:gd name="T94" fmla="*/ 12 w 18"/>
                  <a:gd name="T95" fmla="*/ 168 h 39"/>
                  <a:gd name="T96" fmla="*/ 12 w 18"/>
                  <a:gd name="T97" fmla="*/ 168 h 39"/>
                  <a:gd name="T98" fmla="*/ 12 w 18"/>
                  <a:gd name="T99" fmla="*/ 162 h 39"/>
                  <a:gd name="T100" fmla="*/ 12 w 18"/>
                  <a:gd name="T101" fmla="*/ 162 h 39"/>
                  <a:gd name="T102" fmla="*/ 12 w 18"/>
                  <a:gd name="T103" fmla="*/ 156 h 3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"/>
                  <a:gd name="T157" fmla="*/ 0 h 39"/>
                  <a:gd name="T158" fmla="*/ 18 w 18"/>
                  <a:gd name="T159" fmla="*/ 39 h 3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" h="39">
                    <a:moveTo>
                      <a:pt x="2" y="26"/>
                    </a:moveTo>
                    <a:lnTo>
                      <a:pt x="18" y="0"/>
                    </a:lnTo>
                    <a:lnTo>
                      <a:pt x="18" y="1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8" y="8"/>
                    </a:lnTo>
                    <a:lnTo>
                      <a:pt x="17" y="8"/>
                    </a:lnTo>
                    <a:lnTo>
                      <a:pt x="17" y="9"/>
                    </a:lnTo>
                    <a:lnTo>
                      <a:pt x="17" y="10"/>
                    </a:lnTo>
                    <a:lnTo>
                      <a:pt x="16" y="11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1" y="37"/>
                    </a:lnTo>
                    <a:lnTo>
                      <a:pt x="1" y="36"/>
                    </a:lnTo>
                    <a:lnTo>
                      <a:pt x="2" y="35"/>
                    </a:lnTo>
                    <a:lnTo>
                      <a:pt x="2" y="34"/>
                    </a:lnTo>
                    <a:lnTo>
                      <a:pt x="2" y="33"/>
                    </a:lnTo>
                    <a:lnTo>
                      <a:pt x="2" y="32"/>
                    </a:lnTo>
                    <a:lnTo>
                      <a:pt x="2" y="31"/>
                    </a:lnTo>
                    <a:lnTo>
                      <a:pt x="2" y="30"/>
                    </a:lnTo>
                    <a:lnTo>
                      <a:pt x="2" y="29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2" y="26"/>
                    </a:lnTo>
                    <a:close/>
                  </a:path>
                </a:pathLst>
              </a:custGeom>
              <a:solidFill>
                <a:srgbClr val="DDDDDC"/>
              </a:solidFill>
              <a:ln w="19050">
                <a:solidFill>
                  <a:srgbClr val="24211D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8225" name="Freeform 31"/>
              <p:cNvSpPr>
                <a:spLocks/>
              </p:cNvSpPr>
              <p:nvPr/>
            </p:nvSpPr>
            <p:spPr bwMode="auto">
              <a:xfrm>
                <a:off x="687" y="2784"/>
                <a:ext cx="282" cy="294"/>
              </a:xfrm>
              <a:custGeom>
                <a:avLst/>
                <a:gdLst>
                  <a:gd name="T0" fmla="*/ 282 w 47"/>
                  <a:gd name="T1" fmla="*/ 72 h 49"/>
                  <a:gd name="T2" fmla="*/ 276 w 47"/>
                  <a:gd name="T3" fmla="*/ 78 h 49"/>
                  <a:gd name="T4" fmla="*/ 270 w 47"/>
                  <a:gd name="T5" fmla="*/ 84 h 49"/>
                  <a:gd name="T6" fmla="*/ 264 w 47"/>
                  <a:gd name="T7" fmla="*/ 96 h 49"/>
                  <a:gd name="T8" fmla="*/ 252 w 47"/>
                  <a:gd name="T9" fmla="*/ 102 h 49"/>
                  <a:gd name="T10" fmla="*/ 240 w 47"/>
                  <a:gd name="T11" fmla="*/ 108 h 49"/>
                  <a:gd name="T12" fmla="*/ 234 w 47"/>
                  <a:gd name="T13" fmla="*/ 114 h 49"/>
                  <a:gd name="T14" fmla="*/ 222 w 47"/>
                  <a:gd name="T15" fmla="*/ 114 h 49"/>
                  <a:gd name="T16" fmla="*/ 210 w 47"/>
                  <a:gd name="T17" fmla="*/ 114 h 49"/>
                  <a:gd name="T18" fmla="*/ 198 w 47"/>
                  <a:gd name="T19" fmla="*/ 114 h 49"/>
                  <a:gd name="T20" fmla="*/ 186 w 47"/>
                  <a:gd name="T21" fmla="*/ 108 h 49"/>
                  <a:gd name="T22" fmla="*/ 174 w 47"/>
                  <a:gd name="T23" fmla="*/ 108 h 49"/>
                  <a:gd name="T24" fmla="*/ 168 w 47"/>
                  <a:gd name="T25" fmla="*/ 102 h 49"/>
                  <a:gd name="T26" fmla="*/ 156 w 47"/>
                  <a:gd name="T27" fmla="*/ 90 h 49"/>
                  <a:gd name="T28" fmla="*/ 150 w 47"/>
                  <a:gd name="T29" fmla="*/ 84 h 49"/>
                  <a:gd name="T30" fmla="*/ 144 w 47"/>
                  <a:gd name="T31" fmla="*/ 78 h 49"/>
                  <a:gd name="T32" fmla="*/ 144 w 47"/>
                  <a:gd name="T33" fmla="*/ 72 h 49"/>
                  <a:gd name="T34" fmla="*/ 138 w 47"/>
                  <a:gd name="T35" fmla="*/ 60 h 49"/>
                  <a:gd name="T36" fmla="*/ 138 w 47"/>
                  <a:gd name="T37" fmla="*/ 54 h 49"/>
                  <a:gd name="T38" fmla="*/ 138 w 47"/>
                  <a:gd name="T39" fmla="*/ 42 h 49"/>
                  <a:gd name="T40" fmla="*/ 138 w 47"/>
                  <a:gd name="T41" fmla="*/ 36 h 49"/>
                  <a:gd name="T42" fmla="*/ 138 w 47"/>
                  <a:gd name="T43" fmla="*/ 24 h 49"/>
                  <a:gd name="T44" fmla="*/ 138 w 47"/>
                  <a:gd name="T45" fmla="*/ 12 h 49"/>
                  <a:gd name="T46" fmla="*/ 144 w 47"/>
                  <a:gd name="T47" fmla="*/ 6 h 49"/>
                  <a:gd name="T48" fmla="*/ 12 w 47"/>
                  <a:gd name="T49" fmla="*/ 156 h 49"/>
                  <a:gd name="T50" fmla="*/ 6 w 47"/>
                  <a:gd name="T51" fmla="*/ 168 h 49"/>
                  <a:gd name="T52" fmla="*/ 0 w 47"/>
                  <a:gd name="T53" fmla="*/ 180 h 49"/>
                  <a:gd name="T54" fmla="*/ 0 w 47"/>
                  <a:gd name="T55" fmla="*/ 192 h 49"/>
                  <a:gd name="T56" fmla="*/ 0 w 47"/>
                  <a:gd name="T57" fmla="*/ 204 h 49"/>
                  <a:gd name="T58" fmla="*/ 0 w 47"/>
                  <a:gd name="T59" fmla="*/ 216 h 49"/>
                  <a:gd name="T60" fmla="*/ 6 w 47"/>
                  <a:gd name="T61" fmla="*/ 228 h 49"/>
                  <a:gd name="T62" fmla="*/ 6 w 47"/>
                  <a:gd name="T63" fmla="*/ 240 h 49"/>
                  <a:gd name="T64" fmla="*/ 12 w 47"/>
                  <a:gd name="T65" fmla="*/ 246 h 49"/>
                  <a:gd name="T66" fmla="*/ 18 w 47"/>
                  <a:gd name="T67" fmla="*/ 258 h 49"/>
                  <a:gd name="T68" fmla="*/ 30 w 47"/>
                  <a:gd name="T69" fmla="*/ 264 h 49"/>
                  <a:gd name="T70" fmla="*/ 36 w 47"/>
                  <a:gd name="T71" fmla="*/ 276 h 49"/>
                  <a:gd name="T72" fmla="*/ 48 w 47"/>
                  <a:gd name="T73" fmla="*/ 282 h 49"/>
                  <a:gd name="T74" fmla="*/ 66 w 47"/>
                  <a:gd name="T75" fmla="*/ 288 h 49"/>
                  <a:gd name="T76" fmla="*/ 78 w 47"/>
                  <a:gd name="T77" fmla="*/ 294 h 49"/>
                  <a:gd name="T78" fmla="*/ 90 w 47"/>
                  <a:gd name="T79" fmla="*/ 294 h 49"/>
                  <a:gd name="T80" fmla="*/ 108 w 47"/>
                  <a:gd name="T81" fmla="*/ 294 h 49"/>
                  <a:gd name="T82" fmla="*/ 120 w 47"/>
                  <a:gd name="T83" fmla="*/ 288 h 49"/>
                  <a:gd name="T84" fmla="*/ 132 w 47"/>
                  <a:gd name="T85" fmla="*/ 288 h 49"/>
                  <a:gd name="T86" fmla="*/ 150 w 47"/>
                  <a:gd name="T87" fmla="*/ 276 h 49"/>
                  <a:gd name="T88" fmla="*/ 162 w 47"/>
                  <a:gd name="T89" fmla="*/ 270 h 49"/>
                  <a:gd name="T90" fmla="*/ 174 w 47"/>
                  <a:gd name="T91" fmla="*/ 258 h 49"/>
                  <a:gd name="T92" fmla="*/ 180 w 47"/>
                  <a:gd name="T93" fmla="*/ 252 h 49"/>
                  <a:gd name="T94" fmla="*/ 186 w 47"/>
                  <a:gd name="T95" fmla="*/ 240 h 4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7"/>
                  <a:gd name="T145" fmla="*/ 0 h 49"/>
                  <a:gd name="T146" fmla="*/ 47 w 47"/>
                  <a:gd name="T147" fmla="*/ 49 h 4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7" h="49">
                    <a:moveTo>
                      <a:pt x="31" y="40"/>
                    </a:moveTo>
                    <a:lnTo>
                      <a:pt x="47" y="12"/>
                    </a:lnTo>
                    <a:lnTo>
                      <a:pt x="47" y="13"/>
                    </a:lnTo>
                    <a:lnTo>
                      <a:pt x="46" y="13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5" y="15"/>
                    </a:lnTo>
                    <a:lnTo>
                      <a:pt x="44" y="15"/>
                    </a:lnTo>
                    <a:lnTo>
                      <a:pt x="44" y="16"/>
                    </a:lnTo>
                    <a:lnTo>
                      <a:pt x="43" y="16"/>
                    </a:lnTo>
                    <a:lnTo>
                      <a:pt x="43" y="17"/>
                    </a:lnTo>
                    <a:lnTo>
                      <a:pt x="42" y="17"/>
                    </a:lnTo>
                    <a:lnTo>
                      <a:pt x="41" y="18"/>
                    </a:lnTo>
                    <a:lnTo>
                      <a:pt x="40" y="18"/>
                    </a:lnTo>
                    <a:lnTo>
                      <a:pt x="39" y="18"/>
                    </a:lnTo>
                    <a:lnTo>
                      <a:pt x="39" y="19"/>
                    </a:lnTo>
                    <a:lnTo>
                      <a:pt x="38" y="19"/>
                    </a:lnTo>
                    <a:lnTo>
                      <a:pt x="37" y="19"/>
                    </a:lnTo>
                    <a:lnTo>
                      <a:pt x="36" y="19"/>
                    </a:lnTo>
                    <a:lnTo>
                      <a:pt x="35" y="19"/>
                    </a:lnTo>
                    <a:lnTo>
                      <a:pt x="34" y="19"/>
                    </a:lnTo>
                    <a:lnTo>
                      <a:pt x="33" y="19"/>
                    </a:lnTo>
                    <a:lnTo>
                      <a:pt x="32" y="19"/>
                    </a:lnTo>
                    <a:lnTo>
                      <a:pt x="31" y="18"/>
                    </a:lnTo>
                    <a:lnTo>
                      <a:pt x="30" y="18"/>
                    </a:lnTo>
                    <a:lnTo>
                      <a:pt x="29" y="18"/>
                    </a:lnTo>
                    <a:lnTo>
                      <a:pt x="29" y="17"/>
                    </a:lnTo>
                    <a:lnTo>
                      <a:pt x="28" y="17"/>
                    </a:lnTo>
                    <a:lnTo>
                      <a:pt x="27" y="16"/>
                    </a:lnTo>
                    <a:lnTo>
                      <a:pt x="26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4" y="12"/>
                    </a:lnTo>
                    <a:lnTo>
                      <a:pt x="23" y="11"/>
                    </a:lnTo>
                    <a:lnTo>
                      <a:pt x="23" y="10"/>
                    </a:lnTo>
                    <a:lnTo>
                      <a:pt x="23" y="9"/>
                    </a:lnTo>
                    <a:lnTo>
                      <a:pt x="23" y="8"/>
                    </a:lnTo>
                    <a:lnTo>
                      <a:pt x="23" y="7"/>
                    </a:lnTo>
                    <a:lnTo>
                      <a:pt x="23" y="6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4" y="1"/>
                    </a:lnTo>
                    <a:lnTo>
                      <a:pt x="24" y="0"/>
                    </a:lnTo>
                    <a:lnTo>
                      <a:pt x="2" y="26"/>
                    </a:lnTo>
                    <a:lnTo>
                      <a:pt x="1" y="27"/>
                    </a:lnTo>
                    <a:lnTo>
                      <a:pt x="1" y="28"/>
                    </a:lnTo>
                    <a:lnTo>
                      <a:pt x="1" y="29"/>
                    </a:lnTo>
                    <a:lnTo>
                      <a:pt x="1" y="30"/>
                    </a:lnTo>
                    <a:lnTo>
                      <a:pt x="0" y="30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0" y="35"/>
                    </a:lnTo>
                    <a:lnTo>
                      <a:pt x="0" y="36"/>
                    </a:lnTo>
                    <a:lnTo>
                      <a:pt x="0" y="37"/>
                    </a:lnTo>
                    <a:lnTo>
                      <a:pt x="1" y="37"/>
                    </a:lnTo>
                    <a:lnTo>
                      <a:pt x="1" y="38"/>
                    </a:lnTo>
                    <a:lnTo>
                      <a:pt x="1" y="39"/>
                    </a:lnTo>
                    <a:lnTo>
                      <a:pt x="1" y="40"/>
                    </a:lnTo>
                    <a:lnTo>
                      <a:pt x="2" y="40"/>
                    </a:lnTo>
                    <a:lnTo>
                      <a:pt x="2" y="41"/>
                    </a:lnTo>
                    <a:lnTo>
                      <a:pt x="3" y="42"/>
                    </a:lnTo>
                    <a:lnTo>
                      <a:pt x="3" y="43"/>
                    </a:lnTo>
                    <a:lnTo>
                      <a:pt x="4" y="44"/>
                    </a:lnTo>
                    <a:lnTo>
                      <a:pt x="5" y="44"/>
                    </a:lnTo>
                    <a:lnTo>
                      <a:pt x="5" y="45"/>
                    </a:lnTo>
                    <a:lnTo>
                      <a:pt x="6" y="45"/>
                    </a:lnTo>
                    <a:lnTo>
                      <a:pt x="6" y="46"/>
                    </a:lnTo>
                    <a:lnTo>
                      <a:pt x="7" y="46"/>
                    </a:lnTo>
                    <a:lnTo>
                      <a:pt x="8" y="47"/>
                    </a:lnTo>
                    <a:lnTo>
                      <a:pt x="9" y="48"/>
                    </a:lnTo>
                    <a:lnTo>
                      <a:pt x="10" y="48"/>
                    </a:lnTo>
                    <a:lnTo>
                      <a:pt x="11" y="48"/>
                    </a:lnTo>
                    <a:lnTo>
                      <a:pt x="12" y="49"/>
                    </a:lnTo>
                    <a:lnTo>
                      <a:pt x="13" y="49"/>
                    </a:lnTo>
                    <a:lnTo>
                      <a:pt x="14" y="49"/>
                    </a:lnTo>
                    <a:lnTo>
                      <a:pt x="15" y="49"/>
                    </a:lnTo>
                    <a:lnTo>
                      <a:pt x="16" y="49"/>
                    </a:lnTo>
                    <a:lnTo>
                      <a:pt x="17" y="49"/>
                    </a:lnTo>
                    <a:lnTo>
                      <a:pt x="18" y="49"/>
                    </a:lnTo>
                    <a:lnTo>
                      <a:pt x="19" y="49"/>
                    </a:lnTo>
                    <a:lnTo>
                      <a:pt x="20" y="48"/>
                    </a:lnTo>
                    <a:lnTo>
                      <a:pt x="21" y="48"/>
                    </a:lnTo>
                    <a:lnTo>
                      <a:pt x="22" y="48"/>
                    </a:lnTo>
                    <a:lnTo>
                      <a:pt x="23" y="47"/>
                    </a:lnTo>
                    <a:lnTo>
                      <a:pt x="24" y="47"/>
                    </a:lnTo>
                    <a:lnTo>
                      <a:pt x="25" y="46"/>
                    </a:lnTo>
                    <a:lnTo>
                      <a:pt x="26" y="45"/>
                    </a:lnTo>
                    <a:lnTo>
                      <a:pt x="27" y="45"/>
                    </a:lnTo>
                    <a:lnTo>
                      <a:pt x="27" y="44"/>
                    </a:lnTo>
                    <a:lnTo>
                      <a:pt x="28" y="44"/>
                    </a:lnTo>
                    <a:lnTo>
                      <a:pt x="29" y="43"/>
                    </a:lnTo>
                    <a:lnTo>
                      <a:pt x="29" y="42"/>
                    </a:lnTo>
                    <a:lnTo>
                      <a:pt x="30" y="42"/>
                    </a:lnTo>
                    <a:lnTo>
                      <a:pt x="30" y="41"/>
                    </a:lnTo>
                    <a:lnTo>
                      <a:pt x="31" y="40"/>
                    </a:lnTo>
                    <a:close/>
                  </a:path>
                </a:pathLst>
              </a:custGeom>
              <a:solidFill>
                <a:srgbClr val="DDDDDC"/>
              </a:solidFill>
              <a:ln w="19050">
                <a:solidFill>
                  <a:srgbClr val="24211D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8226" name="Freeform 32"/>
              <p:cNvSpPr>
                <a:spLocks/>
              </p:cNvSpPr>
              <p:nvPr/>
            </p:nvSpPr>
            <p:spPr bwMode="auto">
              <a:xfrm>
                <a:off x="873" y="2790"/>
                <a:ext cx="108" cy="234"/>
              </a:xfrm>
              <a:custGeom>
                <a:avLst/>
                <a:gdLst>
                  <a:gd name="T0" fmla="*/ 12 w 18"/>
                  <a:gd name="T1" fmla="*/ 156 h 39"/>
                  <a:gd name="T2" fmla="*/ 108 w 18"/>
                  <a:gd name="T3" fmla="*/ 0 h 39"/>
                  <a:gd name="T4" fmla="*/ 108 w 18"/>
                  <a:gd name="T5" fmla="*/ 6 h 39"/>
                  <a:gd name="T6" fmla="*/ 108 w 18"/>
                  <a:gd name="T7" fmla="*/ 6 h 39"/>
                  <a:gd name="T8" fmla="*/ 108 w 18"/>
                  <a:gd name="T9" fmla="*/ 12 h 39"/>
                  <a:gd name="T10" fmla="*/ 108 w 18"/>
                  <a:gd name="T11" fmla="*/ 12 h 39"/>
                  <a:gd name="T12" fmla="*/ 108 w 18"/>
                  <a:gd name="T13" fmla="*/ 12 h 39"/>
                  <a:gd name="T14" fmla="*/ 108 w 18"/>
                  <a:gd name="T15" fmla="*/ 18 h 39"/>
                  <a:gd name="T16" fmla="*/ 108 w 18"/>
                  <a:gd name="T17" fmla="*/ 18 h 39"/>
                  <a:gd name="T18" fmla="*/ 108 w 18"/>
                  <a:gd name="T19" fmla="*/ 24 h 39"/>
                  <a:gd name="T20" fmla="*/ 108 w 18"/>
                  <a:gd name="T21" fmla="*/ 24 h 39"/>
                  <a:gd name="T22" fmla="*/ 108 w 18"/>
                  <a:gd name="T23" fmla="*/ 30 h 39"/>
                  <a:gd name="T24" fmla="*/ 108 w 18"/>
                  <a:gd name="T25" fmla="*/ 30 h 39"/>
                  <a:gd name="T26" fmla="*/ 108 w 18"/>
                  <a:gd name="T27" fmla="*/ 30 h 39"/>
                  <a:gd name="T28" fmla="*/ 108 w 18"/>
                  <a:gd name="T29" fmla="*/ 36 h 39"/>
                  <a:gd name="T30" fmla="*/ 108 w 18"/>
                  <a:gd name="T31" fmla="*/ 36 h 39"/>
                  <a:gd name="T32" fmla="*/ 108 w 18"/>
                  <a:gd name="T33" fmla="*/ 42 h 39"/>
                  <a:gd name="T34" fmla="*/ 108 w 18"/>
                  <a:gd name="T35" fmla="*/ 42 h 39"/>
                  <a:gd name="T36" fmla="*/ 108 w 18"/>
                  <a:gd name="T37" fmla="*/ 48 h 39"/>
                  <a:gd name="T38" fmla="*/ 108 w 18"/>
                  <a:gd name="T39" fmla="*/ 48 h 39"/>
                  <a:gd name="T40" fmla="*/ 102 w 18"/>
                  <a:gd name="T41" fmla="*/ 48 h 39"/>
                  <a:gd name="T42" fmla="*/ 102 w 18"/>
                  <a:gd name="T43" fmla="*/ 54 h 39"/>
                  <a:gd name="T44" fmla="*/ 102 w 18"/>
                  <a:gd name="T45" fmla="*/ 54 h 39"/>
                  <a:gd name="T46" fmla="*/ 102 w 18"/>
                  <a:gd name="T47" fmla="*/ 60 h 39"/>
                  <a:gd name="T48" fmla="*/ 102 w 18"/>
                  <a:gd name="T49" fmla="*/ 60 h 39"/>
                  <a:gd name="T50" fmla="*/ 102 w 18"/>
                  <a:gd name="T51" fmla="*/ 60 h 39"/>
                  <a:gd name="T52" fmla="*/ 96 w 18"/>
                  <a:gd name="T53" fmla="*/ 66 h 39"/>
                  <a:gd name="T54" fmla="*/ 0 w 18"/>
                  <a:gd name="T55" fmla="*/ 234 h 39"/>
                  <a:gd name="T56" fmla="*/ 0 w 18"/>
                  <a:gd name="T57" fmla="*/ 228 h 39"/>
                  <a:gd name="T58" fmla="*/ 0 w 18"/>
                  <a:gd name="T59" fmla="*/ 228 h 39"/>
                  <a:gd name="T60" fmla="*/ 6 w 18"/>
                  <a:gd name="T61" fmla="*/ 222 h 39"/>
                  <a:gd name="T62" fmla="*/ 6 w 18"/>
                  <a:gd name="T63" fmla="*/ 222 h 39"/>
                  <a:gd name="T64" fmla="*/ 6 w 18"/>
                  <a:gd name="T65" fmla="*/ 216 h 39"/>
                  <a:gd name="T66" fmla="*/ 6 w 18"/>
                  <a:gd name="T67" fmla="*/ 216 h 39"/>
                  <a:gd name="T68" fmla="*/ 12 w 18"/>
                  <a:gd name="T69" fmla="*/ 210 h 39"/>
                  <a:gd name="T70" fmla="*/ 12 w 18"/>
                  <a:gd name="T71" fmla="*/ 210 h 39"/>
                  <a:gd name="T72" fmla="*/ 12 w 18"/>
                  <a:gd name="T73" fmla="*/ 204 h 39"/>
                  <a:gd name="T74" fmla="*/ 12 w 18"/>
                  <a:gd name="T75" fmla="*/ 204 h 39"/>
                  <a:gd name="T76" fmla="*/ 12 w 18"/>
                  <a:gd name="T77" fmla="*/ 198 h 39"/>
                  <a:gd name="T78" fmla="*/ 12 w 18"/>
                  <a:gd name="T79" fmla="*/ 198 h 39"/>
                  <a:gd name="T80" fmla="*/ 12 w 18"/>
                  <a:gd name="T81" fmla="*/ 192 h 39"/>
                  <a:gd name="T82" fmla="*/ 12 w 18"/>
                  <a:gd name="T83" fmla="*/ 192 h 39"/>
                  <a:gd name="T84" fmla="*/ 12 w 18"/>
                  <a:gd name="T85" fmla="*/ 186 h 39"/>
                  <a:gd name="T86" fmla="*/ 12 w 18"/>
                  <a:gd name="T87" fmla="*/ 186 h 39"/>
                  <a:gd name="T88" fmla="*/ 12 w 18"/>
                  <a:gd name="T89" fmla="*/ 180 h 39"/>
                  <a:gd name="T90" fmla="*/ 12 w 18"/>
                  <a:gd name="T91" fmla="*/ 180 h 39"/>
                  <a:gd name="T92" fmla="*/ 12 w 18"/>
                  <a:gd name="T93" fmla="*/ 174 h 39"/>
                  <a:gd name="T94" fmla="*/ 12 w 18"/>
                  <a:gd name="T95" fmla="*/ 168 h 39"/>
                  <a:gd name="T96" fmla="*/ 12 w 18"/>
                  <a:gd name="T97" fmla="*/ 168 h 39"/>
                  <a:gd name="T98" fmla="*/ 12 w 18"/>
                  <a:gd name="T99" fmla="*/ 162 h 39"/>
                  <a:gd name="T100" fmla="*/ 12 w 18"/>
                  <a:gd name="T101" fmla="*/ 162 h 39"/>
                  <a:gd name="T102" fmla="*/ 12 w 18"/>
                  <a:gd name="T103" fmla="*/ 156 h 3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"/>
                  <a:gd name="T157" fmla="*/ 0 h 39"/>
                  <a:gd name="T158" fmla="*/ 18 w 18"/>
                  <a:gd name="T159" fmla="*/ 39 h 3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" h="39">
                    <a:moveTo>
                      <a:pt x="2" y="26"/>
                    </a:moveTo>
                    <a:lnTo>
                      <a:pt x="18" y="0"/>
                    </a:lnTo>
                    <a:lnTo>
                      <a:pt x="18" y="1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8" y="8"/>
                    </a:lnTo>
                    <a:lnTo>
                      <a:pt x="17" y="8"/>
                    </a:lnTo>
                    <a:lnTo>
                      <a:pt x="17" y="9"/>
                    </a:lnTo>
                    <a:lnTo>
                      <a:pt x="17" y="10"/>
                    </a:lnTo>
                    <a:lnTo>
                      <a:pt x="16" y="11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1" y="37"/>
                    </a:lnTo>
                    <a:lnTo>
                      <a:pt x="1" y="36"/>
                    </a:lnTo>
                    <a:lnTo>
                      <a:pt x="2" y="35"/>
                    </a:lnTo>
                    <a:lnTo>
                      <a:pt x="2" y="34"/>
                    </a:lnTo>
                    <a:lnTo>
                      <a:pt x="2" y="33"/>
                    </a:lnTo>
                    <a:lnTo>
                      <a:pt x="2" y="32"/>
                    </a:lnTo>
                    <a:lnTo>
                      <a:pt x="2" y="31"/>
                    </a:lnTo>
                    <a:lnTo>
                      <a:pt x="2" y="30"/>
                    </a:lnTo>
                    <a:lnTo>
                      <a:pt x="2" y="29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2" y="26"/>
                    </a:lnTo>
                    <a:close/>
                  </a:path>
                </a:pathLst>
              </a:custGeom>
              <a:solidFill>
                <a:srgbClr val="DDDDDC"/>
              </a:solidFill>
              <a:ln w="19050">
                <a:solidFill>
                  <a:srgbClr val="24211D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  <p:sp>
            <p:nvSpPr>
              <p:cNvPr id="8227" name="Freeform 33"/>
              <p:cNvSpPr>
                <a:spLocks/>
              </p:cNvSpPr>
              <p:nvPr/>
            </p:nvSpPr>
            <p:spPr bwMode="auto">
              <a:xfrm>
                <a:off x="681" y="2940"/>
                <a:ext cx="210" cy="150"/>
              </a:xfrm>
              <a:custGeom>
                <a:avLst/>
                <a:gdLst>
                  <a:gd name="T0" fmla="*/ 204 w 35"/>
                  <a:gd name="T1" fmla="*/ 6 h 25"/>
                  <a:gd name="T2" fmla="*/ 180 w 35"/>
                  <a:gd name="T3" fmla="*/ 102 h 25"/>
                  <a:gd name="T4" fmla="*/ 36 w 35"/>
                  <a:gd name="T5" fmla="*/ 114 h 25"/>
                  <a:gd name="T6" fmla="*/ 18 w 35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5"/>
                  <a:gd name="T13" fmla="*/ 0 h 25"/>
                  <a:gd name="T14" fmla="*/ 35 w 35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5" h="25">
                    <a:moveTo>
                      <a:pt x="34" y="1"/>
                    </a:moveTo>
                    <a:cubicBezTo>
                      <a:pt x="35" y="6"/>
                      <a:pt x="34" y="13"/>
                      <a:pt x="30" y="17"/>
                    </a:cubicBezTo>
                    <a:cubicBezTo>
                      <a:pt x="23" y="24"/>
                      <a:pt x="13" y="25"/>
                      <a:pt x="6" y="19"/>
                    </a:cubicBezTo>
                    <a:cubicBezTo>
                      <a:pt x="1" y="14"/>
                      <a:pt x="0" y="6"/>
                      <a:pt x="3" y="0"/>
                    </a:cubicBezTo>
                  </a:path>
                </a:pathLst>
              </a:custGeom>
              <a:noFill/>
              <a:ln w="19050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charset="0"/>
                </a:endParaRPr>
              </a:p>
            </p:txBody>
          </p:sp>
        </p:grpSp>
        <p:pic>
          <p:nvPicPr>
            <p:cNvPr id="820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26215" y="4929198"/>
              <a:ext cx="419100" cy="906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00" name="AutoShape 44"/>
          <p:cNvSpPr>
            <a:spLocks noChangeAspect="1" noChangeArrowheads="1"/>
          </p:cNvSpPr>
          <p:nvPr/>
        </p:nvSpPr>
        <p:spPr bwMode="auto">
          <a:xfrm>
            <a:off x="5303838" y="1844676"/>
            <a:ext cx="1287462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13"/>
          <p:cNvGrpSpPr>
            <a:grpSpLocks noChangeAspect="1"/>
          </p:cNvGrpSpPr>
          <p:nvPr/>
        </p:nvGrpSpPr>
        <p:grpSpPr bwMode="auto">
          <a:xfrm>
            <a:off x="1930401" y="2932113"/>
            <a:ext cx="1463675" cy="647700"/>
            <a:chOff x="173" y="1092"/>
            <a:chExt cx="922" cy="408"/>
          </a:xfrm>
        </p:grpSpPr>
        <p:sp>
          <p:nvSpPr>
            <p:cNvPr id="9408" name="Oval 114"/>
            <p:cNvSpPr>
              <a:spLocks noChangeArrowheads="1"/>
            </p:cNvSpPr>
            <p:nvPr/>
          </p:nvSpPr>
          <p:spPr bwMode="auto">
            <a:xfrm>
              <a:off x="597" y="1248"/>
              <a:ext cx="132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409" name="Freeform 115"/>
            <p:cNvSpPr>
              <a:spLocks/>
            </p:cNvSpPr>
            <p:nvPr/>
          </p:nvSpPr>
          <p:spPr bwMode="auto">
            <a:xfrm>
              <a:off x="693" y="1254"/>
              <a:ext cx="396" cy="144"/>
            </a:xfrm>
            <a:custGeom>
              <a:avLst/>
              <a:gdLst>
                <a:gd name="T0" fmla="*/ 0 w 66"/>
                <a:gd name="T1" fmla="*/ 0 h 24"/>
                <a:gd name="T2" fmla="*/ 348 w 66"/>
                <a:gd name="T3" fmla="*/ 0 h 24"/>
                <a:gd name="T4" fmla="*/ 396 w 66"/>
                <a:gd name="T5" fmla="*/ 144 h 24"/>
                <a:gd name="T6" fmla="*/ 0 w 66"/>
                <a:gd name="T7" fmla="*/ 144 h 24"/>
                <a:gd name="T8" fmla="*/ 0 w 66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24"/>
                <a:gd name="T17" fmla="*/ 66 w 6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24">
                  <a:moveTo>
                    <a:pt x="0" y="0"/>
                  </a:moveTo>
                  <a:lnTo>
                    <a:pt x="58" y="0"/>
                  </a:lnTo>
                  <a:lnTo>
                    <a:pt x="66" y="24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410" name="Freeform 116"/>
            <p:cNvSpPr>
              <a:spLocks/>
            </p:cNvSpPr>
            <p:nvPr/>
          </p:nvSpPr>
          <p:spPr bwMode="auto">
            <a:xfrm>
              <a:off x="627" y="1092"/>
              <a:ext cx="240" cy="306"/>
            </a:xfrm>
            <a:custGeom>
              <a:avLst/>
              <a:gdLst>
                <a:gd name="T0" fmla="*/ 30 w 40"/>
                <a:gd name="T1" fmla="*/ 0 h 51"/>
                <a:gd name="T2" fmla="*/ 0 w 40"/>
                <a:gd name="T3" fmla="*/ 138 h 51"/>
                <a:gd name="T4" fmla="*/ 36 w 40"/>
                <a:gd name="T5" fmla="*/ 198 h 51"/>
                <a:gd name="T6" fmla="*/ 66 w 40"/>
                <a:gd name="T7" fmla="*/ 306 h 51"/>
                <a:gd name="T8" fmla="*/ 210 w 40"/>
                <a:gd name="T9" fmla="*/ 306 h 51"/>
                <a:gd name="T10" fmla="*/ 240 w 40"/>
                <a:gd name="T11" fmla="*/ 162 h 51"/>
                <a:gd name="T12" fmla="*/ 144 w 40"/>
                <a:gd name="T13" fmla="*/ 0 h 51"/>
                <a:gd name="T14" fmla="*/ 30 w 40"/>
                <a:gd name="T15" fmla="*/ 0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51"/>
                <a:gd name="T26" fmla="*/ 40 w 40"/>
                <a:gd name="T27" fmla="*/ 51 h 5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51">
                  <a:moveTo>
                    <a:pt x="5" y="0"/>
                  </a:moveTo>
                  <a:lnTo>
                    <a:pt x="0" y="23"/>
                  </a:lnTo>
                  <a:lnTo>
                    <a:pt x="6" y="33"/>
                  </a:lnTo>
                  <a:lnTo>
                    <a:pt x="11" y="51"/>
                  </a:lnTo>
                  <a:lnTo>
                    <a:pt x="35" y="51"/>
                  </a:lnTo>
                  <a:lnTo>
                    <a:pt x="40" y="27"/>
                  </a:lnTo>
                  <a:cubicBezTo>
                    <a:pt x="38" y="17"/>
                    <a:pt x="32" y="2"/>
                    <a:pt x="24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411" name="Line 117"/>
            <p:cNvSpPr>
              <a:spLocks noChangeShapeType="1"/>
            </p:cNvSpPr>
            <p:nvPr/>
          </p:nvSpPr>
          <p:spPr bwMode="auto">
            <a:xfrm flipH="1">
              <a:off x="501" y="1416"/>
              <a:ext cx="96" cy="30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412" name="Line 118"/>
            <p:cNvSpPr>
              <a:spLocks noChangeShapeType="1"/>
            </p:cNvSpPr>
            <p:nvPr/>
          </p:nvSpPr>
          <p:spPr bwMode="auto">
            <a:xfrm>
              <a:off x="597" y="1236"/>
              <a:ext cx="1" cy="180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413" name="Freeform 119"/>
            <p:cNvSpPr>
              <a:spLocks/>
            </p:cNvSpPr>
            <p:nvPr/>
          </p:nvSpPr>
          <p:spPr bwMode="auto">
            <a:xfrm>
              <a:off x="651" y="1116"/>
              <a:ext cx="180" cy="138"/>
            </a:xfrm>
            <a:custGeom>
              <a:avLst/>
              <a:gdLst>
                <a:gd name="T0" fmla="*/ 24 w 30"/>
                <a:gd name="T1" fmla="*/ 0 h 23"/>
                <a:gd name="T2" fmla="*/ 0 w 30"/>
                <a:gd name="T3" fmla="*/ 102 h 23"/>
                <a:gd name="T4" fmla="*/ 48 w 30"/>
                <a:gd name="T5" fmla="*/ 138 h 23"/>
                <a:gd name="T6" fmla="*/ 144 w 30"/>
                <a:gd name="T7" fmla="*/ 138 h 23"/>
                <a:gd name="T8" fmla="*/ 180 w 30"/>
                <a:gd name="T9" fmla="*/ 138 h 23"/>
                <a:gd name="T10" fmla="*/ 114 w 30"/>
                <a:gd name="T11" fmla="*/ 0 h 23"/>
                <a:gd name="T12" fmla="*/ 24 w 30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23"/>
                <a:gd name="T23" fmla="*/ 30 w 30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23">
                  <a:moveTo>
                    <a:pt x="4" y="0"/>
                  </a:moveTo>
                  <a:lnTo>
                    <a:pt x="0" y="17"/>
                  </a:lnTo>
                  <a:lnTo>
                    <a:pt x="8" y="23"/>
                  </a:lnTo>
                  <a:lnTo>
                    <a:pt x="24" y="23"/>
                  </a:lnTo>
                  <a:lnTo>
                    <a:pt x="30" y="23"/>
                  </a:lnTo>
                  <a:cubicBezTo>
                    <a:pt x="27" y="13"/>
                    <a:pt x="23" y="2"/>
                    <a:pt x="19" y="0"/>
                  </a:cubicBezTo>
                  <a:lnTo>
                    <a:pt x="4" y="0"/>
                  </a:lnTo>
                  <a:close/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414" name="Oval 120"/>
            <p:cNvSpPr>
              <a:spLocks noChangeArrowheads="1"/>
            </p:cNvSpPr>
            <p:nvPr/>
          </p:nvSpPr>
          <p:spPr bwMode="auto">
            <a:xfrm>
              <a:off x="915" y="1326"/>
              <a:ext cx="180" cy="17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415" name="Line 121"/>
            <p:cNvSpPr>
              <a:spLocks noChangeShapeType="1"/>
            </p:cNvSpPr>
            <p:nvPr/>
          </p:nvSpPr>
          <p:spPr bwMode="auto">
            <a:xfrm flipH="1">
              <a:off x="173" y="1260"/>
              <a:ext cx="454" cy="139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416" name="Oval 122"/>
            <p:cNvSpPr>
              <a:spLocks noChangeArrowheads="1"/>
            </p:cNvSpPr>
            <p:nvPr/>
          </p:nvSpPr>
          <p:spPr bwMode="auto">
            <a:xfrm>
              <a:off x="573" y="1284"/>
              <a:ext cx="210" cy="216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9219" name="Group 88"/>
          <p:cNvGrpSpPr>
            <a:grpSpLocks noChangeAspect="1"/>
          </p:cNvGrpSpPr>
          <p:nvPr/>
        </p:nvGrpSpPr>
        <p:grpSpPr bwMode="auto">
          <a:xfrm>
            <a:off x="6178551" y="3000376"/>
            <a:ext cx="1846263" cy="600075"/>
            <a:chOff x="2206" y="1047"/>
            <a:chExt cx="1163" cy="378"/>
          </a:xfrm>
        </p:grpSpPr>
        <p:sp>
          <p:nvSpPr>
            <p:cNvPr id="9394" name="Oval 89"/>
            <p:cNvSpPr>
              <a:spLocks noChangeArrowheads="1"/>
            </p:cNvSpPr>
            <p:nvPr/>
          </p:nvSpPr>
          <p:spPr bwMode="auto">
            <a:xfrm>
              <a:off x="2709" y="1191"/>
              <a:ext cx="120" cy="11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95" name="Rectangle 90"/>
            <p:cNvSpPr>
              <a:spLocks noChangeArrowheads="1"/>
            </p:cNvSpPr>
            <p:nvPr/>
          </p:nvSpPr>
          <p:spPr bwMode="auto">
            <a:xfrm>
              <a:off x="2691" y="1293"/>
              <a:ext cx="246" cy="78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96" name="Freeform 91"/>
            <p:cNvSpPr>
              <a:spLocks/>
            </p:cNvSpPr>
            <p:nvPr/>
          </p:nvSpPr>
          <p:spPr bwMode="auto">
            <a:xfrm>
              <a:off x="2973" y="1191"/>
              <a:ext cx="312" cy="180"/>
            </a:xfrm>
            <a:custGeom>
              <a:avLst/>
              <a:gdLst>
                <a:gd name="T0" fmla="*/ 0 w 52"/>
                <a:gd name="T1" fmla="*/ 0 h 30"/>
                <a:gd name="T2" fmla="*/ 0 w 52"/>
                <a:gd name="T3" fmla="*/ 180 h 30"/>
                <a:gd name="T4" fmla="*/ 234 w 52"/>
                <a:gd name="T5" fmla="*/ 180 h 30"/>
                <a:gd name="T6" fmla="*/ 312 w 52"/>
                <a:gd name="T7" fmla="*/ 132 h 30"/>
                <a:gd name="T8" fmla="*/ 312 w 52"/>
                <a:gd name="T9" fmla="*/ 42 h 30"/>
                <a:gd name="T10" fmla="*/ 78 w 52"/>
                <a:gd name="T11" fmla="*/ 0 h 30"/>
                <a:gd name="T12" fmla="*/ 0 w 52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30"/>
                <a:gd name="T23" fmla="*/ 52 w 52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30">
                  <a:moveTo>
                    <a:pt x="0" y="0"/>
                  </a:moveTo>
                  <a:lnTo>
                    <a:pt x="0" y="30"/>
                  </a:lnTo>
                  <a:lnTo>
                    <a:pt x="39" y="30"/>
                  </a:lnTo>
                  <a:lnTo>
                    <a:pt x="52" y="22"/>
                  </a:lnTo>
                  <a:lnTo>
                    <a:pt x="52" y="7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97" name="Oval 92"/>
            <p:cNvSpPr>
              <a:spLocks noChangeArrowheads="1"/>
            </p:cNvSpPr>
            <p:nvPr/>
          </p:nvSpPr>
          <p:spPr bwMode="auto">
            <a:xfrm>
              <a:off x="3051" y="1227"/>
              <a:ext cx="198" cy="19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98" name="Oval 93"/>
            <p:cNvSpPr>
              <a:spLocks noChangeArrowheads="1"/>
            </p:cNvSpPr>
            <p:nvPr/>
          </p:nvSpPr>
          <p:spPr bwMode="auto">
            <a:xfrm>
              <a:off x="2661" y="1227"/>
              <a:ext cx="192" cy="19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99" name="Freeform 94"/>
            <p:cNvSpPr>
              <a:spLocks/>
            </p:cNvSpPr>
            <p:nvPr/>
          </p:nvSpPr>
          <p:spPr bwMode="auto">
            <a:xfrm>
              <a:off x="2865" y="1047"/>
              <a:ext cx="228" cy="216"/>
            </a:xfrm>
            <a:custGeom>
              <a:avLst/>
              <a:gdLst>
                <a:gd name="T0" fmla="*/ 6 w 38"/>
                <a:gd name="T1" fmla="*/ 24 h 36"/>
                <a:gd name="T2" fmla="*/ 6 w 38"/>
                <a:gd name="T3" fmla="*/ 144 h 36"/>
                <a:gd name="T4" fmla="*/ 66 w 38"/>
                <a:gd name="T5" fmla="*/ 216 h 36"/>
                <a:gd name="T6" fmla="*/ 168 w 38"/>
                <a:gd name="T7" fmla="*/ 216 h 36"/>
                <a:gd name="T8" fmla="*/ 228 w 38"/>
                <a:gd name="T9" fmla="*/ 150 h 36"/>
                <a:gd name="T10" fmla="*/ 156 w 38"/>
                <a:gd name="T11" fmla="*/ 0 h 36"/>
                <a:gd name="T12" fmla="*/ 0 w 38"/>
                <a:gd name="T13" fmla="*/ 0 h 36"/>
                <a:gd name="T14" fmla="*/ 6 w 38"/>
                <a:gd name="T15" fmla="*/ 24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36"/>
                <a:gd name="T26" fmla="*/ 38 w 38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36">
                  <a:moveTo>
                    <a:pt x="1" y="4"/>
                  </a:moveTo>
                  <a:lnTo>
                    <a:pt x="1" y="24"/>
                  </a:lnTo>
                  <a:lnTo>
                    <a:pt x="11" y="36"/>
                  </a:lnTo>
                  <a:lnTo>
                    <a:pt x="28" y="36"/>
                  </a:lnTo>
                  <a:lnTo>
                    <a:pt x="38" y="2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400" name="Freeform 95"/>
            <p:cNvSpPr>
              <a:spLocks/>
            </p:cNvSpPr>
            <p:nvPr/>
          </p:nvSpPr>
          <p:spPr bwMode="auto">
            <a:xfrm>
              <a:off x="2895" y="1077"/>
              <a:ext cx="144" cy="114"/>
            </a:xfrm>
            <a:custGeom>
              <a:avLst/>
              <a:gdLst>
                <a:gd name="T0" fmla="*/ 0 w 24"/>
                <a:gd name="T1" fmla="*/ 0 h 19"/>
                <a:gd name="T2" fmla="*/ 6 w 24"/>
                <a:gd name="T3" fmla="*/ 114 h 19"/>
                <a:gd name="T4" fmla="*/ 144 w 24"/>
                <a:gd name="T5" fmla="*/ 114 h 19"/>
                <a:gd name="T6" fmla="*/ 102 w 24"/>
                <a:gd name="T7" fmla="*/ 0 h 19"/>
                <a:gd name="T8" fmla="*/ 0 w 24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9"/>
                <a:gd name="T17" fmla="*/ 24 w 24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9">
                  <a:moveTo>
                    <a:pt x="0" y="0"/>
                  </a:moveTo>
                  <a:lnTo>
                    <a:pt x="1" y="19"/>
                  </a:lnTo>
                  <a:lnTo>
                    <a:pt x="24" y="19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401" name="Line 96"/>
            <p:cNvSpPr>
              <a:spLocks noChangeShapeType="1"/>
            </p:cNvSpPr>
            <p:nvPr/>
          </p:nvSpPr>
          <p:spPr bwMode="auto">
            <a:xfrm>
              <a:off x="3021" y="1047"/>
              <a:ext cx="264" cy="18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402" name="Line 97"/>
            <p:cNvSpPr>
              <a:spLocks noChangeShapeType="1"/>
            </p:cNvSpPr>
            <p:nvPr/>
          </p:nvSpPr>
          <p:spPr bwMode="auto">
            <a:xfrm flipH="1">
              <a:off x="2577" y="1347"/>
              <a:ext cx="78" cy="3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403" name="Line 98"/>
            <p:cNvSpPr>
              <a:spLocks noChangeShapeType="1"/>
            </p:cNvSpPr>
            <p:nvPr/>
          </p:nvSpPr>
          <p:spPr bwMode="auto">
            <a:xfrm flipH="1">
              <a:off x="2206" y="1191"/>
              <a:ext cx="449" cy="17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404" name="Line 99"/>
            <p:cNvSpPr>
              <a:spLocks noChangeShapeType="1"/>
            </p:cNvSpPr>
            <p:nvPr/>
          </p:nvSpPr>
          <p:spPr bwMode="auto">
            <a:xfrm>
              <a:off x="2655" y="1149"/>
              <a:ext cx="1" cy="198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405" name="Line 100"/>
            <p:cNvSpPr>
              <a:spLocks noChangeShapeType="1"/>
            </p:cNvSpPr>
            <p:nvPr/>
          </p:nvSpPr>
          <p:spPr bwMode="auto">
            <a:xfrm flipH="1">
              <a:off x="2661" y="1191"/>
              <a:ext cx="108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406" name="Line 101"/>
            <p:cNvSpPr>
              <a:spLocks noChangeShapeType="1"/>
            </p:cNvSpPr>
            <p:nvPr/>
          </p:nvSpPr>
          <p:spPr bwMode="auto">
            <a:xfrm>
              <a:off x="3285" y="1323"/>
              <a:ext cx="48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407" name="Freeform 102"/>
            <p:cNvSpPr>
              <a:spLocks/>
            </p:cNvSpPr>
            <p:nvPr/>
          </p:nvSpPr>
          <p:spPr bwMode="auto">
            <a:xfrm>
              <a:off x="3303" y="1239"/>
              <a:ext cx="66" cy="108"/>
            </a:xfrm>
            <a:custGeom>
              <a:avLst/>
              <a:gdLst>
                <a:gd name="T0" fmla="*/ 60 w 11"/>
                <a:gd name="T1" fmla="*/ 0 h 18"/>
                <a:gd name="T2" fmla="*/ 66 w 11"/>
                <a:gd name="T3" fmla="*/ 102 h 18"/>
                <a:gd name="T4" fmla="*/ 0 60000 65536"/>
                <a:gd name="T5" fmla="*/ 0 60000 65536"/>
                <a:gd name="T6" fmla="*/ 0 w 11"/>
                <a:gd name="T7" fmla="*/ 0 h 18"/>
                <a:gd name="T8" fmla="*/ 11 w 11"/>
                <a:gd name="T9" fmla="*/ 18 h 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18">
                  <a:moveTo>
                    <a:pt x="10" y="0"/>
                  </a:moveTo>
                  <a:cubicBezTo>
                    <a:pt x="0" y="15"/>
                    <a:pt x="7" y="18"/>
                    <a:pt x="11" y="17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9220" name="Group 125"/>
          <p:cNvGrpSpPr>
            <a:grpSpLocks noChangeAspect="1"/>
          </p:cNvGrpSpPr>
          <p:nvPr/>
        </p:nvGrpSpPr>
        <p:grpSpPr bwMode="auto">
          <a:xfrm>
            <a:off x="3952876" y="2786063"/>
            <a:ext cx="1438275" cy="800100"/>
            <a:chOff x="1287" y="1008"/>
            <a:chExt cx="906" cy="504"/>
          </a:xfrm>
        </p:grpSpPr>
        <p:sp>
          <p:nvSpPr>
            <p:cNvPr id="9382" name="Freeform 126"/>
            <p:cNvSpPr>
              <a:spLocks/>
            </p:cNvSpPr>
            <p:nvPr/>
          </p:nvSpPr>
          <p:spPr bwMode="auto">
            <a:xfrm>
              <a:off x="1455" y="1224"/>
              <a:ext cx="36" cy="36"/>
            </a:xfrm>
            <a:custGeom>
              <a:avLst/>
              <a:gdLst>
                <a:gd name="T0" fmla="*/ 18 w 6"/>
                <a:gd name="T1" fmla="*/ 0 h 6"/>
                <a:gd name="T2" fmla="*/ 36 w 6"/>
                <a:gd name="T3" fmla="*/ 12 h 6"/>
                <a:gd name="T4" fmla="*/ 24 w 6"/>
                <a:gd name="T5" fmla="*/ 36 h 6"/>
                <a:gd name="T6" fmla="*/ 0 w 6"/>
                <a:gd name="T7" fmla="*/ 30 h 6"/>
                <a:gd name="T8" fmla="*/ 18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3" y="0"/>
                  </a:moveTo>
                  <a:lnTo>
                    <a:pt x="6" y="2"/>
                  </a:lnTo>
                  <a:lnTo>
                    <a:pt x="4" y="6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83" name="Freeform 127"/>
            <p:cNvSpPr>
              <a:spLocks/>
            </p:cNvSpPr>
            <p:nvPr/>
          </p:nvSpPr>
          <p:spPr bwMode="auto">
            <a:xfrm>
              <a:off x="1455" y="1008"/>
              <a:ext cx="306" cy="306"/>
            </a:xfrm>
            <a:custGeom>
              <a:avLst/>
              <a:gdLst>
                <a:gd name="T0" fmla="*/ 306 w 51"/>
                <a:gd name="T1" fmla="*/ 288 h 51"/>
                <a:gd name="T2" fmla="*/ 126 w 51"/>
                <a:gd name="T3" fmla="*/ 0 h 51"/>
                <a:gd name="T4" fmla="*/ 0 w 51"/>
                <a:gd name="T5" fmla="*/ 228 h 51"/>
                <a:gd name="T6" fmla="*/ 36 w 51"/>
                <a:gd name="T7" fmla="*/ 246 h 51"/>
                <a:gd name="T8" fmla="*/ 126 w 51"/>
                <a:gd name="T9" fmla="*/ 84 h 51"/>
                <a:gd name="T10" fmla="*/ 270 w 51"/>
                <a:gd name="T11" fmla="*/ 306 h 51"/>
                <a:gd name="T12" fmla="*/ 306 w 51"/>
                <a:gd name="T13" fmla="*/ 288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51"/>
                <a:gd name="T23" fmla="*/ 51 w 51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51">
                  <a:moveTo>
                    <a:pt x="51" y="48"/>
                  </a:moveTo>
                  <a:lnTo>
                    <a:pt x="21" y="0"/>
                  </a:lnTo>
                  <a:lnTo>
                    <a:pt x="0" y="38"/>
                  </a:lnTo>
                  <a:lnTo>
                    <a:pt x="6" y="41"/>
                  </a:lnTo>
                  <a:lnTo>
                    <a:pt x="21" y="14"/>
                  </a:lnTo>
                  <a:lnTo>
                    <a:pt x="45" y="51"/>
                  </a:lnTo>
                  <a:lnTo>
                    <a:pt x="51" y="48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84" name="Freeform 128"/>
            <p:cNvSpPr>
              <a:spLocks/>
            </p:cNvSpPr>
            <p:nvPr/>
          </p:nvSpPr>
          <p:spPr bwMode="auto">
            <a:xfrm>
              <a:off x="1377" y="1224"/>
              <a:ext cx="156" cy="144"/>
            </a:xfrm>
            <a:custGeom>
              <a:avLst/>
              <a:gdLst>
                <a:gd name="T0" fmla="*/ 36 w 26"/>
                <a:gd name="T1" fmla="*/ 144 h 24"/>
                <a:gd name="T2" fmla="*/ 132 w 26"/>
                <a:gd name="T3" fmla="*/ 144 h 24"/>
                <a:gd name="T4" fmla="*/ 0 60000 65536"/>
                <a:gd name="T5" fmla="*/ 0 60000 65536"/>
                <a:gd name="T6" fmla="*/ 0 w 26"/>
                <a:gd name="T7" fmla="*/ 0 h 24"/>
                <a:gd name="T8" fmla="*/ 26 w 26"/>
                <a:gd name="T9" fmla="*/ 24 h 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24">
                  <a:moveTo>
                    <a:pt x="6" y="24"/>
                  </a:moveTo>
                  <a:cubicBezTo>
                    <a:pt x="0" y="1"/>
                    <a:pt x="26" y="0"/>
                    <a:pt x="22" y="24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85" name="Oval 129"/>
            <p:cNvSpPr>
              <a:spLocks noChangeArrowheads="1"/>
            </p:cNvSpPr>
            <p:nvPr/>
          </p:nvSpPr>
          <p:spPr bwMode="auto">
            <a:xfrm>
              <a:off x="1701" y="1260"/>
              <a:ext cx="132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86" name="Freeform 130"/>
            <p:cNvSpPr>
              <a:spLocks/>
            </p:cNvSpPr>
            <p:nvPr/>
          </p:nvSpPr>
          <p:spPr bwMode="auto">
            <a:xfrm>
              <a:off x="1797" y="1266"/>
              <a:ext cx="390" cy="144"/>
            </a:xfrm>
            <a:custGeom>
              <a:avLst/>
              <a:gdLst>
                <a:gd name="T0" fmla="*/ 0 w 65"/>
                <a:gd name="T1" fmla="*/ 0 h 24"/>
                <a:gd name="T2" fmla="*/ 342 w 65"/>
                <a:gd name="T3" fmla="*/ 0 h 24"/>
                <a:gd name="T4" fmla="*/ 390 w 65"/>
                <a:gd name="T5" fmla="*/ 144 h 24"/>
                <a:gd name="T6" fmla="*/ 0 w 65"/>
                <a:gd name="T7" fmla="*/ 144 h 24"/>
                <a:gd name="T8" fmla="*/ 0 w 6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24"/>
                <a:gd name="T17" fmla="*/ 65 w 6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24">
                  <a:moveTo>
                    <a:pt x="0" y="0"/>
                  </a:moveTo>
                  <a:lnTo>
                    <a:pt x="57" y="0"/>
                  </a:lnTo>
                  <a:lnTo>
                    <a:pt x="65" y="24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87" name="Freeform 131"/>
            <p:cNvSpPr>
              <a:spLocks/>
            </p:cNvSpPr>
            <p:nvPr/>
          </p:nvSpPr>
          <p:spPr bwMode="auto">
            <a:xfrm>
              <a:off x="1731" y="1110"/>
              <a:ext cx="240" cy="300"/>
            </a:xfrm>
            <a:custGeom>
              <a:avLst/>
              <a:gdLst>
                <a:gd name="T0" fmla="*/ 30 w 40"/>
                <a:gd name="T1" fmla="*/ 0 h 50"/>
                <a:gd name="T2" fmla="*/ 0 w 40"/>
                <a:gd name="T3" fmla="*/ 132 h 50"/>
                <a:gd name="T4" fmla="*/ 42 w 40"/>
                <a:gd name="T5" fmla="*/ 192 h 50"/>
                <a:gd name="T6" fmla="*/ 66 w 40"/>
                <a:gd name="T7" fmla="*/ 300 h 50"/>
                <a:gd name="T8" fmla="*/ 210 w 40"/>
                <a:gd name="T9" fmla="*/ 300 h 50"/>
                <a:gd name="T10" fmla="*/ 240 w 40"/>
                <a:gd name="T11" fmla="*/ 156 h 50"/>
                <a:gd name="T12" fmla="*/ 144 w 40"/>
                <a:gd name="T13" fmla="*/ 0 h 50"/>
                <a:gd name="T14" fmla="*/ 30 w 40"/>
                <a:gd name="T15" fmla="*/ 0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50"/>
                <a:gd name="T26" fmla="*/ 40 w 40"/>
                <a:gd name="T27" fmla="*/ 50 h 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50">
                  <a:moveTo>
                    <a:pt x="5" y="0"/>
                  </a:moveTo>
                  <a:lnTo>
                    <a:pt x="0" y="22"/>
                  </a:lnTo>
                  <a:lnTo>
                    <a:pt x="7" y="32"/>
                  </a:lnTo>
                  <a:lnTo>
                    <a:pt x="11" y="50"/>
                  </a:lnTo>
                  <a:lnTo>
                    <a:pt x="35" y="50"/>
                  </a:lnTo>
                  <a:lnTo>
                    <a:pt x="40" y="26"/>
                  </a:lnTo>
                  <a:cubicBezTo>
                    <a:pt x="37" y="16"/>
                    <a:pt x="31" y="2"/>
                    <a:pt x="24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88" name="Line 132"/>
            <p:cNvSpPr>
              <a:spLocks noChangeShapeType="1"/>
            </p:cNvSpPr>
            <p:nvPr/>
          </p:nvSpPr>
          <p:spPr bwMode="auto">
            <a:xfrm flipH="1">
              <a:off x="1611" y="1428"/>
              <a:ext cx="90" cy="3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389" name="Line 133"/>
            <p:cNvSpPr>
              <a:spLocks noChangeShapeType="1"/>
            </p:cNvSpPr>
            <p:nvPr/>
          </p:nvSpPr>
          <p:spPr bwMode="auto">
            <a:xfrm>
              <a:off x="1701" y="1248"/>
              <a:ext cx="1" cy="180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390" name="Freeform 134"/>
            <p:cNvSpPr>
              <a:spLocks/>
            </p:cNvSpPr>
            <p:nvPr/>
          </p:nvSpPr>
          <p:spPr bwMode="auto">
            <a:xfrm>
              <a:off x="1755" y="1128"/>
              <a:ext cx="180" cy="138"/>
            </a:xfrm>
            <a:custGeom>
              <a:avLst/>
              <a:gdLst>
                <a:gd name="T0" fmla="*/ 30 w 30"/>
                <a:gd name="T1" fmla="*/ 0 h 23"/>
                <a:gd name="T2" fmla="*/ 0 w 30"/>
                <a:gd name="T3" fmla="*/ 108 h 23"/>
                <a:gd name="T4" fmla="*/ 48 w 30"/>
                <a:gd name="T5" fmla="*/ 138 h 23"/>
                <a:gd name="T6" fmla="*/ 144 w 30"/>
                <a:gd name="T7" fmla="*/ 138 h 23"/>
                <a:gd name="T8" fmla="*/ 180 w 30"/>
                <a:gd name="T9" fmla="*/ 138 h 23"/>
                <a:gd name="T10" fmla="*/ 114 w 30"/>
                <a:gd name="T11" fmla="*/ 0 h 23"/>
                <a:gd name="T12" fmla="*/ 30 w 30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23"/>
                <a:gd name="T23" fmla="*/ 30 w 30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23">
                  <a:moveTo>
                    <a:pt x="5" y="0"/>
                  </a:moveTo>
                  <a:lnTo>
                    <a:pt x="0" y="18"/>
                  </a:lnTo>
                  <a:lnTo>
                    <a:pt x="8" y="23"/>
                  </a:lnTo>
                  <a:lnTo>
                    <a:pt x="24" y="23"/>
                  </a:lnTo>
                  <a:lnTo>
                    <a:pt x="30" y="23"/>
                  </a:lnTo>
                  <a:cubicBezTo>
                    <a:pt x="27" y="14"/>
                    <a:pt x="23" y="2"/>
                    <a:pt x="19" y="0"/>
                  </a:cubicBezTo>
                  <a:lnTo>
                    <a:pt x="5" y="0"/>
                  </a:lnTo>
                  <a:close/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91" name="Oval 135"/>
            <p:cNvSpPr>
              <a:spLocks noChangeArrowheads="1"/>
            </p:cNvSpPr>
            <p:nvPr/>
          </p:nvSpPr>
          <p:spPr bwMode="auto">
            <a:xfrm>
              <a:off x="2019" y="1338"/>
              <a:ext cx="174" cy="17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92" name="Line 136"/>
            <p:cNvSpPr>
              <a:spLocks noChangeShapeType="1"/>
            </p:cNvSpPr>
            <p:nvPr/>
          </p:nvSpPr>
          <p:spPr bwMode="auto">
            <a:xfrm flipH="1">
              <a:off x="1287" y="1272"/>
              <a:ext cx="450" cy="14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393" name="Oval 137"/>
            <p:cNvSpPr>
              <a:spLocks noChangeArrowheads="1"/>
            </p:cNvSpPr>
            <p:nvPr/>
          </p:nvSpPr>
          <p:spPr bwMode="auto">
            <a:xfrm>
              <a:off x="1677" y="1302"/>
              <a:ext cx="210" cy="210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9221" name="Group 140"/>
          <p:cNvGrpSpPr>
            <a:grpSpLocks noChangeAspect="1"/>
          </p:cNvGrpSpPr>
          <p:nvPr/>
        </p:nvGrpSpPr>
        <p:grpSpPr bwMode="auto">
          <a:xfrm>
            <a:off x="2095500" y="4143375"/>
            <a:ext cx="1524000" cy="800100"/>
            <a:chOff x="393" y="1728"/>
            <a:chExt cx="960" cy="504"/>
          </a:xfrm>
        </p:grpSpPr>
        <p:sp>
          <p:nvSpPr>
            <p:cNvPr id="9365" name="Freeform 141"/>
            <p:cNvSpPr>
              <a:spLocks/>
            </p:cNvSpPr>
            <p:nvPr/>
          </p:nvSpPr>
          <p:spPr bwMode="auto">
            <a:xfrm>
              <a:off x="873" y="1956"/>
              <a:ext cx="396" cy="204"/>
            </a:xfrm>
            <a:custGeom>
              <a:avLst/>
              <a:gdLst>
                <a:gd name="T0" fmla="*/ 18 w 66"/>
                <a:gd name="T1" fmla="*/ 6 h 34"/>
                <a:gd name="T2" fmla="*/ 30 w 66"/>
                <a:gd name="T3" fmla="*/ 96 h 34"/>
                <a:gd name="T4" fmla="*/ 0 w 66"/>
                <a:gd name="T5" fmla="*/ 102 h 34"/>
                <a:gd name="T6" fmla="*/ 0 w 66"/>
                <a:gd name="T7" fmla="*/ 204 h 34"/>
                <a:gd name="T8" fmla="*/ 294 w 66"/>
                <a:gd name="T9" fmla="*/ 204 h 34"/>
                <a:gd name="T10" fmla="*/ 396 w 66"/>
                <a:gd name="T11" fmla="*/ 150 h 34"/>
                <a:gd name="T12" fmla="*/ 372 w 66"/>
                <a:gd name="T13" fmla="*/ 30 h 34"/>
                <a:gd name="T14" fmla="*/ 210 w 66"/>
                <a:gd name="T15" fmla="*/ 6 h 34"/>
                <a:gd name="T16" fmla="*/ 132 w 66"/>
                <a:gd name="T17" fmla="*/ 0 h 34"/>
                <a:gd name="T18" fmla="*/ 18 w 66"/>
                <a:gd name="T19" fmla="*/ 6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"/>
                <a:gd name="T31" fmla="*/ 0 h 34"/>
                <a:gd name="T32" fmla="*/ 66 w 66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" h="34">
                  <a:moveTo>
                    <a:pt x="3" y="1"/>
                  </a:moveTo>
                  <a:lnTo>
                    <a:pt x="5" y="16"/>
                  </a:lnTo>
                  <a:lnTo>
                    <a:pt x="0" y="17"/>
                  </a:lnTo>
                  <a:lnTo>
                    <a:pt x="0" y="34"/>
                  </a:lnTo>
                  <a:lnTo>
                    <a:pt x="49" y="34"/>
                  </a:lnTo>
                  <a:lnTo>
                    <a:pt x="66" y="25"/>
                  </a:lnTo>
                  <a:lnTo>
                    <a:pt x="62" y="5"/>
                  </a:lnTo>
                  <a:lnTo>
                    <a:pt x="35" y="1"/>
                  </a:lnTo>
                  <a:lnTo>
                    <a:pt x="22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66" name="Oval 142"/>
            <p:cNvSpPr>
              <a:spLocks noChangeArrowheads="1"/>
            </p:cNvSpPr>
            <p:nvPr/>
          </p:nvSpPr>
          <p:spPr bwMode="auto">
            <a:xfrm>
              <a:off x="975" y="2034"/>
              <a:ext cx="198" cy="19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67" name="Freeform 143"/>
            <p:cNvSpPr>
              <a:spLocks/>
            </p:cNvSpPr>
            <p:nvPr/>
          </p:nvSpPr>
          <p:spPr bwMode="auto">
            <a:xfrm>
              <a:off x="849" y="1806"/>
              <a:ext cx="222" cy="216"/>
            </a:xfrm>
            <a:custGeom>
              <a:avLst/>
              <a:gdLst>
                <a:gd name="T0" fmla="*/ 0 w 37"/>
                <a:gd name="T1" fmla="*/ 0 h 36"/>
                <a:gd name="T2" fmla="*/ 6 w 37"/>
                <a:gd name="T3" fmla="*/ 30 h 36"/>
                <a:gd name="T4" fmla="*/ 0 w 37"/>
                <a:gd name="T5" fmla="*/ 150 h 36"/>
                <a:gd name="T6" fmla="*/ 30 w 37"/>
                <a:gd name="T7" fmla="*/ 216 h 36"/>
                <a:gd name="T8" fmla="*/ 102 w 37"/>
                <a:gd name="T9" fmla="*/ 216 h 36"/>
                <a:gd name="T10" fmla="*/ 222 w 37"/>
                <a:gd name="T11" fmla="*/ 156 h 36"/>
                <a:gd name="T12" fmla="*/ 168 w 37"/>
                <a:gd name="T13" fmla="*/ 24 h 36"/>
                <a:gd name="T14" fmla="*/ 168 w 37"/>
                <a:gd name="T15" fmla="*/ 0 h 36"/>
                <a:gd name="T16" fmla="*/ 0 w 37"/>
                <a:gd name="T17" fmla="*/ 0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36"/>
                <a:gd name="T29" fmla="*/ 37 w 37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36">
                  <a:moveTo>
                    <a:pt x="0" y="0"/>
                  </a:moveTo>
                  <a:lnTo>
                    <a:pt x="1" y="5"/>
                  </a:lnTo>
                  <a:lnTo>
                    <a:pt x="0" y="25"/>
                  </a:lnTo>
                  <a:lnTo>
                    <a:pt x="5" y="36"/>
                  </a:lnTo>
                  <a:lnTo>
                    <a:pt x="17" y="36"/>
                  </a:lnTo>
                  <a:lnTo>
                    <a:pt x="37" y="26"/>
                  </a:lnTo>
                  <a:lnTo>
                    <a:pt x="28" y="4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68" name="Freeform 144"/>
            <p:cNvSpPr>
              <a:spLocks/>
            </p:cNvSpPr>
            <p:nvPr/>
          </p:nvSpPr>
          <p:spPr bwMode="auto">
            <a:xfrm>
              <a:off x="873" y="1842"/>
              <a:ext cx="156" cy="108"/>
            </a:xfrm>
            <a:custGeom>
              <a:avLst/>
              <a:gdLst>
                <a:gd name="T0" fmla="*/ 6 w 26"/>
                <a:gd name="T1" fmla="*/ 0 h 18"/>
                <a:gd name="T2" fmla="*/ 0 w 26"/>
                <a:gd name="T3" fmla="*/ 108 h 18"/>
                <a:gd name="T4" fmla="*/ 156 w 26"/>
                <a:gd name="T5" fmla="*/ 108 h 18"/>
                <a:gd name="T6" fmla="*/ 120 w 26"/>
                <a:gd name="T7" fmla="*/ 0 h 18"/>
                <a:gd name="T8" fmla="*/ 6 w 26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8"/>
                <a:gd name="T17" fmla="*/ 26 w 2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8">
                  <a:moveTo>
                    <a:pt x="1" y="0"/>
                  </a:moveTo>
                  <a:lnTo>
                    <a:pt x="0" y="18"/>
                  </a:lnTo>
                  <a:lnTo>
                    <a:pt x="26" y="18"/>
                  </a:lnTo>
                  <a:lnTo>
                    <a:pt x="2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69" name="Line 145"/>
            <p:cNvSpPr>
              <a:spLocks noChangeShapeType="1"/>
            </p:cNvSpPr>
            <p:nvPr/>
          </p:nvSpPr>
          <p:spPr bwMode="auto">
            <a:xfrm>
              <a:off x="1017" y="1806"/>
              <a:ext cx="222" cy="180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370" name="Line 146"/>
            <p:cNvSpPr>
              <a:spLocks noChangeShapeType="1"/>
            </p:cNvSpPr>
            <p:nvPr/>
          </p:nvSpPr>
          <p:spPr bwMode="auto">
            <a:xfrm>
              <a:off x="1269" y="2100"/>
              <a:ext cx="48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371" name="Freeform 147"/>
            <p:cNvSpPr>
              <a:spLocks/>
            </p:cNvSpPr>
            <p:nvPr/>
          </p:nvSpPr>
          <p:spPr bwMode="auto">
            <a:xfrm>
              <a:off x="1287" y="2016"/>
              <a:ext cx="66" cy="108"/>
            </a:xfrm>
            <a:custGeom>
              <a:avLst/>
              <a:gdLst>
                <a:gd name="T0" fmla="*/ 60 w 11"/>
                <a:gd name="T1" fmla="*/ 0 h 18"/>
                <a:gd name="T2" fmla="*/ 66 w 11"/>
                <a:gd name="T3" fmla="*/ 102 h 18"/>
                <a:gd name="T4" fmla="*/ 0 60000 65536"/>
                <a:gd name="T5" fmla="*/ 0 60000 65536"/>
                <a:gd name="T6" fmla="*/ 0 w 11"/>
                <a:gd name="T7" fmla="*/ 0 h 18"/>
                <a:gd name="T8" fmla="*/ 11 w 11"/>
                <a:gd name="T9" fmla="*/ 18 h 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18">
                  <a:moveTo>
                    <a:pt x="10" y="0"/>
                  </a:moveTo>
                  <a:cubicBezTo>
                    <a:pt x="0" y="15"/>
                    <a:pt x="7" y="18"/>
                    <a:pt x="11" y="17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72" name="Line 148"/>
            <p:cNvSpPr>
              <a:spLocks noChangeShapeType="1"/>
            </p:cNvSpPr>
            <p:nvPr/>
          </p:nvSpPr>
          <p:spPr bwMode="auto">
            <a:xfrm flipH="1">
              <a:off x="543" y="1992"/>
              <a:ext cx="90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373" name="Line 149"/>
            <p:cNvSpPr>
              <a:spLocks noChangeShapeType="1"/>
            </p:cNvSpPr>
            <p:nvPr/>
          </p:nvSpPr>
          <p:spPr bwMode="auto">
            <a:xfrm flipH="1">
              <a:off x="465" y="1992"/>
              <a:ext cx="78" cy="42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374" name="Oval 150"/>
            <p:cNvSpPr>
              <a:spLocks noChangeArrowheads="1"/>
            </p:cNvSpPr>
            <p:nvPr/>
          </p:nvSpPr>
          <p:spPr bwMode="auto">
            <a:xfrm>
              <a:off x="573" y="1992"/>
              <a:ext cx="114" cy="120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75" name="Freeform 151"/>
            <p:cNvSpPr>
              <a:spLocks/>
            </p:cNvSpPr>
            <p:nvPr/>
          </p:nvSpPr>
          <p:spPr bwMode="auto">
            <a:xfrm>
              <a:off x="393" y="1974"/>
              <a:ext cx="138" cy="126"/>
            </a:xfrm>
            <a:custGeom>
              <a:avLst/>
              <a:gdLst>
                <a:gd name="T0" fmla="*/ 30 w 23"/>
                <a:gd name="T1" fmla="*/ 126 h 21"/>
                <a:gd name="T2" fmla="*/ 108 w 23"/>
                <a:gd name="T3" fmla="*/ 126 h 21"/>
                <a:gd name="T4" fmla="*/ 0 60000 65536"/>
                <a:gd name="T5" fmla="*/ 0 60000 65536"/>
                <a:gd name="T6" fmla="*/ 0 w 23"/>
                <a:gd name="T7" fmla="*/ 0 h 21"/>
                <a:gd name="T8" fmla="*/ 23 w 23"/>
                <a:gd name="T9" fmla="*/ 21 h 2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21">
                  <a:moveTo>
                    <a:pt x="5" y="21"/>
                  </a:moveTo>
                  <a:cubicBezTo>
                    <a:pt x="0" y="0"/>
                    <a:pt x="23" y="0"/>
                    <a:pt x="18" y="21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76" name="Rectangle 152"/>
            <p:cNvSpPr>
              <a:spLocks noChangeArrowheads="1"/>
            </p:cNvSpPr>
            <p:nvPr/>
          </p:nvSpPr>
          <p:spPr bwMode="auto">
            <a:xfrm>
              <a:off x="573" y="2052"/>
              <a:ext cx="270" cy="108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77" name="Oval 153"/>
            <p:cNvSpPr>
              <a:spLocks noChangeArrowheads="1"/>
            </p:cNvSpPr>
            <p:nvPr/>
          </p:nvSpPr>
          <p:spPr bwMode="auto">
            <a:xfrm>
              <a:off x="543" y="2034"/>
              <a:ext cx="198" cy="19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78" name="Line 154"/>
            <p:cNvSpPr>
              <a:spLocks noChangeShapeType="1"/>
            </p:cNvSpPr>
            <p:nvPr/>
          </p:nvSpPr>
          <p:spPr bwMode="auto">
            <a:xfrm flipH="1">
              <a:off x="483" y="2136"/>
              <a:ext cx="60" cy="42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379" name="Line 155"/>
            <p:cNvSpPr>
              <a:spLocks noChangeShapeType="1"/>
            </p:cNvSpPr>
            <p:nvPr/>
          </p:nvSpPr>
          <p:spPr bwMode="auto">
            <a:xfrm>
              <a:off x="543" y="1980"/>
              <a:ext cx="1" cy="162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380" name="Freeform 156"/>
            <p:cNvSpPr>
              <a:spLocks/>
            </p:cNvSpPr>
            <p:nvPr/>
          </p:nvSpPr>
          <p:spPr bwMode="auto">
            <a:xfrm>
              <a:off x="459" y="1962"/>
              <a:ext cx="18" cy="42"/>
            </a:xfrm>
            <a:custGeom>
              <a:avLst/>
              <a:gdLst>
                <a:gd name="T0" fmla="*/ 6 w 3"/>
                <a:gd name="T1" fmla="*/ 0 h 7"/>
                <a:gd name="T2" fmla="*/ 18 w 3"/>
                <a:gd name="T3" fmla="*/ 0 h 7"/>
                <a:gd name="T4" fmla="*/ 12 w 3"/>
                <a:gd name="T5" fmla="*/ 42 h 7"/>
                <a:gd name="T6" fmla="*/ 0 w 3"/>
                <a:gd name="T7" fmla="*/ 42 h 7"/>
                <a:gd name="T8" fmla="*/ 6 w 3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7"/>
                <a:gd name="T17" fmla="*/ 3 w 3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7">
                  <a:moveTo>
                    <a:pt x="1" y="0"/>
                  </a:moveTo>
                  <a:lnTo>
                    <a:pt x="3" y="0"/>
                  </a:lnTo>
                  <a:lnTo>
                    <a:pt x="2" y="7"/>
                  </a:ln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81" name="Freeform 157"/>
            <p:cNvSpPr>
              <a:spLocks/>
            </p:cNvSpPr>
            <p:nvPr/>
          </p:nvSpPr>
          <p:spPr bwMode="auto">
            <a:xfrm>
              <a:off x="459" y="1728"/>
              <a:ext cx="342" cy="318"/>
            </a:xfrm>
            <a:custGeom>
              <a:avLst/>
              <a:gdLst>
                <a:gd name="T0" fmla="*/ 342 w 57"/>
                <a:gd name="T1" fmla="*/ 318 h 53"/>
                <a:gd name="T2" fmla="*/ 330 w 57"/>
                <a:gd name="T3" fmla="*/ 168 h 53"/>
                <a:gd name="T4" fmla="*/ 36 w 57"/>
                <a:gd name="T5" fmla="*/ 0 h 53"/>
                <a:gd name="T6" fmla="*/ 0 w 57"/>
                <a:gd name="T7" fmla="*/ 252 h 53"/>
                <a:gd name="T8" fmla="*/ 24 w 57"/>
                <a:gd name="T9" fmla="*/ 258 h 53"/>
                <a:gd name="T10" fmla="*/ 54 w 57"/>
                <a:gd name="T11" fmla="*/ 42 h 53"/>
                <a:gd name="T12" fmla="*/ 300 w 57"/>
                <a:gd name="T13" fmla="*/ 186 h 53"/>
                <a:gd name="T14" fmla="*/ 294 w 57"/>
                <a:gd name="T15" fmla="*/ 318 h 53"/>
                <a:gd name="T16" fmla="*/ 342 w 57"/>
                <a:gd name="T17" fmla="*/ 318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"/>
                <a:gd name="T28" fmla="*/ 0 h 53"/>
                <a:gd name="T29" fmla="*/ 57 w 57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" h="53">
                  <a:moveTo>
                    <a:pt x="57" y="53"/>
                  </a:moveTo>
                  <a:lnTo>
                    <a:pt x="55" y="28"/>
                  </a:lnTo>
                  <a:lnTo>
                    <a:pt x="6" y="0"/>
                  </a:lnTo>
                  <a:lnTo>
                    <a:pt x="0" y="42"/>
                  </a:lnTo>
                  <a:lnTo>
                    <a:pt x="4" y="43"/>
                  </a:lnTo>
                  <a:lnTo>
                    <a:pt x="9" y="7"/>
                  </a:lnTo>
                  <a:lnTo>
                    <a:pt x="50" y="31"/>
                  </a:lnTo>
                  <a:lnTo>
                    <a:pt x="49" y="53"/>
                  </a:lnTo>
                  <a:lnTo>
                    <a:pt x="57" y="5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9222" name="Group 160"/>
          <p:cNvGrpSpPr>
            <a:grpSpLocks noChangeAspect="1"/>
          </p:cNvGrpSpPr>
          <p:nvPr/>
        </p:nvGrpSpPr>
        <p:grpSpPr bwMode="auto">
          <a:xfrm>
            <a:off x="4167189" y="4143376"/>
            <a:ext cx="1628775" cy="809625"/>
            <a:chOff x="1743" y="1683"/>
            <a:chExt cx="1026" cy="510"/>
          </a:xfrm>
        </p:grpSpPr>
        <p:sp>
          <p:nvSpPr>
            <p:cNvPr id="9347" name="Freeform 161"/>
            <p:cNvSpPr>
              <a:spLocks/>
            </p:cNvSpPr>
            <p:nvPr/>
          </p:nvSpPr>
          <p:spPr bwMode="auto">
            <a:xfrm>
              <a:off x="2289" y="1911"/>
              <a:ext cx="396" cy="204"/>
            </a:xfrm>
            <a:custGeom>
              <a:avLst/>
              <a:gdLst>
                <a:gd name="T0" fmla="*/ 18 w 66"/>
                <a:gd name="T1" fmla="*/ 6 h 34"/>
                <a:gd name="T2" fmla="*/ 30 w 66"/>
                <a:gd name="T3" fmla="*/ 102 h 34"/>
                <a:gd name="T4" fmla="*/ 0 w 66"/>
                <a:gd name="T5" fmla="*/ 108 h 34"/>
                <a:gd name="T6" fmla="*/ 0 w 66"/>
                <a:gd name="T7" fmla="*/ 204 h 34"/>
                <a:gd name="T8" fmla="*/ 294 w 66"/>
                <a:gd name="T9" fmla="*/ 204 h 34"/>
                <a:gd name="T10" fmla="*/ 396 w 66"/>
                <a:gd name="T11" fmla="*/ 150 h 34"/>
                <a:gd name="T12" fmla="*/ 372 w 66"/>
                <a:gd name="T13" fmla="*/ 30 h 34"/>
                <a:gd name="T14" fmla="*/ 210 w 66"/>
                <a:gd name="T15" fmla="*/ 6 h 34"/>
                <a:gd name="T16" fmla="*/ 132 w 66"/>
                <a:gd name="T17" fmla="*/ 0 h 34"/>
                <a:gd name="T18" fmla="*/ 18 w 66"/>
                <a:gd name="T19" fmla="*/ 6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"/>
                <a:gd name="T31" fmla="*/ 0 h 34"/>
                <a:gd name="T32" fmla="*/ 66 w 66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" h="34">
                  <a:moveTo>
                    <a:pt x="3" y="1"/>
                  </a:moveTo>
                  <a:lnTo>
                    <a:pt x="5" y="17"/>
                  </a:lnTo>
                  <a:lnTo>
                    <a:pt x="0" y="18"/>
                  </a:lnTo>
                  <a:lnTo>
                    <a:pt x="0" y="34"/>
                  </a:lnTo>
                  <a:lnTo>
                    <a:pt x="49" y="34"/>
                  </a:lnTo>
                  <a:lnTo>
                    <a:pt x="66" y="25"/>
                  </a:lnTo>
                  <a:lnTo>
                    <a:pt x="62" y="5"/>
                  </a:lnTo>
                  <a:lnTo>
                    <a:pt x="35" y="1"/>
                  </a:lnTo>
                  <a:lnTo>
                    <a:pt x="22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48" name="Oval 162"/>
            <p:cNvSpPr>
              <a:spLocks noChangeArrowheads="1"/>
            </p:cNvSpPr>
            <p:nvPr/>
          </p:nvSpPr>
          <p:spPr bwMode="auto">
            <a:xfrm>
              <a:off x="2391" y="1989"/>
              <a:ext cx="198" cy="19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49" name="Freeform 163"/>
            <p:cNvSpPr>
              <a:spLocks/>
            </p:cNvSpPr>
            <p:nvPr/>
          </p:nvSpPr>
          <p:spPr bwMode="auto">
            <a:xfrm>
              <a:off x="2265" y="1761"/>
              <a:ext cx="222" cy="216"/>
            </a:xfrm>
            <a:custGeom>
              <a:avLst/>
              <a:gdLst>
                <a:gd name="T0" fmla="*/ 0 w 37"/>
                <a:gd name="T1" fmla="*/ 0 h 36"/>
                <a:gd name="T2" fmla="*/ 6 w 37"/>
                <a:gd name="T3" fmla="*/ 30 h 36"/>
                <a:gd name="T4" fmla="*/ 0 w 37"/>
                <a:gd name="T5" fmla="*/ 150 h 36"/>
                <a:gd name="T6" fmla="*/ 30 w 37"/>
                <a:gd name="T7" fmla="*/ 216 h 36"/>
                <a:gd name="T8" fmla="*/ 102 w 37"/>
                <a:gd name="T9" fmla="*/ 216 h 36"/>
                <a:gd name="T10" fmla="*/ 222 w 37"/>
                <a:gd name="T11" fmla="*/ 156 h 36"/>
                <a:gd name="T12" fmla="*/ 168 w 37"/>
                <a:gd name="T13" fmla="*/ 24 h 36"/>
                <a:gd name="T14" fmla="*/ 168 w 37"/>
                <a:gd name="T15" fmla="*/ 0 h 36"/>
                <a:gd name="T16" fmla="*/ 0 w 37"/>
                <a:gd name="T17" fmla="*/ 0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36"/>
                <a:gd name="T29" fmla="*/ 37 w 37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36">
                  <a:moveTo>
                    <a:pt x="0" y="0"/>
                  </a:moveTo>
                  <a:lnTo>
                    <a:pt x="1" y="5"/>
                  </a:lnTo>
                  <a:lnTo>
                    <a:pt x="0" y="25"/>
                  </a:lnTo>
                  <a:lnTo>
                    <a:pt x="5" y="36"/>
                  </a:lnTo>
                  <a:lnTo>
                    <a:pt x="17" y="36"/>
                  </a:lnTo>
                  <a:lnTo>
                    <a:pt x="37" y="26"/>
                  </a:lnTo>
                  <a:lnTo>
                    <a:pt x="28" y="4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50" name="Freeform 164"/>
            <p:cNvSpPr>
              <a:spLocks/>
            </p:cNvSpPr>
            <p:nvPr/>
          </p:nvSpPr>
          <p:spPr bwMode="auto">
            <a:xfrm>
              <a:off x="2289" y="1797"/>
              <a:ext cx="156" cy="108"/>
            </a:xfrm>
            <a:custGeom>
              <a:avLst/>
              <a:gdLst>
                <a:gd name="T0" fmla="*/ 6 w 26"/>
                <a:gd name="T1" fmla="*/ 0 h 18"/>
                <a:gd name="T2" fmla="*/ 0 w 26"/>
                <a:gd name="T3" fmla="*/ 108 h 18"/>
                <a:gd name="T4" fmla="*/ 156 w 26"/>
                <a:gd name="T5" fmla="*/ 108 h 18"/>
                <a:gd name="T6" fmla="*/ 120 w 26"/>
                <a:gd name="T7" fmla="*/ 0 h 18"/>
                <a:gd name="T8" fmla="*/ 6 w 26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8"/>
                <a:gd name="T17" fmla="*/ 26 w 2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8">
                  <a:moveTo>
                    <a:pt x="1" y="0"/>
                  </a:moveTo>
                  <a:lnTo>
                    <a:pt x="0" y="18"/>
                  </a:lnTo>
                  <a:lnTo>
                    <a:pt x="26" y="18"/>
                  </a:lnTo>
                  <a:lnTo>
                    <a:pt x="2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51" name="Line 165"/>
            <p:cNvSpPr>
              <a:spLocks noChangeShapeType="1"/>
            </p:cNvSpPr>
            <p:nvPr/>
          </p:nvSpPr>
          <p:spPr bwMode="auto">
            <a:xfrm>
              <a:off x="2433" y="1761"/>
              <a:ext cx="222" cy="180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352" name="Line 166"/>
            <p:cNvSpPr>
              <a:spLocks noChangeShapeType="1"/>
            </p:cNvSpPr>
            <p:nvPr/>
          </p:nvSpPr>
          <p:spPr bwMode="auto">
            <a:xfrm>
              <a:off x="2685" y="2055"/>
              <a:ext cx="48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353" name="Freeform 167"/>
            <p:cNvSpPr>
              <a:spLocks/>
            </p:cNvSpPr>
            <p:nvPr/>
          </p:nvSpPr>
          <p:spPr bwMode="auto">
            <a:xfrm>
              <a:off x="2703" y="1971"/>
              <a:ext cx="66" cy="108"/>
            </a:xfrm>
            <a:custGeom>
              <a:avLst/>
              <a:gdLst>
                <a:gd name="T0" fmla="*/ 60 w 11"/>
                <a:gd name="T1" fmla="*/ 0 h 18"/>
                <a:gd name="T2" fmla="*/ 66 w 11"/>
                <a:gd name="T3" fmla="*/ 102 h 18"/>
                <a:gd name="T4" fmla="*/ 0 60000 65536"/>
                <a:gd name="T5" fmla="*/ 0 60000 65536"/>
                <a:gd name="T6" fmla="*/ 0 w 11"/>
                <a:gd name="T7" fmla="*/ 0 h 18"/>
                <a:gd name="T8" fmla="*/ 11 w 11"/>
                <a:gd name="T9" fmla="*/ 18 h 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18">
                  <a:moveTo>
                    <a:pt x="10" y="0"/>
                  </a:moveTo>
                  <a:cubicBezTo>
                    <a:pt x="0" y="15"/>
                    <a:pt x="7" y="18"/>
                    <a:pt x="11" y="17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54" name="Line 168"/>
            <p:cNvSpPr>
              <a:spLocks noChangeShapeType="1"/>
            </p:cNvSpPr>
            <p:nvPr/>
          </p:nvSpPr>
          <p:spPr bwMode="auto">
            <a:xfrm flipH="1">
              <a:off x="1893" y="1947"/>
              <a:ext cx="90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355" name="Line 169"/>
            <p:cNvSpPr>
              <a:spLocks noChangeShapeType="1"/>
            </p:cNvSpPr>
            <p:nvPr/>
          </p:nvSpPr>
          <p:spPr bwMode="auto">
            <a:xfrm flipH="1">
              <a:off x="1815" y="1947"/>
              <a:ext cx="78" cy="42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356" name="Oval 170"/>
            <p:cNvSpPr>
              <a:spLocks noChangeArrowheads="1"/>
            </p:cNvSpPr>
            <p:nvPr/>
          </p:nvSpPr>
          <p:spPr bwMode="auto">
            <a:xfrm>
              <a:off x="1923" y="1947"/>
              <a:ext cx="114" cy="120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57" name="Freeform 171"/>
            <p:cNvSpPr>
              <a:spLocks/>
            </p:cNvSpPr>
            <p:nvPr/>
          </p:nvSpPr>
          <p:spPr bwMode="auto">
            <a:xfrm>
              <a:off x="1743" y="1929"/>
              <a:ext cx="138" cy="126"/>
            </a:xfrm>
            <a:custGeom>
              <a:avLst/>
              <a:gdLst>
                <a:gd name="T0" fmla="*/ 30 w 23"/>
                <a:gd name="T1" fmla="*/ 126 h 21"/>
                <a:gd name="T2" fmla="*/ 108 w 23"/>
                <a:gd name="T3" fmla="*/ 126 h 21"/>
                <a:gd name="T4" fmla="*/ 0 60000 65536"/>
                <a:gd name="T5" fmla="*/ 0 60000 65536"/>
                <a:gd name="T6" fmla="*/ 0 w 23"/>
                <a:gd name="T7" fmla="*/ 0 h 21"/>
                <a:gd name="T8" fmla="*/ 23 w 23"/>
                <a:gd name="T9" fmla="*/ 21 h 2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21">
                  <a:moveTo>
                    <a:pt x="5" y="21"/>
                  </a:moveTo>
                  <a:cubicBezTo>
                    <a:pt x="0" y="0"/>
                    <a:pt x="23" y="0"/>
                    <a:pt x="18" y="21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58" name="Line 172"/>
            <p:cNvSpPr>
              <a:spLocks noChangeShapeType="1"/>
            </p:cNvSpPr>
            <p:nvPr/>
          </p:nvSpPr>
          <p:spPr bwMode="auto">
            <a:xfrm flipH="1">
              <a:off x="1833" y="2097"/>
              <a:ext cx="60" cy="3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359" name="Line 173"/>
            <p:cNvSpPr>
              <a:spLocks noChangeShapeType="1"/>
            </p:cNvSpPr>
            <p:nvPr/>
          </p:nvSpPr>
          <p:spPr bwMode="auto">
            <a:xfrm>
              <a:off x="1893" y="1941"/>
              <a:ext cx="1" cy="15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360" name="Freeform 174"/>
            <p:cNvSpPr>
              <a:spLocks/>
            </p:cNvSpPr>
            <p:nvPr/>
          </p:nvSpPr>
          <p:spPr bwMode="auto">
            <a:xfrm>
              <a:off x="1809" y="1917"/>
              <a:ext cx="18" cy="42"/>
            </a:xfrm>
            <a:custGeom>
              <a:avLst/>
              <a:gdLst>
                <a:gd name="T0" fmla="*/ 6 w 3"/>
                <a:gd name="T1" fmla="*/ 0 h 7"/>
                <a:gd name="T2" fmla="*/ 18 w 3"/>
                <a:gd name="T3" fmla="*/ 6 h 7"/>
                <a:gd name="T4" fmla="*/ 12 w 3"/>
                <a:gd name="T5" fmla="*/ 42 h 7"/>
                <a:gd name="T6" fmla="*/ 0 w 3"/>
                <a:gd name="T7" fmla="*/ 42 h 7"/>
                <a:gd name="T8" fmla="*/ 6 w 3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7"/>
                <a:gd name="T17" fmla="*/ 3 w 3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7">
                  <a:moveTo>
                    <a:pt x="1" y="0"/>
                  </a:moveTo>
                  <a:lnTo>
                    <a:pt x="3" y="1"/>
                  </a:lnTo>
                  <a:lnTo>
                    <a:pt x="2" y="7"/>
                  </a:ln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61" name="Rectangle 175"/>
            <p:cNvSpPr>
              <a:spLocks noChangeArrowheads="1"/>
            </p:cNvSpPr>
            <p:nvPr/>
          </p:nvSpPr>
          <p:spPr bwMode="auto">
            <a:xfrm>
              <a:off x="1893" y="2007"/>
              <a:ext cx="360" cy="108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62" name="Oval 176"/>
            <p:cNvSpPr>
              <a:spLocks noChangeArrowheads="1"/>
            </p:cNvSpPr>
            <p:nvPr/>
          </p:nvSpPr>
          <p:spPr bwMode="auto">
            <a:xfrm>
              <a:off x="2067" y="2043"/>
              <a:ext cx="150" cy="150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63" name="Oval 177"/>
            <p:cNvSpPr>
              <a:spLocks noChangeArrowheads="1"/>
            </p:cNvSpPr>
            <p:nvPr/>
          </p:nvSpPr>
          <p:spPr bwMode="auto">
            <a:xfrm>
              <a:off x="1887" y="2043"/>
              <a:ext cx="150" cy="150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64" name="Freeform 178"/>
            <p:cNvSpPr>
              <a:spLocks/>
            </p:cNvSpPr>
            <p:nvPr/>
          </p:nvSpPr>
          <p:spPr bwMode="auto">
            <a:xfrm>
              <a:off x="1809" y="1683"/>
              <a:ext cx="342" cy="318"/>
            </a:xfrm>
            <a:custGeom>
              <a:avLst/>
              <a:gdLst>
                <a:gd name="T0" fmla="*/ 342 w 57"/>
                <a:gd name="T1" fmla="*/ 318 h 53"/>
                <a:gd name="T2" fmla="*/ 330 w 57"/>
                <a:gd name="T3" fmla="*/ 168 h 53"/>
                <a:gd name="T4" fmla="*/ 36 w 57"/>
                <a:gd name="T5" fmla="*/ 0 h 53"/>
                <a:gd name="T6" fmla="*/ 0 w 57"/>
                <a:gd name="T7" fmla="*/ 252 h 53"/>
                <a:gd name="T8" fmla="*/ 24 w 57"/>
                <a:gd name="T9" fmla="*/ 258 h 53"/>
                <a:gd name="T10" fmla="*/ 54 w 57"/>
                <a:gd name="T11" fmla="*/ 48 h 53"/>
                <a:gd name="T12" fmla="*/ 300 w 57"/>
                <a:gd name="T13" fmla="*/ 186 h 53"/>
                <a:gd name="T14" fmla="*/ 294 w 57"/>
                <a:gd name="T15" fmla="*/ 318 h 53"/>
                <a:gd name="T16" fmla="*/ 342 w 57"/>
                <a:gd name="T17" fmla="*/ 318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"/>
                <a:gd name="T28" fmla="*/ 0 h 53"/>
                <a:gd name="T29" fmla="*/ 57 w 57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" h="53">
                  <a:moveTo>
                    <a:pt x="57" y="53"/>
                  </a:moveTo>
                  <a:lnTo>
                    <a:pt x="55" y="28"/>
                  </a:lnTo>
                  <a:lnTo>
                    <a:pt x="6" y="0"/>
                  </a:lnTo>
                  <a:lnTo>
                    <a:pt x="0" y="42"/>
                  </a:lnTo>
                  <a:lnTo>
                    <a:pt x="4" y="43"/>
                  </a:lnTo>
                  <a:lnTo>
                    <a:pt x="9" y="8"/>
                  </a:lnTo>
                  <a:lnTo>
                    <a:pt x="50" y="31"/>
                  </a:lnTo>
                  <a:lnTo>
                    <a:pt x="49" y="53"/>
                  </a:lnTo>
                  <a:lnTo>
                    <a:pt x="57" y="5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9223" name="Group 181"/>
          <p:cNvGrpSpPr>
            <a:grpSpLocks noChangeAspect="1"/>
          </p:cNvGrpSpPr>
          <p:nvPr/>
        </p:nvGrpSpPr>
        <p:grpSpPr bwMode="auto">
          <a:xfrm>
            <a:off x="6238876" y="4214813"/>
            <a:ext cx="1762125" cy="781050"/>
            <a:chOff x="2925" y="1677"/>
            <a:chExt cx="1110" cy="492"/>
          </a:xfrm>
        </p:grpSpPr>
        <p:sp>
          <p:nvSpPr>
            <p:cNvPr id="9329" name="Rectangle 182"/>
            <p:cNvSpPr>
              <a:spLocks noChangeArrowheads="1"/>
            </p:cNvSpPr>
            <p:nvPr/>
          </p:nvSpPr>
          <p:spPr bwMode="auto">
            <a:xfrm>
              <a:off x="3033" y="1905"/>
              <a:ext cx="12" cy="36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30" name="Freeform 183"/>
            <p:cNvSpPr>
              <a:spLocks/>
            </p:cNvSpPr>
            <p:nvPr/>
          </p:nvSpPr>
          <p:spPr bwMode="auto">
            <a:xfrm>
              <a:off x="3021" y="1677"/>
              <a:ext cx="420" cy="312"/>
            </a:xfrm>
            <a:custGeom>
              <a:avLst/>
              <a:gdLst>
                <a:gd name="T0" fmla="*/ 420 w 70"/>
                <a:gd name="T1" fmla="*/ 312 h 52"/>
                <a:gd name="T2" fmla="*/ 402 w 70"/>
                <a:gd name="T3" fmla="*/ 198 h 52"/>
                <a:gd name="T4" fmla="*/ 306 w 70"/>
                <a:gd name="T5" fmla="*/ 66 h 52"/>
                <a:gd name="T6" fmla="*/ 354 w 70"/>
                <a:gd name="T7" fmla="*/ 36 h 52"/>
                <a:gd name="T8" fmla="*/ 336 w 70"/>
                <a:gd name="T9" fmla="*/ 0 h 52"/>
                <a:gd name="T10" fmla="*/ 0 w 70"/>
                <a:gd name="T11" fmla="*/ 210 h 52"/>
                <a:gd name="T12" fmla="*/ 24 w 70"/>
                <a:gd name="T13" fmla="*/ 240 h 52"/>
                <a:gd name="T14" fmla="*/ 270 w 70"/>
                <a:gd name="T15" fmla="*/ 90 h 52"/>
                <a:gd name="T16" fmla="*/ 360 w 70"/>
                <a:gd name="T17" fmla="*/ 204 h 52"/>
                <a:gd name="T18" fmla="*/ 342 w 70"/>
                <a:gd name="T19" fmla="*/ 306 h 52"/>
                <a:gd name="T20" fmla="*/ 420 w 70"/>
                <a:gd name="T21" fmla="*/ 312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52"/>
                <a:gd name="T35" fmla="*/ 70 w 70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52">
                  <a:moveTo>
                    <a:pt x="70" y="52"/>
                  </a:moveTo>
                  <a:lnTo>
                    <a:pt x="67" y="33"/>
                  </a:lnTo>
                  <a:lnTo>
                    <a:pt x="51" y="11"/>
                  </a:lnTo>
                  <a:lnTo>
                    <a:pt x="59" y="6"/>
                  </a:lnTo>
                  <a:lnTo>
                    <a:pt x="56" y="0"/>
                  </a:lnTo>
                  <a:lnTo>
                    <a:pt x="0" y="35"/>
                  </a:lnTo>
                  <a:lnTo>
                    <a:pt x="4" y="40"/>
                  </a:lnTo>
                  <a:lnTo>
                    <a:pt x="45" y="15"/>
                  </a:lnTo>
                  <a:lnTo>
                    <a:pt x="60" y="34"/>
                  </a:lnTo>
                  <a:lnTo>
                    <a:pt x="57" y="51"/>
                  </a:lnTo>
                  <a:lnTo>
                    <a:pt x="70" y="52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31" name="Line 184"/>
            <p:cNvSpPr>
              <a:spLocks noChangeShapeType="1"/>
            </p:cNvSpPr>
            <p:nvPr/>
          </p:nvSpPr>
          <p:spPr bwMode="auto">
            <a:xfrm flipH="1">
              <a:off x="3243" y="1929"/>
              <a:ext cx="84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332" name="Freeform 185"/>
            <p:cNvSpPr>
              <a:spLocks/>
            </p:cNvSpPr>
            <p:nvPr/>
          </p:nvSpPr>
          <p:spPr bwMode="auto">
            <a:xfrm>
              <a:off x="2925" y="1929"/>
              <a:ext cx="216" cy="198"/>
            </a:xfrm>
            <a:custGeom>
              <a:avLst/>
              <a:gdLst>
                <a:gd name="T0" fmla="*/ 78 w 36"/>
                <a:gd name="T1" fmla="*/ 198 h 33"/>
                <a:gd name="T2" fmla="*/ 30 w 36"/>
                <a:gd name="T3" fmla="*/ 168 h 33"/>
                <a:gd name="T4" fmla="*/ 48 w 36"/>
                <a:gd name="T5" fmla="*/ 36 h 33"/>
                <a:gd name="T6" fmla="*/ 180 w 36"/>
                <a:gd name="T7" fmla="*/ 48 h 33"/>
                <a:gd name="T8" fmla="*/ 168 w 36"/>
                <a:gd name="T9" fmla="*/ 180 h 33"/>
                <a:gd name="T10" fmla="*/ 144 w 36"/>
                <a:gd name="T11" fmla="*/ 192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3"/>
                <a:gd name="T20" fmla="*/ 36 w 36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3">
                  <a:moveTo>
                    <a:pt x="13" y="33"/>
                  </a:moveTo>
                  <a:cubicBezTo>
                    <a:pt x="10" y="32"/>
                    <a:pt x="7" y="30"/>
                    <a:pt x="5" y="28"/>
                  </a:cubicBezTo>
                  <a:cubicBezTo>
                    <a:pt x="0" y="21"/>
                    <a:pt x="1" y="11"/>
                    <a:pt x="8" y="6"/>
                  </a:cubicBezTo>
                  <a:cubicBezTo>
                    <a:pt x="15" y="0"/>
                    <a:pt x="25" y="1"/>
                    <a:pt x="30" y="8"/>
                  </a:cubicBezTo>
                  <a:cubicBezTo>
                    <a:pt x="36" y="15"/>
                    <a:pt x="35" y="25"/>
                    <a:pt x="28" y="30"/>
                  </a:cubicBezTo>
                  <a:cubicBezTo>
                    <a:pt x="26" y="31"/>
                    <a:pt x="25" y="32"/>
                    <a:pt x="24" y="32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33" name="Line 186"/>
            <p:cNvSpPr>
              <a:spLocks noChangeShapeType="1"/>
            </p:cNvSpPr>
            <p:nvPr/>
          </p:nvSpPr>
          <p:spPr bwMode="auto">
            <a:xfrm flipH="1">
              <a:off x="2955" y="1977"/>
              <a:ext cx="150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334" name="Oval 187"/>
            <p:cNvSpPr>
              <a:spLocks noChangeArrowheads="1"/>
            </p:cNvSpPr>
            <p:nvPr/>
          </p:nvSpPr>
          <p:spPr bwMode="auto">
            <a:xfrm>
              <a:off x="3273" y="1929"/>
              <a:ext cx="114" cy="11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35" name="Rectangle 188"/>
            <p:cNvSpPr>
              <a:spLocks noChangeArrowheads="1"/>
            </p:cNvSpPr>
            <p:nvPr/>
          </p:nvSpPr>
          <p:spPr bwMode="auto">
            <a:xfrm>
              <a:off x="3255" y="1989"/>
              <a:ext cx="270" cy="108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36" name="Freeform 189"/>
            <p:cNvSpPr>
              <a:spLocks/>
            </p:cNvSpPr>
            <p:nvPr/>
          </p:nvSpPr>
          <p:spPr bwMode="auto">
            <a:xfrm>
              <a:off x="3555" y="1893"/>
              <a:ext cx="396" cy="204"/>
            </a:xfrm>
            <a:custGeom>
              <a:avLst/>
              <a:gdLst>
                <a:gd name="T0" fmla="*/ 18 w 66"/>
                <a:gd name="T1" fmla="*/ 6 h 34"/>
                <a:gd name="T2" fmla="*/ 30 w 66"/>
                <a:gd name="T3" fmla="*/ 96 h 34"/>
                <a:gd name="T4" fmla="*/ 0 w 66"/>
                <a:gd name="T5" fmla="*/ 102 h 34"/>
                <a:gd name="T6" fmla="*/ 0 w 66"/>
                <a:gd name="T7" fmla="*/ 204 h 34"/>
                <a:gd name="T8" fmla="*/ 294 w 66"/>
                <a:gd name="T9" fmla="*/ 204 h 34"/>
                <a:gd name="T10" fmla="*/ 396 w 66"/>
                <a:gd name="T11" fmla="*/ 150 h 34"/>
                <a:gd name="T12" fmla="*/ 372 w 66"/>
                <a:gd name="T13" fmla="*/ 30 h 34"/>
                <a:gd name="T14" fmla="*/ 210 w 66"/>
                <a:gd name="T15" fmla="*/ 6 h 34"/>
                <a:gd name="T16" fmla="*/ 132 w 66"/>
                <a:gd name="T17" fmla="*/ 0 h 34"/>
                <a:gd name="T18" fmla="*/ 18 w 66"/>
                <a:gd name="T19" fmla="*/ 6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"/>
                <a:gd name="T31" fmla="*/ 0 h 34"/>
                <a:gd name="T32" fmla="*/ 66 w 66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" h="34">
                  <a:moveTo>
                    <a:pt x="3" y="1"/>
                  </a:moveTo>
                  <a:lnTo>
                    <a:pt x="5" y="16"/>
                  </a:lnTo>
                  <a:lnTo>
                    <a:pt x="0" y="17"/>
                  </a:lnTo>
                  <a:lnTo>
                    <a:pt x="0" y="34"/>
                  </a:lnTo>
                  <a:lnTo>
                    <a:pt x="49" y="34"/>
                  </a:lnTo>
                  <a:lnTo>
                    <a:pt x="66" y="25"/>
                  </a:lnTo>
                  <a:lnTo>
                    <a:pt x="62" y="5"/>
                  </a:lnTo>
                  <a:lnTo>
                    <a:pt x="35" y="1"/>
                  </a:lnTo>
                  <a:lnTo>
                    <a:pt x="22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37" name="Oval 190"/>
            <p:cNvSpPr>
              <a:spLocks noChangeArrowheads="1"/>
            </p:cNvSpPr>
            <p:nvPr/>
          </p:nvSpPr>
          <p:spPr bwMode="auto">
            <a:xfrm>
              <a:off x="3657" y="1971"/>
              <a:ext cx="198" cy="19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38" name="Oval 191"/>
            <p:cNvSpPr>
              <a:spLocks noChangeArrowheads="1"/>
            </p:cNvSpPr>
            <p:nvPr/>
          </p:nvSpPr>
          <p:spPr bwMode="auto">
            <a:xfrm>
              <a:off x="3267" y="1965"/>
              <a:ext cx="198" cy="19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39" name="Freeform 192"/>
            <p:cNvSpPr>
              <a:spLocks/>
            </p:cNvSpPr>
            <p:nvPr/>
          </p:nvSpPr>
          <p:spPr bwMode="auto">
            <a:xfrm>
              <a:off x="3531" y="1743"/>
              <a:ext cx="222" cy="216"/>
            </a:xfrm>
            <a:custGeom>
              <a:avLst/>
              <a:gdLst>
                <a:gd name="T0" fmla="*/ 0 w 37"/>
                <a:gd name="T1" fmla="*/ 0 h 36"/>
                <a:gd name="T2" fmla="*/ 6 w 37"/>
                <a:gd name="T3" fmla="*/ 30 h 36"/>
                <a:gd name="T4" fmla="*/ 0 w 37"/>
                <a:gd name="T5" fmla="*/ 144 h 36"/>
                <a:gd name="T6" fmla="*/ 30 w 37"/>
                <a:gd name="T7" fmla="*/ 216 h 36"/>
                <a:gd name="T8" fmla="*/ 102 w 37"/>
                <a:gd name="T9" fmla="*/ 216 h 36"/>
                <a:gd name="T10" fmla="*/ 222 w 37"/>
                <a:gd name="T11" fmla="*/ 156 h 36"/>
                <a:gd name="T12" fmla="*/ 168 w 37"/>
                <a:gd name="T13" fmla="*/ 24 h 36"/>
                <a:gd name="T14" fmla="*/ 168 w 37"/>
                <a:gd name="T15" fmla="*/ 0 h 36"/>
                <a:gd name="T16" fmla="*/ 0 w 37"/>
                <a:gd name="T17" fmla="*/ 0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36"/>
                <a:gd name="T29" fmla="*/ 37 w 37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36">
                  <a:moveTo>
                    <a:pt x="0" y="0"/>
                  </a:moveTo>
                  <a:lnTo>
                    <a:pt x="1" y="5"/>
                  </a:lnTo>
                  <a:lnTo>
                    <a:pt x="0" y="24"/>
                  </a:lnTo>
                  <a:lnTo>
                    <a:pt x="5" y="36"/>
                  </a:lnTo>
                  <a:lnTo>
                    <a:pt x="17" y="36"/>
                  </a:lnTo>
                  <a:lnTo>
                    <a:pt x="37" y="26"/>
                  </a:lnTo>
                  <a:lnTo>
                    <a:pt x="28" y="4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40" name="Freeform 193"/>
            <p:cNvSpPr>
              <a:spLocks/>
            </p:cNvSpPr>
            <p:nvPr/>
          </p:nvSpPr>
          <p:spPr bwMode="auto">
            <a:xfrm>
              <a:off x="3555" y="1779"/>
              <a:ext cx="156" cy="108"/>
            </a:xfrm>
            <a:custGeom>
              <a:avLst/>
              <a:gdLst>
                <a:gd name="T0" fmla="*/ 6 w 26"/>
                <a:gd name="T1" fmla="*/ 0 h 18"/>
                <a:gd name="T2" fmla="*/ 0 w 26"/>
                <a:gd name="T3" fmla="*/ 102 h 18"/>
                <a:gd name="T4" fmla="*/ 156 w 26"/>
                <a:gd name="T5" fmla="*/ 108 h 18"/>
                <a:gd name="T6" fmla="*/ 120 w 26"/>
                <a:gd name="T7" fmla="*/ 0 h 18"/>
                <a:gd name="T8" fmla="*/ 6 w 26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8"/>
                <a:gd name="T17" fmla="*/ 26 w 2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8">
                  <a:moveTo>
                    <a:pt x="1" y="0"/>
                  </a:moveTo>
                  <a:lnTo>
                    <a:pt x="0" y="17"/>
                  </a:lnTo>
                  <a:lnTo>
                    <a:pt x="26" y="18"/>
                  </a:lnTo>
                  <a:lnTo>
                    <a:pt x="2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41" name="Line 194"/>
            <p:cNvSpPr>
              <a:spLocks noChangeShapeType="1"/>
            </p:cNvSpPr>
            <p:nvPr/>
          </p:nvSpPr>
          <p:spPr bwMode="auto">
            <a:xfrm>
              <a:off x="3699" y="1743"/>
              <a:ext cx="222" cy="180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342" name="Line 195"/>
            <p:cNvSpPr>
              <a:spLocks noChangeShapeType="1"/>
            </p:cNvSpPr>
            <p:nvPr/>
          </p:nvSpPr>
          <p:spPr bwMode="auto">
            <a:xfrm flipH="1">
              <a:off x="3183" y="2073"/>
              <a:ext cx="60" cy="42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343" name="Line 196"/>
            <p:cNvSpPr>
              <a:spLocks noChangeShapeType="1"/>
            </p:cNvSpPr>
            <p:nvPr/>
          </p:nvSpPr>
          <p:spPr bwMode="auto">
            <a:xfrm flipH="1">
              <a:off x="3183" y="1923"/>
              <a:ext cx="60" cy="42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344" name="Line 197"/>
            <p:cNvSpPr>
              <a:spLocks noChangeShapeType="1"/>
            </p:cNvSpPr>
            <p:nvPr/>
          </p:nvSpPr>
          <p:spPr bwMode="auto">
            <a:xfrm>
              <a:off x="3243" y="1929"/>
              <a:ext cx="1" cy="144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345" name="Line 198"/>
            <p:cNvSpPr>
              <a:spLocks noChangeShapeType="1"/>
            </p:cNvSpPr>
            <p:nvPr/>
          </p:nvSpPr>
          <p:spPr bwMode="auto">
            <a:xfrm>
              <a:off x="3951" y="2037"/>
              <a:ext cx="48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346" name="Freeform 199"/>
            <p:cNvSpPr>
              <a:spLocks/>
            </p:cNvSpPr>
            <p:nvPr/>
          </p:nvSpPr>
          <p:spPr bwMode="auto">
            <a:xfrm>
              <a:off x="3969" y="1953"/>
              <a:ext cx="66" cy="108"/>
            </a:xfrm>
            <a:custGeom>
              <a:avLst/>
              <a:gdLst>
                <a:gd name="T0" fmla="*/ 60 w 11"/>
                <a:gd name="T1" fmla="*/ 0 h 18"/>
                <a:gd name="T2" fmla="*/ 66 w 11"/>
                <a:gd name="T3" fmla="*/ 102 h 18"/>
                <a:gd name="T4" fmla="*/ 0 60000 65536"/>
                <a:gd name="T5" fmla="*/ 0 60000 65536"/>
                <a:gd name="T6" fmla="*/ 0 w 11"/>
                <a:gd name="T7" fmla="*/ 0 h 18"/>
                <a:gd name="T8" fmla="*/ 11 w 11"/>
                <a:gd name="T9" fmla="*/ 18 h 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18">
                  <a:moveTo>
                    <a:pt x="10" y="0"/>
                  </a:moveTo>
                  <a:cubicBezTo>
                    <a:pt x="0" y="15"/>
                    <a:pt x="7" y="18"/>
                    <a:pt x="11" y="17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9224" name="Group 202"/>
          <p:cNvGrpSpPr>
            <a:grpSpLocks noChangeAspect="1"/>
          </p:cNvGrpSpPr>
          <p:nvPr/>
        </p:nvGrpSpPr>
        <p:grpSpPr bwMode="auto">
          <a:xfrm>
            <a:off x="8382000" y="4143375"/>
            <a:ext cx="1962150" cy="819150"/>
            <a:chOff x="4185" y="1677"/>
            <a:chExt cx="1236" cy="516"/>
          </a:xfrm>
        </p:grpSpPr>
        <p:sp>
          <p:nvSpPr>
            <p:cNvPr id="9310" name="Freeform 203"/>
            <p:cNvSpPr>
              <a:spLocks/>
            </p:cNvSpPr>
            <p:nvPr/>
          </p:nvSpPr>
          <p:spPr bwMode="auto">
            <a:xfrm>
              <a:off x="4275" y="1677"/>
              <a:ext cx="450" cy="330"/>
            </a:xfrm>
            <a:custGeom>
              <a:avLst/>
              <a:gdLst>
                <a:gd name="T0" fmla="*/ 450 w 75"/>
                <a:gd name="T1" fmla="*/ 330 h 55"/>
                <a:gd name="T2" fmla="*/ 420 w 75"/>
                <a:gd name="T3" fmla="*/ 186 h 55"/>
                <a:gd name="T4" fmla="*/ 72 w 75"/>
                <a:gd name="T5" fmla="*/ 48 h 55"/>
                <a:gd name="T6" fmla="*/ 78 w 75"/>
                <a:gd name="T7" fmla="*/ 6 h 55"/>
                <a:gd name="T8" fmla="*/ 30 w 75"/>
                <a:gd name="T9" fmla="*/ 0 h 55"/>
                <a:gd name="T10" fmla="*/ 0 w 75"/>
                <a:gd name="T11" fmla="*/ 240 h 55"/>
                <a:gd name="T12" fmla="*/ 42 w 75"/>
                <a:gd name="T13" fmla="*/ 246 h 55"/>
                <a:gd name="T14" fmla="*/ 66 w 75"/>
                <a:gd name="T15" fmla="*/ 102 h 55"/>
                <a:gd name="T16" fmla="*/ 366 w 75"/>
                <a:gd name="T17" fmla="*/ 222 h 55"/>
                <a:gd name="T18" fmla="*/ 360 w 75"/>
                <a:gd name="T19" fmla="*/ 330 h 55"/>
                <a:gd name="T20" fmla="*/ 450 w 75"/>
                <a:gd name="T21" fmla="*/ 330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5"/>
                <a:gd name="T34" fmla="*/ 0 h 55"/>
                <a:gd name="T35" fmla="*/ 75 w 75"/>
                <a:gd name="T36" fmla="*/ 55 h 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5" h="55">
                  <a:moveTo>
                    <a:pt x="75" y="55"/>
                  </a:moveTo>
                  <a:lnTo>
                    <a:pt x="70" y="31"/>
                  </a:lnTo>
                  <a:lnTo>
                    <a:pt x="12" y="8"/>
                  </a:lnTo>
                  <a:lnTo>
                    <a:pt x="13" y="1"/>
                  </a:lnTo>
                  <a:lnTo>
                    <a:pt x="5" y="0"/>
                  </a:lnTo>
                  <a:lnTo>
                    <a:pt x="0" y="40"/>
                  </a:lnTo>
                  <a:lnTo>
                    <a:pt x="7" y="41"/>
                  </a:lnTo>
                  <a:lnTo>
                    <a:pt x="11" y="17"/>
                  </a:lnTo>
                  <a:lnTo>
                    <a:pt x="61" y="37"/>
                  </a:lnTo>
                  <a:lnTo>
                    <a:pt x="60" y="55"/>
                  </a:lnTo>
                  <a:lnTo>
                    <a:pt x="75" y="55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11" name="Freeform 204"/>
            <p:cNvSpPr>
              <a:spLocks/>
            </p:cNvSpPr>
            <p:nvPr/>
          </p:nvSpPr>
          <p:spPr bwMode="auto">
            <a:xfrm>
              <a:off x="4941" y="1911"/>
              <a:ext cx="396" cy="204"/>
            </a:xfrm>
            <a:custGeom>
              <a:avLst/>
              <a:gdLst>
                <a:gd name="T0" fmla="*/ 18 w 66"/>
                <a:gd name="T1" fmla="*/ 12 h 34"/>
                <a:gd name="T2" fmla="*/ 30 w 66"/>
                <a:gd name="T3" fmla="*/ 102 h 34"/>
                <a:gd name="T4" fmla="*/ 0 w 66"/>
                <a:gd name="T5" fmla="*/ 108 h 34"/>
                <a:gd name="T6" fmla="*/ 0 w 66"/>
                <a:gd name="T7" fmla="*/ 204 h 34"/>
                <a:gd name="T8" fmla="*/ 294 w 66"/>
                <a:gd name="T9" fmla="*/ 204 h 34"/>
                <a:gd name="T10" fmla="*/ 396 w 66"/>
                <a:gd name="T11" fmla="*/ 156 h 34"/>
                <a:gd name="T12" fmla="*/ 372 w 66"/>
                <a:gd name="T13" fmla="*/ 30 h 34"/>
                <a:gd name="T14" fmla="*/ 210 w 66"/>
                <a:gd name="T15" fmla="*/ 6 h 34"/>
                <a:gd name="T16" fmla="*/ 132 w 66"/>
                <a:gd name="T17" fmla="*/ 0 h 34"/>
                <a:gd name="T18" fmla="*/ 18 w 66"/>
                <a:gd name="T19" fmla="*/ 12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"/>
                <a:gd name="T31" fmla="*/ 0 h 34"/>
                <a:gd name="T32" fmla="*/ 66 w 66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" h="34">
                  <a:moveTo>
                    <a:pt x="3" y="2"/>
                  </a:moveTo>
                  <a:lnTo>
                    <a:pt x="5" y="17"/>
                  </a:lnTo>
                  <a:lnTo>
                    <a:pt x="0" y="18"/>
                  </a:lnTo>
                  <a:lnTo>
                    <a:pt x="0" y="34"/>
                  </a:lnTo>
                  <a:lnTo>
                    <a:pt x="49" y="34"/>
                  </a:lnTo>
                  <a:lnTo>
                    <a:pt x="66" y="26"/>
                  </a:lnTo>
                  <a:lnTo>
                    <a:pt x="62" y="5"/>
                  </a:lnTo>
                  <a:lnTo>
                    <a:pt x="35" y="1"/>
                  </a:lnTo>
                  <a:lnTo>
                    <a:pt x="22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12" name="Oval 205"/>
            <p:cNvSpPr>
              <a:spLocks noChangeArrowheads="1"/>
            </p:cNvSpPr>
            <p:nvPr/>
          </p:nvSpPr>
          <p:spPr bwMode="auto">
            <a:xfrm>
              <a:off x="5043" y="1995"/>
              <a:ext cx="198" cy="19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13" name="Freeform 206"/>
            <p:cNvSpPr>
              <a:spLocks/>
            </p:cNvSpPr>
            <p:nvPr/>
          </p:nvSpPr>
          <p:spPr bwMode="auto">
            <a:xfrm>
              <a:off x="4917" y="1761"/>
              <a:ext cx="222" cy="222"/>
            </a:xfrm>
            <a:custGeom>
              <a:avLst/>
              <a:gdLst>
                <a:gd name="T0" fmla="*/ 0 w 37"/>
                <a:gd name="T1" fmla="*/ 0 h 37"/>
                <a:gd name="T2" fmla="*/ 6 w 37"/>
                <a:gd name="T3" fmla="*/ 30 h 37"/>
                <a:gd name="T4" fmla="*/ 0 w 37"/>
                <a:gd name="T5" fmla="*/ 150 h 37"/>
                <a:gd name="T6" fmla="*/ 30 w 37"/>
                <a:gd name="T7" fmla="*/ 216 h 37"/>
                <a:gd name="T8" fmla="*/ 102 w 37"/>
                <a:gd name="T9" fmla="*/ 222 h 37"/>
                <a:gd name="T10" fmla="*/ 222 w 37"/>
                <a:gd name="T11" fmla="*/ 156 h 37"/>
                <a:gd name="T12" fmla="*/ 168 w 37"/>
                <a:gd name="T13" fmla="*/ 30 h 37"/>
                <a:gd name="T14" fmla="*/ 168 w 37"/>
                <a:gd name="T15" fmla="*/ 0 h 37"/>
                <a:gd name="T16" fmla="*/ 0 w 37"/>
                <a:gd name="T17" fmla="*/ 0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37"/>
                <a:gd name="T29" fmla="*/ 37 w 37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37">
                  <a:moveTo>
                    <a:pt x="0" y="0"/>
                  </a:moveTo>
                  <a:lnTo>
                    <a:pt x="1" y="5"/>
                  </a:lnTo>
                  <a:lnTo>
                    <a:pt x="0" y="25"/>
                  </a:lnTo>
                  <a:lnTo>
                    <a:pt x="5" y="36"/>
                  </a:lnTo>
                  <a:lnTo>
                    <a:pt x="17" y="37"/>
                  </a:lnTo>
                  <a:lnTo>
                    <a:pt x="37" y="26"/>
                  </a:lnTo>
                  <a:lnTo>
                    <a:pt x="28" y="5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14" name="Freeform 207"/>
            <p:cNvSpPr>
              <a:spLocks/>
            </p:cNvSpPr>
            <p:nvPr/>
          </p:nvSpPr>
          <p:spPr bwMode="auto">
            <a:xfrm>
              <a:off x="4941" y="1797"/>
              <a:ext cx="156" cy="108"/>
            </a:xfrm>
            <a:custGeom>
              <a:avLst/>
              <a:gdLst>
                <a:gd name="T0" fmla="*/ 6 w 26"/>
                <a:gd name="T1" fmla="*/ 0 h 18"/>
                <a:gd name="T2" fmla="*/ 0 w 26"/>
                <a:gd name="T3" fmla="*/ 108 h 18"/>
                <a:gd name="T4" fmla="*/ 156 w 26"/>
                <a:gd name="T5" fmla="*/ 108 h 18"/>
                <a:gd name="T6" fmla="*/ 120 w 26"/>
                <a:gd name="T7" fmla="*/ 0 h 18"/>
                <a:gd name="T8" fmla="*/ 6 w 26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8"/>
                <a:gd name="T17" fmla="*/ 26 w 2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8">
                  <a:moveTo>
                    <a:pt x="1" y="0"/>
                  </a:moveTo>
                  <a:lnTo>
                    <a:pt x="0" y="18"/>
                  </a:lnTo>
                  <a:lnTo>
                    <a:pt x="26" y="18"/>
                  </a:lnTo>
                  <a:lnTo>
                    <a:pt x="2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15" name="Line 208"/>
            <p:cNvSpPr>
              <a:spLocks noChangeShapeType="1"/>
            </p:cNvSpPr>
            <p:nvPr/>
          </p:nvSpPr>
          <p:spPr bwMode="auto">
            <a:xfrm>
              <a:off x="5085" y="1761"/>
              <a:ext cx="222" cy="180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316" name="Line 209"/>
            <p:cNvSpPr>
              <a:spLocks noChangeShapeType="1"/>
            </p:cNvSpPr>
            <p:nvPr/>
          </p:nvSpPr>
          <p:spPr bwMode="auto">
            <a:xfrm>
              <a:off x="5337" y="2061"/>
              <a:ext cx="48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317" name="Freeform 210"/>
            <p:cNvSpPr>
              <a:spLocks/>
            </p:cNvSpPr>
            <p:nvPr/>
          </p:nvSpPr>
          <p:spPr bwMode="auto">
            <a:xfrm>
              <a:off x="5355" y="1977"/>
              <a:ext cx="66" cy="102"/>
            </a:xfrm>
            <a:custGeom>
              <a:avLst/>
              <a:gdLst>
                <a:gd name="T0" fmla="*/ 60 w 11"/>
                <a:gd name="T1" fmla="*/ 0 h 17"/>
                <a:gd name="T2" fmla="*/ 66 w 11"/>
                <a:gd name="T3" fmla="*/ 96 h 17"/>
                <a:gd name="T4" fmla="*/ 0 60000 65536"/>
                <a:gd name="T5" fmla="*/ 0 60000 65536"/>
                <a:gd name="T6" fmla="*/ 0 w 11"/>
                <a:gd name="T7" fmla="*/ 0 h 17"/>
                <a:gd name="T8" fmla="*/ 11 w 11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17">
                  <a:moveTo>
                    <a:pt x="10" y="0"/>
                  </a:moveTo>
                  <a:cubicBezTo>
                    <a:pt x="0" y="15"/>
                    <a:pt x="7" y="17"/>
                    <a:pt x="11" y="16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18" name="Oval 211"/>
            <p:cNvSpPr>
              <a:spLocks noChangeArrowheads="1"/>
            </p:cNvSpPr>
            <p:nvPr/>
          </p:nvSpPr>
          <p:spPr bwMode="auto">
            <a:xfrm>
              <a:off x="4497" y="1953"/>
              <a:ext cx="120" cy="11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19" name="Line 212"/>
            <p:cNvSpPr>
              <a:spLocks noChangeShapeType="1"/>
            </p:cNvSpPr>
            <p:nvPr/>
          </p:nvSpPr>
          <p:spPr bwMode="auto">
            <a:xfrm flipH="1">
              <a:off x="4425" y="1953"/>
              <a:ext cx="60" cy="3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320" name="Freeform 213"/>
            <p:cNvSpPr>
              <a:spLocks/>
            </p:cNvSpPr>
            <p:nvPr/>
          </p:nvSpPr>
          <p:spPr bwMode="auto">
            <a:xfrm>
              <a:off x="4185" y="1947"/>
              <a:ext cx="216" cy="198"/>
            </a:xfrm>
            <a:custGeom>
              <a:avLst/>
              <a:gdLst>
                <a:gd name="T0" fmla="*/ 78 w 36"/>
                <a:gd name="T1" fmla="*/ 198 h 33"/>
                <a:gd name="T2" fmla="*/ 30 w 36"/>
                <a:gd name="T3" fmla="*/ 168 h 33"/>
                <a:gd name="T4" fmla="*/ 48 w 36"/>
                <a:gd name="T5" fmla="*/ 36 h 33"/>
                <a:gd name="T6" fmla="*/ 186 w 36"/>
                <a:gd name="T7" fmla="*/ 48 h 33"/>
                <a:gd name="T8" fmla="*/ 168 w 36"/>
                <a:gd name="T9" fmla="*/ 180 h 33"/>
                <a:gd name="T10" fmla="*/ 144 w 36"/>
                <a:gd name="T11" fmla="*/ 198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3"/>
                <a:gd name="T20" fmla="*/ 36 w 36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3">
                  <a:moveTo>
                    <a:pt x="13" y="33"/>
                  </a:moveTo>
                  <a:cubicBezTo>
                    <a:pt x="10" y="32"/>
                    <a:pt x="7" y="30"/>
                    <a:pt x="5" y="28"/>
                  </a:cubicBezTo>
                  <a:cubicBezTo>
                    <a:pt x="0" y="21"/>
                    <a:pt x="1" y="11"/>
                    <a:pt x="8" y="6"/>
                  </a:cubicBezTo>
                  <a:cubicBezTo>
                    <a:pt x="15" y="0"/>
                    <a:pt x="25" y="1"/>
                    <a:pt x="31" y="8"/>
                  </a:cubicBezTo>
                  <a:cubicBezTo>
                    <a:pt x="36" y="15"/>
                    <a:pt x="35" y="25"/>
                    <a:pt x="28" y="30"/>
                  </a:cubicBezTo>
                  <a:cubicBezTo>
                    <a:pt x="26" y="31"/>
                    <a:pt x="25" y="32"/>
                    <a:pt x="24" y="33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21" name="Line 214"/>
            <p:cNvSpPr>
              <a:spLocks noChangeShapeType="1"/>
            </p:cNvSpPr>
            <p:nvPr/>
          </p:nvSpPr>
          <p:spPr bwMode="auto">
            <a:xfrm flipH="1">
              <a:off x="4221" y="2001"/>
              <a:ext cx="150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322" name="Rectangle 215"/>
            <p:cNvSpPr>
              <a:spLocks noChangeArrowheads="1"/>
            </p:cNvSpPr>
            <p:nvPr/>
          </p:nvSpPr>
          <p:spPr bwMode="auto">
            <a:xfrm>
              <a:off x="4293" y="1923"/>
              <a:ext cx="12" cy="36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23" name="Line 216"/>
            <p:cNvSpPr>
              <a:spLocks noChangeShapeType="1"/>
            </p:cNvSpPr>
            <p:nvPr/>
          </p:nvSpPr>
          <p:spPr bwMode="auto">
            <a:xfrm flipH="1">
              <a:off x="4485" y="1953"/>
              <a:ext cx="72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324" name="Rectangle 217"/>
            <p:cNvSpPr>
              <a:spLocks noChangeArrowheads="1"/>
            </p:cNvSpPr>
            <p:nvPr/>
          </p:nvSpPr>
          <p:spPr bwMode="auto">
            <a:xfrm>
              <a:off x="4497" y="2007"/>
              <a:ext cx="402" cy="108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25" name="Oval 218"/>
            <p:cNvSpPr>
              <a:spLocks noChangeArrowheads="1"/>
            </p:cNvSpPr>
            <p:nvPr/>
          </p:nvSpPr>
          <p:spPr bwMode="auto">
            <a:xfrm>
              <a:off x="4677" y="2043"/>
              <a:ext cx="150" cy="150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26" name="Line 219"/>
            <p:cNvSpPr>
              <a:spLocks noChangeShapeType="1"/>
            </p:cNvSpPr>
            <p:nvPr/>
          </p:nvSpPr>
          <p:spPr bwMode="auto">
            <a:xfrm flipH="1">
              <a:off x="4425" y="2097"/>
              <a:ext cx="60" cy="3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327" name="Line 220"/>
            <p:cNvSpPr>
              <a:spLocks noChangeShapeType="1"/>
            </p:cNvSpPr>
            <p:nvPr/>
          </p:nvSpPr>
          <p:spPr bwMode="auto">
            <a:xfrm>
              <a:off x="4485" y="1947"/>
              <a:ext cx="1" cy="150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328" name="Oval 221"/>
            <p:cNvSpPr>
              <a:spLocks noChangeArrowheads="1"/>
            </p:cNvSpPr>
            <p:nvPr/>
          </p:nvSpPr>
          <p:spPr bwMode="auto">
            <a:xfrm>
              <a:off x="4497" y="2043"/>
              <a:ext cx="150" cy="150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9225" name="Group 224"/>
          <p:cNvGrpSpPr>
            <a:grpSpLocks noChangeAspect="1"/>
          </p:cNvGrpSpPr>
          <p:nvPr/>
        </p:nvGrpSpPr>
        <p:grpSpPr bwMode="auto">
          <a:xfrm>
            <a:off x="2095500" y="5500689"/>
            <a:ext cx="1638300" cy="885825"/>
            <a:chOff x="393" y="2487"/>
            <a:chExt cx="1032" cy="558"/>
          </a:xfrm>
        </p:grpSpPr>
        <p:sp>
          <p:nvSpPr>
            <p:cNvPr id="9294" name="Freeform 225"/>
            <p:cNvSpPr>
              <a:spLocks/>
            </p:cNvSpPr>
            <p:nvPr/>
          </p:nvSpPr>
          <p:spPr bwMode="auto">
            <a:xfrm>
              <a:off x="945" y="2769"/>
              <a:ext cx="396" cy="198"/>
            </a:xfrm>
            <a:custGeom>
              <a:avLst/>
              <a:gdLst>
                <a:gd name="T0" fmla="*/ 18 w 66"/>
                <a:gd name="T1" fmla="*/ 6 h 33"/>
                <a:gd name="T2" fmla="*/ 30 w 66"/>
                <a:gd name="T3" fmla="*/ 96 h 33"/>
                <a:gd name="T4" fmla="*/ 0 w 66"/>
                <a:gd name="T5" fmla="*/ 102 h 33"/>
                <a:gd name="T6" fmla="*/ 0 w 66"/>
                <a:gd name="T7" fmla="*/ 198 h 33"/>
                <a:gd name="T8" fmla="*/ 294 w 66"/>
                <a:gd name="T9" fmla="*/ 198 h 33"/>
                <a:gd name="T10" fmla="*/ 396 w 66"/>
                <a:gd name="T11" fmla="*/ 150 h 33"/>
                <a:gd name="T12" fmla="*/ 372 w 66"/>
                <a:gd name="T13" fmla="*/ 30 h 33"/>
                <a:gd name="T14" fmla="*/ 210 w 66"/>
                <a:gd name="T15" fmla="*/ 6 h 33"/>
                <a:gd name="T16" fmla="*/ 132 w 66"/>
                <a:gd name="T17" fmla="*/ 0 h 33"/>
                <a:gd name="T18" fmla="*/ 18 w 66"/>
                <a:gd name="T19" fmla="*/ 6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"/>
                <a:gd name="T31" fmla="*/ 0 h 33"/>
                <a:gd name="T32" fmla="*/ 66 w 66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" h="33">
                  <a:moveTo>
                    <a:pt x="3" y="1"/>
                  </a:moveTo>
                  <a:lnTo>
                    <a:pt x="5" y="16"/>
                  </a:lnTo>
                  <a:lnTo>
                    <a:pt x="0" y="17"/>
                  </a:lnTo>
                  <a:lnTo>
                    <a:pt x="0" y="33"/>
                  </a:lnTo>
                  <a:lnTo>
                    <a:pt x="49" y="33"/>
                  </a:lnTo>
                  <a:lnTo>
                    <a:pt x="66" y="25"/>
                  </a:lnTo>
                  <a:lnTo>
                    <a:pt x="62" y="5"/>
                  </a:lnTo>
                  <a:lnTo>
                    <a:pt x="35" y="1"/>
                  </a:lnTo>
                  <a:lnTo>
                    <a:pt x="22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295" name="Oval 226"/>
            <p:cNvSpPr>
              <a:spLocks noChangeArrowheads="1"/>
            </p:cNvSpPr>
            <p:nvPr/>
          </p:nvSpPr>
          <p:spPr bwMode="auto">
            <a:xfrm>
              <a:off x="1053" y="2847"/>
              <a:ext cx="192" cy="19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296" name="Freeform 227"/>
            <p:cNvSpPr>
              <a:spLocks/>
            </p:cNvSpPr>
            <p:nvPr/>
          </p:nvSpPr>
          <p:spPr bwMode="auto">
            <a:xfrm>
              <a:off x="921" y="2619"/>
              <a:ext cx="222" cy="216"/>
            </a:xfrm>
            <a:custGeom>
              <a:avLst/>
              <a:gdLst>
                <a:gd name="T0" fmla="*/ 0 w 37"/>
                <a:gd name="T1" fmla="*/ 0 h 36"/>
                <a:gd name="T2" fmla="*/ 6 w 37"/>
                <a:gd name="T3" fmla="*/ 30 h 36"/>
                <a:gd name="T4" fmla="*/ 0 w 37"/>
                <a:gd name="T5" fmla="*/ 150 h 36"/>
                <a:gd name="T6" fmla="*/ 30 w 37"/>
                <a:gd name="T7" fmla="*/ 216 h 36"/>
                <a:gd name="T8" fmla="*/ 102 w 37"/>
                <a:gd name="T9" fmla="*/ 216 h 36"/>
                <a:gd name="T10" fmla="*/ 222 w 37"/>
                <a:gd name="T11" fmla="*/ 156 h 36"/>
                <a:gd name="T12" fmla="*/ 168 w 37"/>
                <a:gd name="T13" fmla="*/ 24 h 36"/>
                <a:gd name="T14" fmla="*/ 168 w 37"/>
                <a:gd name="T15" fmla="*/ 0 h 36"/>
                <a:gd name="T16" fmla="*/ 0 w 37"/>
                <a:gd name="T17" fmla="*/ 0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36"/>
                <a:gd name="T29" fmla="*/ 37 w 37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36">
                  <a:moveTo>
                    <a:pt x="0" y="0"/>
                  </a:moveTo>
                  <a:lnTo>
                    <a:pt x="1" y="5"/>
                  </a:lnTo>
                  <a:lnTo>
                    <a:pt x="0" y="25"/>
                  </a:lnTo>
                  <a:lnTo>
                    <a:pt x="5" y="36"/>
                  </a:lnTo>
                  <a:lnTo>
                    <a:pt x="17" y="36"/>
                  </a:lnTo>
                  <a:lnTo>
                    <a:pt x="37" y="26"/>
                  </a:lnTo>
                  <a:lnTo>
                    <a:pt x="28" y="4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297" name="Freeform 228"/>
            <p:cNvSpPr>
              <a:spLocks/>
            </p:cNvSpPr>
            <p:nvPr/>
          </p:nvSpPr>
          <p:spPr bwMode="auto">
            <a:xfrm>
              <a:off x="951" y="2655"/>
              <a:ext cx="150" cy="108"/>
            </a:xfrm>
            <a:custGeom>
              <a:avLst/>
              <a:gdLst>
                <a:gd name="T0" fmla="*/ 0 w 25"/>
                <a:gd name="T1" fmla="*/ 0 h 18"/>
                <a:gd name="T2" fmla="*/ 0 w 25"/>
                <a:gd name="T3" fmla="*/ 102 h 18"/>
                <a:gd name="T4" fmla="*/ 150 w 25"/>
                <a:gd name="T5" fmla="*/ 108 h 18"/>
                <a:gd name="T6" fmla="*/ 114 w 25"/>
                <a:gd name="T7" fmla="*/ 0 h 18"/>
                <a:gd name="T8" fmla="*/ 0 w 25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8"/>
                <a:gd name="T17" fmla="*/ 25 w 25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8">
                  <a:moveTo>
                    <a:pt x="0" y="0"/>
                  </a:moveTo>
                  <a:lnTo>
                    <a:pt x="0" y="17"/>
                  </a:lnTo>
                  <a:lnTo>
                    <a:pt x="25" y="18"/>
                  </a:lnTo>
                  <a:lnTo>
                    <a:pt x="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298" name="Line 229"/>
            <p:cNvSpPr>
              <a:spLocks noChangeShapeType="1"/>
            </p:cNvSpPr>
            <p:nvPr/>
          </p:nvSpPr>
          <p:spPr bwMode="auto">
            <a:xfrm>
              <a:off x="1089" y="2619"/>
              <a:ext cx="222" cy="180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299" name="Line 230"/>
            <p:cNvSpPr>
              <a:spLocks noChangeShapeType="1"/>
            </p:cNvSpPr>
            <p:nvPr/>
          </p:nvSpPr>
          <p:spPr bwMode="auto">
            <a:xfrm>
              <a:off x="1347" y="2913"/>
              <a:ext cx="42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300" name="Freeform 231"/>
            <p:cNvSpPr>
              <a:spLocks/>
            </p:cNvSpPr>
            <p:nvPr/>
          </p:nvSpPr>
          <p:spPr bwMode="auto">
            <a:xfrm>
              <a:off x="1359" y="2829"/>
              <a:ext cx="66" cy="108"/>
            </a:xfrm>
            <a:custGeom>
              <a:avLst/>
              <a:gdLst>
                <a:gd name="T0" fmla="*/ 60 w 11"/>
                <a:gd name="T1" fmla="*/ 0 h 18"/>
                <a:gd name="T2" fmla="*/ 66 w 11"/>
                <a:gd name="T3" fmla="*/ 102 h 18"/>
                <a:gd name="T4" fmla="*/ 0 60000 65536"/>
                <a:gd name="T5" fmla="*/ 0 60000 65536"/>
                <a:gd name="T6" fmla="*/ 0 w 11"/>
                <a:gd name="T7" fmla="*/ 0 h 18"/>
                <a:gd name="T8" fmla="*/ 11 w 11"/>
                <a:gd name="T9" fmla="*/ 18 h 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18">
                  <a:moveTo>
                    <a:pt x="10" y="0"/>
                  </a:moveTo>
                  <a:cubicBezTo>
                    <a:pt x="0" y="15"/>
                    <a:pt x="7" y="18"/>
                    <a:pt x="11" y="17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01" name="Freeform 232"/>
            <p:cNvSpPr>
              <a:spLocks/>
            </p:cNvSpPr>
            <p:nvPr/>
          </p:nvSpPr>
          <p:spPr bwMode="auto">
            <a:xfrm>
              <a:off x="393" y="2697"/>
              <a:ext cx="138" cy="126"/>
            </a:xfrm>
            <a:custGeom>
              <a:avLst/>
              <a:gdLst>
                <a:gd name="T0" fmla="*/ 30 w 23"/>
                <a:gd name="T1" fmla="*/ 126 h 21"/>
                <a:gd name="T2" fmla="*/ 108 w 23"/>
                <a:gd name="T3" fmla="*/ 126 h 21"/>
                <a:gd name="T4" fmla="*/ 0 60000 65536"/>
                <a:gd name="T5" fmla="*/ 0 60000 65536"/>
                <a:gd name="T6" fmla="*/ 0 w 23"/>
                <a:gd name="T7" fmla="*/ 0 h 21"/>
                <a:gd name="T8" fmla="*/ 23 w 23"/>
                <a:gd name="T9" fmla="*/ 21 h 2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21">
                  <a:moveTo>
                    <a:pt x="5" y="21"/>
                  </a:moveTo>
                  <a:cubicBezTo>
                    <a:pt x="0" y="0"/>
                    <a:pt x="23" y="0"/>
                    <a:pt x="18" y="21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02" name="Freeform 233"/>
            <p:cNvSpPr>
              <a:spLocks/>
            </p:cNvSpPr>
            <p:nvPr/>
          </p:nvSpPr>
          <p:spPr bwMode="auto">
            <a:xfrm>
              <a:off x="459" y="2685"/>
              <a:ext cx="18" cy="42"/>
            </a:xfrm>
            <a:custGeom>
              <a:avLst/>
              <a:gdLst>
                <a:gd name="T0" fmla="*/ 6 w 3"/>
                <a:gd name="T1" fmla="*/ 0 h 7"/>
                <a:gd name="T2" fmla="*/ 18 w 3"/>
                <a:gd name="T3" fmla="*/ 0 h 7"/>
                <a:gd name="T4" fmla="*/ 12 w 3"/>
                <a:gd name="T5" fmla="*/ 42 h 7"/>
                <a:gd name="T6" fmla="*/ 0 w 3"/>
                <a:gd name="T7" fmla="*/ 36 h 7"/>
                <a:gd name="T8" fmla="*/ 6 w 3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7"/>
                <a:gd name="T17" fmla="*/ 3 w 3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7">
                  <a:moveTo>
                    <a:pt x="1" y="0"/>
                  </a:moveTo>
                  <a:lnTo>
                    <a:pt x="3" y="0"/>
                  </a:lnTo>
                  <a:lnTo>
                    <a:pt x="2" y="7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03" name="Freeform 234"/>
            <p:cNvSpPr>
              <a:spLocks/>
            </p:cNvSpPr>
            <p:nvPr/>
          </p:nvSpPr>
          <p:spPr bwMode="auto">
            <a:xfrm>
              <a:off x="543" y="2661"/>
              <a:ext cx="240" cy="204"/>
            </a:xfrm>
            <a:custGeom>
              <a:avLst/>
              <a:gdLst>
                <a:gd name="T0" fmla="*/ 192 w 40"/>
                <a:gd name="T1" fmla="*/ 0 h 34"/>
                <a:gd name="T2" fmla="*/ 204 w 40"/>
                <a:gd name="T3" fmla="*/ 18 h 34"/>
                <a:gd name="T4" fmla="*/ 186 w 40"/>
                <a:gd name="T5" fmla="*/ 162 h 34"/>
                <a:gd name="T6" fmla="*/ 36 w 40"/>
                <a:gd name="T7" fmla="*/ 150 h 34"/>
                <a:gd name="T8" fmla="*/ 54 w 40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34"/>
                <a:gd name="T17" fmla="*/ 40 w 40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34">
                  <a:moveTo>
                    <a:pt x="32" y="0"/>
                  </a:moveTo>
                  <a:cubicBezTo>
                    <a:pt x="32" y="1"/>
                    <a:pt x="33" y="2"/>
                    <a:pt x="34" y="3"/>
                  </a:cubicBezTo>
                  <a:cubicBezTo>
                    <a:pt x="40" y="10"/>
                    <a:pt x="38" y="21"/>
                    <a:pt x="31" y="27"/>
                  </a:cubicBezTo>
                  <a:cubicBezTo>
                    <a:pt x="23" y="34"/>
                    <a:pt x="12" y="32"/>
                    <a:pt x="6" y="25"/>
                  </a:cubicBezTo>
                  <a:cubicBezTo>
                    <a:pt x="0" y="18"/>
                    <a:pt x="1" y="7"/>
                    <a:pt x="9" y="0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04" name="Line 235"/>
            <p:cNvSpPr>
              <a:spLocks noChangeShapeType="1"/>
            </p:cNvSpPr>
            <p:nvPr/>
          </p:nvSpPr>
          <p:spPr bwMode="auto">
            <a:xfrm>
              <a:off x="585" y="2817"/>
              <a:ext cx="150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305" name="Rectangle 236"/>
            <p:cNvSpPr>
              <a:spLocks noChangeArrowheads="1"/>
            </p:cNvSpPr>
            <p:nvPr/>
          </p:nvSpPr>
          <p:spPr bwMode="auto">
            <a:xfrm>
              <a:off x="549" y="2859"/>
              <a:ext cx="348" cy="108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06" name="Line 237"/>
            <p:cNvSpPr>
              <a:spLocks noChangeShapeType="1"/>
            </p:cNvSpPr>
            <p:nvPr/>
          </p:nvSpPr>
          <p:spPr bwMode="auto">
            <a:xfrm flipH="1">
              <a:off x="489" y="2937"/>
              <a:ext cx="60" cy="42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307" name="Line 238"/>
            <p:cNvSpPr>
              <a:spLocks noChangeShapeType="1"/>
            </p:cNvSpPr>
            <p:nvPr/>
          </p:nvSpPr>
          <p:spPr bwMode="auto">
            <a:xfrm>
              <a:off x="543" y="2823"/>
              <a:ext cx="1" cy="150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308" name="Freeform 239"/>
            <p:cNvSpPr>
              <a:spLocks/>
            </p:cNvSpPr>
            <p:nvPr/>
          </p:nvSpPr>
          <p:spPr bwMode="auto">
            <a:xfrm>
              <a:off x="459" y="2487"/>
              <a:ext cx="426" cy="372"/>
            </a:xfrm>
            <a:custGeom>
              <a:avLst/>
              <a:gdLst>
                <a:gd name="T0" fmla="*/ 426 w 71"/>
                <a:gd name="T1" fmla="*/ 372 h 62"/>
                <a:gd name="T2" fmla="*/ 414 w 71"/>
                <a:gd name="T3" fmla="*/ 222 h 62"/>
                <a:gd name="T4" fmla="*/ 150 w 71"/>
                <a:gd name="T5" fmla="*/ 0 h 62"/>
                <a:gd name="T6" fmla="*/ 0 w 71"/>
                <a:gd name="T7" fmla="*/ 204 h 62"/>
                <a:gd name="T8" fmla="*/ 12 w 71"/>
                <a:gd name="T9" fmla="*/ 222 h 62"/>
                <a:gd name="T10" fmla="*/ 150 w 71"/>
                <a:gd name="T11" fmla="*/ 48 h 62"/>
                <a:gd name="T12" fmla="*/ 384 w 71"/>
                <a:gd name="T13" fmla="*/ 240 h 62"/>
                <a:gd name="T14" fmla="*/ 378 w 71"/>
                <a:gd name="T15" fmla="*/ 372 h 62"/>
                <a:gd name="T16" fmla="*/ 426 w 71"/>
                <a:gd name="T17" fmla="*/ 372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62"/>
                <a:gd name="T29" fmla="*/ 71 w 71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62">
                  <a:moveTo>
                    <a:pt x="71" y="62"/>
                  </a:moveTo>
                  <a:lnTo>
                    <a:pt x="69" y="37"/>
                  </a:lnTo>
                  <a:lnTo>
                    <a:pt x="25" y="0"/>
                  </a:lnTo>
                  <a:lnTo>
                    <a:pt x="0" y="34"/>
                  </a:lnTo>
                  <a:lnTo>
                    <a:pt x="2" y="37"/>
                  </a:lnTo>
                  <a:lnTo>
                    <a:pt x="25" y="8"/>
                  </a:lnTo>
                  <a:lnTo>
                    <a:pt x="64" y="40"/>
                  </a:lnTo>
                  <a:lnTo>
                    <a:pt x="63" y="62"/>
                  </a:lnTo>
                  <a:lnTo>
                    <a:pt x="71" y="62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09" name="Oval 240"/>
            <p:cNvSpPr>
              <a:spLocks noChangeArrowheads="1"/>
            </p:cNvSpPr>
            <p:nvPr/>
          </p:nvSpPr>
          <p:spPr bwMode="auto">
            <a:xfrm>
              <a:off x="591" y="2847"/>
              <a:ext cx="198" cy="19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9226" name="Group 243"/>
          <p:cNvGrpSpPr>
            <a:grpSpLocks noChangeAspect="1"/>
          </p:cNvGrpSpPr>
          <p:nvPr/>
        </p:nvGrpSpPr>
        <p:grpSpPr bwMode="auto">
          <a:xfrm>
            <a:off x="4167188" y="5429251"/>
            <a:ext cx="1676400" cy="885825"/>
            <a:chOff x="1788" y="2487"/>
            <a:chExt cx="1056" cy="558"/>
          </a:xfrm>
        </p:grpSpPr>
        <p:sp>
          <p:nvSpPr>
            <p:cNvPr id="9277" name="Freeform 244"/>
            <p:cNvSpPr>
              <a:spLocks/>
            </p:cNvSpPr>
            <p:nvPr/>
          </p:nvSpPr>
          <p:spPr bwMode="auto">
            <a:xfrm>
              <a:off x="2364" y="2769"/>
              <a:ext cx="396" cy="204"/>
            </a:xfrm>
            <a:custGeom>
              <a:avLst/>
              <a:gdLst>
                <a:gd name="T0" fmla="*/ 18 w 66"/>
                <a:gd name="T1" fmla="*/ 6 h 34"/>
                <a:gd name="T2" fmla="*/ 30 w 66"/>
                <a:gd name="T3" fmla="*/ 96 h 34"/>
                <a:gd name="T4" fmla="*/ 0 w 66"/>
                <a:gd name="T5" fmla="*/ 102 h 34"/>
                <a:gd name="T6" fmla="*/ 0 w 66"/>
                <a:gd name="T7" fmla="*/ 204 h 34"/>
                <a:gd name="T8" fmla="*/ 294 w 66"/>
                <a:gd name="T9" fmla="*/ 204 h 34"/>
                <a:gd name="T10" fmla="*/ 396 w 66"/>
                <a:gd name="T11" fmla="*/ 150 h 34"/>
                <a:gd name="T12" fmla="*/ 372 w 66"/>
                <a:gd name="T13" fmla="*/ 30 h 34"/>
                <a:gd name="T14" fmla="*/ 210 w 66"/>
                <a:gd name="T15" fmla="*/ 6 h 34"/>
                <a:gd name="T16" fmla="*/ 132 w 66"/>
                <a:gd name="T17" fmla="*/ 0 h 34"/>
                <a:gd name="T18" fmla="*/ 18 w 66"/>
                <a:gd name="T19" fmla="*/ 6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"/>
                <a:gd name="T31" fmla="*/ 0 h 34"/>
                <a:gd name="T32" fmla="*/ 66 w 66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" h="34">
                  <a:moveTo>
                    <a:pt x="3" y="1"/>
                  </a:moveTo>
                  <a:lnTo>
                    <a:pt x="5" y="16"/>
                  </a:lnTo>
                  <a:lnTo>
                    <a:pt x="0" y="17"/>
                  </a:lnTo>
                  <a:lnTo>
                    <a:pt x="0" y="34"/>
                  </a:lnTo>
                  <a:lnTo>
                    <a:pt x="49" y="34"/>
                  </a:lnTo>
                  <a:lnTo>
                    <a:pt x="66" y="25"/>
                  </a:lnTo>
                  <a:lnTo>
                    <a:pt x="62" y="5"/>
                  </a:lnTo>
                  <a:lnTo>
                    <a:pt x="35" y="1"/>
                  </a:lnTo>
                  <a:lnTo>
                    <a:pt x="22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278" name="Oval 245"/>
            <p:cNvSpPr>
              <a:spLocks noChangeArrowheads="1"/>
            </p:cNvSpPr>
            <p:nvPr/>
          </p:nvSpPr>
          <p:spPr bwMode="auto">
            <a:xfrm>
              <a:off x="2466" y="2847"/>
              <a:ext cx="198" cy="19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279" name="Freeform 246"/>
            <p:cNvSpPr>
              <a:spLocks/>
            </p:cNvSpPr>
            <p:nvPr/>
          </p:nvSpPr>
          <p:spPr bwMode="auto">
            <a:xfrm>
              <a:off x="2340" y="2619"/>
              <a:ext cx="222" cy="216"/>
            </a:xfrm>
            <a:custGeom>
              <a:avLst/>
              <a:gdLst>
                <a:gd name="T0" fmla="*/ 0 w 37"/>
                <a:gd name="T1" fmla="*/ 0 h 36"/>
                <a:gd name="T2" fmla="*/ 6 w 37"/>
                <a:gd name="T3" fmla="*/ 30 h 36"/>
                <a:gd name="T4" fmla="*/ 0 w 37"/>
                <a:gd name="T5" fmla="*/ 150 h 36"/>
                <a:gd name="T6" fmla="*/ 30 w 37"/>
                <a:gd name="T7" fmla="*/ 216 h 36"/>
                <a:gd name="T8" fmla="*/ 102 w 37"/>
                <a:gd name="T9" fmla="*/ 216 h 36"/>
                <a:gd name="T10" fmla="*/ 222 w 37"/>
                <a:gd name="T11" fmla="*/ 156 h 36"/>
                <a:gd name="T12" fmla="*/ 168 w 37"/>
                <a:gd name="T13" fmla="*/ 24 h 36"/>
                <a:gd name="T14" fmla="*/ 168 w 37"/>
                <a:gd name="T15" fmla="*/ 0 h 36"/>
                <a:gd name="T16" fmla="*/ 0 w 37"/>
                <a:gd name="T17" fmla="*/ 0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36"/>
                <a:gd name="T29" fmla="*/ 37 w 37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36">
                  <a:moveTo>
                    <a:pt x="0" y="0"/>
                  </a:moveTo>
                  <a:lnTo>
                    <a:pt x="1" y="5"/>
                  </a:lnTo>
                  <a:lnTo>
                    <a:pt x="0" y="25"/>
                  </a:lnTo>
                  <a:lnTo>
                    <a:pt x="5" y="36"/>
                  </a:lnTo>
                  <a:lnTo>
                    <a:pt x="17" y="36"/>
                  </a:lnTo>
                  <a:lnTo>
                    <a:pt x="37" y="26"/>
                  </a:lnTo>
                  <a:lnTo>
                    <a:pt x="28" y="4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280" name="Freeform 247"/>
            <p:cNvSpPr>
              <a:spLocks/>
            </p:cNvSpPr>
            <p:nvPr/>
          </p:nvSpPr>
          <p:spPr bwMode="auto">
            <a:xfrm>
              <a:off x="2364" y="2655"/>
              <a:ext cx="156" cy="108"/>
            </a:xfrm>
            <a:custGeom>
              <a:avLst/>
              <a:gdLst>
                <a:gd name="T0" fmla="*/ 6 w 26"/>
                <a:gd name="T1" fmla="*/ 0 h 18"/>
                <a:gd name="T2" fmla="*/ 0 w 26"/>
                <a:gd name="T3" fmla="*/ 102 h 18"/>
                <a:gd name="T4" fmla="*/ 156 w 26"/>
                <a:gd name="T5" fmla="*/ 108 h 18"/>
                <a:gd name="T6" fmla="*/ 120 w 26"/>
                <a:gd name="T7" fmla="*/ 0 h 18"/>
                <a:gd name="T8" fmla="*/ 6 w 26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8"/>
                <a:gd name="T17" fmla="*/ 26 w 2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8">
                  <a:moveTo>
                    <a:pt x="1" y="0"/>
                  </a:moveTo>
                  <a:lnTo>
                    <a:pt x="0" y="17"/>
                  </a:lnTo>
                  <a:lnTo>
                    <a:pt x="26" y="18"/>
                  </a:lnTo>
                  <a:lnTo>
                    <a:pt x="2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281" name="Line 248"/>
            <p:cNvSpPr>
              <a:spLocks noChangeShapeType="1"/>
            </p:cNvSpPr>
            <p:nvPr/>
          </p:nvSpPr>
          <p:spPr bwMode="auto">
            <a:xfrm>
              <a:off x="2508" y="2619"/>
              <a:ext cx="222" cy="180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282" name="Line 249"/>
            <p:cNvSpPr>
              <a:spLocks noChangeShapeType="1"/>
            </p:cNvSpPr>
            <p:nvPr/>
          </p:nvSpPr>
          <p:spPr bwMode="auto">
            <a:xfrm>
              <a:off x="2760" y="2913"/>
              <a:ext cx="48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283" name="Freeform 250"/>
            <p:cNvSpPr>
              <a:spLocks/>
            </p:cNvSpPr>
            <p:nvPr/>
          </p:nvSpPr>
          <p:spPr bwMode="auto">
            <a:xfrm>
              <a:off x="2778" y="2829"/>
              <a:ext cx="66" cy="108"/>
            </a:xfrm>
            <a:custGeom>
              <a:avLst/>
              <a:gdLst>
                <a:gd name="T0" fmla="*/ 60 w 11"/>
                <a:gd name="T1" fmla="*/ 0 h 18"/>
                <a:gd name="T2" fmla="*/ 66 w 11"/>
                <a:gd name="T3" fmla="*/ 102 h 18"/>
                <a:gd name="T4" fmla="*/ 0 60000 65536"/>
                <a:gd name="T5" fmla="*/ 0 60000 65536"/>
                <a:gd name="T6" fmla="*/ 0 w 11"/>
                <a:gd name="T7" fmla="*/ 0 h 18"/>
                <a:gd name="T8" fmla="*/ 11 w 11"/>
                <a:gd name="T9" fmla="*/ 18 h 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18">
                  <a:moveTo>
                    <a:pt x="10" y="0"/>
                  </a:moveTo>
                  <a:cubicBezTo>
                    <a:pt x="0" y="15"/>
                    <a:pt x="7" y="18"/>
                    <a:pt x="11" y="17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284" name="Freeform 251"/>
            <p:cNvSpPr>
              <a:spLocks/>
            </p:cNvSpPr>
            <p:nvPr/>
          </p:nvSpPr>
          <p:spPr bwMode="auto">
            <a:xfrm>
              <a:off x="1788" y="2697"/>
              <a:ext cx="138" cy="126"/>
            </a:xfrm>
            <a:custGeom>
              <a:avLst/>
              <a:gdLst>
                <a:gd name="T0" fmla="*/ 30 w 23"/>
                <a:gd name="T1" fmla="*/ 126 h 21"/>
                <a:gd name="T2" fmla="*/ 108 w 23"/>
                <a:gd name="T3" fmla="*/ 126 h 21"/>
                <a:gd name="T4" fmla="*/ 0 60000 65536"/>
                <a:gd name="T5" fmla="*/ 0 60000 65536"/>
                <a:gd name="T6" fmla="*/ 0 w 23"/>
                <a:gd name="T7" fmla="*/ 0 h 21"/>
                <a:gd name="T8" fmla="*/ 23 w 23"/>
                <a:gd name="T9" fmla="*/ 21 h 2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21">
                  <a:moveTo>
                    <a:pt x="5" y="21"/>
                  </a:moveTo>
                  <a:cubicBezTo>
                    <a:pt x="0" y="0"/>
                    <a:pt x="23" y="0"/>
                    <a:pt x="18" y="21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285" name="Freeform 252"/>
            <p:cNvSpPr>
              <a:spLocks/>
            </p:cNvSpPr>
            <p:nvPr/>
          </p:nvSpPr>
          <p:spPr bwMode="auto">
            <a:xfrm>
              <a:off x="1854" y="2685"/>
              <a:ext cx="18" cy="42"/>
            </a:xfrm>
            <a:custGeom>
              <a:avLst/>
              <a:gdLst>
                <a:gd name="T0" fmla="*/ 6 w 3"/>
                <a:gd name="T1" fmla="*/ 0 h 7"/>
                <a:gd name="T2" fmla="*/ 18 w 3"/>
                <a:gd name="T3" fmla="*/ 0 h 7"/>
                <a:gd name="T4" fmla="*/ 12 w 3"/>
                <a:gd name="T5" fmla="*/ 42 h 7"/>
                <a:gd name="T6" fmla="*/ 0 w 3"/>
                <a:gd name="T7" fmla="*/ 36 h 7"/>
                <a:gd name="T8" fmla="*/ 6 w 3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7"/>
                <a:gd name="T17" fmla="*/ 3 w 3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7">
                  <a:moveTo>
                    <a:pt x="1" y="0"/>
                  </a:moveTo>
                  <a:lnTo>
                    <a:pt x="3" y="0"/>
                  </a:lnTo>
                  <a:lnTo>
                    <a:pt x="2" y="7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286" name="Freeform 253"/>
            <p:cNvSpPr>
              <a:spLocks/>
            </p:cNvSpPr>
            <p:nvPr/>
          </p:nvSpPr>
          <p:spPr bwMode="auto">
            <a:xfrm>
              <a:off x="1914" y="2661"/>
              <a:ext cx="240" cy="204"/>
            </a:xfrm>
            <a:custGeom>
              <a:avLst/>
              <a:gdLst>
                <a:gd name="T0" fmla="*/ 192 w 40"/>
                <a:gd name="T1" fmla="*/ 0 h 34"/>
                <a:gd name="T2" fmla="*/ 204 w 40"/>
                <a:gd name="T3" fmla="*/ 18 h 34"/>
                <a:gd name="T4" fmla="*/ 186 w 40"/>
                <a:gd name="T5" fmla="*/ 162 h 34"/>
                <a:gd name="T6" fmla="*/ 36 w 40"/>
                <a:gd name="T7" fmla="*/ 150 h 34"/>
                <a:gd name="T8" fmla="*/ 54 w 40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34"/>
                <a:gd name="T17" fmla="*/ 40 w 40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34">
                  <a:moveTo>
                    <a:pt x="32" y="0"/>
                  </a:moveTo>
                  <a:cubicBezTo>
                    <a:pt x="33" y="1"/>
                    <a:pt x="34" y="2"/>
                    <a:pt x="34" y="3"/>
                  </a:cubicBezTo>
                  <a:cubicBezTo>
                    <a:pt x="40" y="10"/>
                    <a:pt x="39" y="21"/>
                    <a:pt x="31" y="27"/>
                  </a:cubicBezTo>
                  <a:cubicBezTo>
                    <a:pt x="23" y="34"/>
                    <a:pt x="12" y="32"/>
                    <a:pt x="6" y="25"/>
                  </a:cubicBezTo>
                  <a:cubicBezTo>
                    <a:pt x="0" y="18"/>
                    <a:pt x="2" y="7"/>
                    <a:pt x="9" y="0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287" name="Line 254"/>
            <p:cNvSpPr>
              <a:spLocks noChangeShapeType="1"/>
            </p:cNvSpPr>
            <p:nvPr/>
          </p:nvSpPr>
          <p:spPr bwMode="auto">
            <a:xfrm>
              <a:off x="1956" y="2817"/>
              <a:ext cx="150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288" name="Rectangle 255"/>
            <p:cNvSpPr>
              <a:spLocks noChangeArrowheads="1"/>
            </p:cNvSpPr>
            <p:nvPr/>
          </p:nvSpPr>
          <p:spPr bwMode="auto">
            <a:xfrm>
              <a:off x="1920" y="2859"/>
              <a:ext cx="402" cy="108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289" name="Oval 256"/>
            <p:cNvSpPr>
              <a:spLocks noChangeArrowheads="1"/>
            </p:cNvSpPr>
            <p:nvPr/>
          </p:nvSpPr>
          <p:spPr bwMode="auto">
            <a:xfrm>
              <a:off x="2094" y="2895"/>
              <a:ext cx="150" cy="150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290" name="Line 257"/>
            <p:cNvSpPr>
              <a:spLocks noChangeShapeType="1"/>
            </p:cNvSpPr>
            <p:nvPr/>
          </p:nvSpPr>
          <p:spPr bwMode="auto">
            <a:xfrm flipH="1">
              <a:off x="1866" y="2937"/>
              <a:ext cx="60" cy="42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291" name="Line 258"/>
            <p:cNvSpPr>
              <a:spLocks noChangeShapeType="1"/>
            </p:cNvSpPr>
            <p:nvPr/>
          </p:nvSpPr>
          <p:spPr bwMode="auto">
            <a:xfrm>
              <a:off x="1920" y="2823"/>
              <a:ext cx="1" cy="150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292" name="Oval 259"/>
            <p:cNvSpPr>
              <a:spLocks noChangeArrowheads="1"/>
            </p:cNvSpPr>
            <p:nvPr/>
          </p:nvSpPr>
          <p:spPr bwMode="auto">
            <a:xfrm>
              <a:off x="1908" y="2895"/>
              <a:ext cx="150" cy="150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293" name="Freeform 260"/>
            <p:cNvSpPr>
              <a:spLocks/>
            </p:cNvSpPr>
            <p:nvPr/>
          </p:nvSpPr>
          <p:spPr bwMode="auto">
            <a:xfrm>
              <a:off x="1854" y="2487"/>
              <a:ext cx="426" cy="372"/>
            </a:xfrm>
            <a:custGeom>
              <a:avLst/>
              <a:gdLst>
                <a:gd name="T0" fmla="*/ 426 w 71"/>
                <a:gd name="T1" fmla="*/ 372 h 62"/>
                <a:gd name="T2" fmla="*/ 420 w 71"/>
                <a:gd name="T3" fmla="*/ 222 h 62"/>
                <a:gd name="T4" fmla="*/ 150 w 71"/>
                <a:gd name="T5" fmla="*/ 0 h 62"/>
                <a:gd name="T6" fmla="*/ 0 w 71"/>
                <a:gd name="T7" fmla="*/ 204 h 62"/>
                <a:gd name="T8" fmla="*/ 18 w 71"/>
                <a:gd name="T9" fmla="*/ 222 h 62"/>
                <a:gd name="T10" fmla="*/ 150 w 71"/>
                <a:gd name="T11" fmla="*/ 48 h 62"/>
                <a:gd name="T12" fmla="*/ 390 w 71"/>
                <a:gd name="T13" fmla="*/ 240 h 62"/>
                <a:gd name="T14" fmla="*/ 384 w 71"/>
                <a:gd name="T15" fmla="*/ 372 h 62"/>
                <a:gd name="T16" fmla="*/ 426 w 71"/>
                <a:gd name="T17" fmla="*/ 372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62"/>
                <a:gd name="T29" fmla="*/ 71 w 71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62">
                  <a:moveTo>
                    <a:pt x="71" y="62"/>
                  </a:moveTo>
                  <a:lnTo>
                    <a:pt x="70" y="37"/>
                  </a:lnTo>
                  <a:lnTo>
                    <a:pt x="25" y="0"/>
                  </a:lnTo>
                  <a:lnTo>
                    <a:pt x="0" y="34"/>
                  </a:lnTo>
                  <a:lnTo>
                    <a:pt x="3" y="37"/>
                  </a:lnTo>
                  <a:lnTo>
                    <a:pt x="25" y="8"/>
                  </a:lnTo>
                  <a:lnTo>
                    <a:pt x="65" y="40"/>
                  </a:lnTo>
                  <a:lnTo>
                    <a:pt x="64" y="62"/>
                  </a:lnTo>
                  <a:lnTo>
                    <a:pt x="71" y="62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9227" name="Group 278"/>
          <p:cNvGrpSpPr>
            <a:grpSpLocks noChangeAspect="1"/>
          </p:cNvGrpSpPr>
          <p:nvPr/>
        </p:nvGrpSpPr>
        <p:grpSpPr bwMode="auto">
          <a:xfrm>
            <a:off x="8382001" y="5448301"/>
            <a:ext cx="1819275" cy="904875"/>
            <a:chOff x="4167" y="2442"/>
            <a:chExt cx="1146" cy="570"/>
          </a:xfrm>
        </p:grpSpPr>
        <p:sp>
          <p:nvSpPr>
            <p:cNvPr id="9264" name="Freeform 279"/>
            <p:cNvSpPr>
              <a:spLocks/>
            </p:cNvSpPr>
            <p:nvPr/>
          </p:nvSpPr>
          <p:spPr bwMode="auto">
            <a:xfrm>
              <a:off x="4353" y="2694"/>
              <a:ext cx="240" cy="198"/>
            </a:xfrm>
            <a:custGeom>
              <a:avLst/>
              <a:gdLst>
                <a:gd name="T0" fmla="*/ 192 w 40"/>
                <a:gd name="T1" fmla="*/ 0 h 33"/>
                <a:gd name="T2" fmla="*/ 204 w 40"/>
                <a:gd name="T3" fmla="*/ 12 h 33"/>
                <a:gd name="T4" fmla="*/ 186 w 40"/>
                <a:gd name="T5" fmla="*/ 162 h 33"/>
                <a:gd name="T6" fmla="*/ 36 w 40"/>
                <a:gd name="T7" fmla="*/ 144 h 33"/>
                <a:gd name="T8" fmla="*/ 54 w 40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33"/>
                <a:gd name="T17" fmla="*/ 40 w 4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33">
                  <a:moveTo>
                    <a:pt x="32" y="0"/>
                  </a:moveTo>
                  <a:cubicBezTo>
                    <a:pt x="33" y="0"/>
                    <a:pt x="33" y="1"/>
                    <a:pt x="34" y="2"/>
                  </a:cubicBezTo>
                  <a:cubicBezTo>
                    <a:pt x="40" y="10"/>
                    <a:pt x="39" y="21"/>
                    <a:pt x="31" y="27"/>
                  </a:cubicBezTo>
                  <a:cubicBezTo>
                    <a:pt x="23" y="33"/>
                    <a:pt x="12" y="32"/>
                    <a:pt x="6" y="24"/>
                  </a:cubicBezTo>
                  <a:cubicBezTo>
                    <a:pt x="0" y="17"/>
                    <a:pt x="1" y="6"/>
                    <a:pt x="9" y="0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265" name="Line 280"/>
            <p:cNvSpPr>
              <a:spLocks noChangeShapeType="1"/>
            </p:cNvSpPr>
            <p:nvPr/>
          </p:nvSpPr>
          <p:spPr bwMode="auto">
            <a:xfrm>
              <a:off x="4395" y="2850"/>
              <a:ext cx="150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266" name="Rectangle 281"/>
            <p:cNvSpPr>
              <a:spLocks noChangeArrowheads="1"/>
            </p:cNvSpPr>
            <p:nvPr/>
          </p:nvSpPr>
          <p:spPr bwMode="auto">
            <a:xfrm>
              <a:off x="4263" y="2910"/>
              <a:ext cx="564" cy="4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267" name="Oval 282"/>
            <p:cNvSpPr>
              <a:spLocks noChangeArrowheads="1"/>
            </p:cNvSpPr>
            <p:nvPr/>
          </p:nvSpPr>
          <p:spPr bwMode="auto">
            <a:xfrm>
              <a:off x="4323" y="2874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268" name="Oval 283"/>
            <p:cNvSpPr>
              <a:spLocks noChangeArrowheads="1"/>
            </p:cNvSpPr>
            <p:nvPr/>
          </p:nvSpPr>
          <p:spPr bwMode="auto">
            <a:xfrm>
              <a:off x="4491" y="2874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269" name="Freeform 284"/>
            <p:cNvSpPr>
              <a:spLocks/>
            </p:cNvSpPr>
            <p:nvPr/>
          </p:nvSpPr>
          <p:spPr bwMode="auto">
            <a:xfrm>
              <a:off x="4869" y="2598"/>
              <a:ext cx="444" cy="348"/>
            </a:xfrm>
            <a:custGeom>
              <a:avLst/>
              <a:gdLst>
                <a:gd name="T0" fmla="*/ 204 w 74"/>
                <a:gd name="T1" fmla="*/ 348 h 58"/>
                <a:gd name="T2" fmla="*/ 444 w 74"/>
                <a:gd name="T3" fmla="*/ 300 h 58"/>
                <a:gd name="T4" fmla="*/ 432 w 74"/>
                <a:gd name="T5" fmla="*/ 198 h 58"/>
                <a:gd name="T6" fmla="*/ 294 w 74"/>
                <a:gd name="T7" fmla="*/ 180 h 58"/>
                <a:gd name="T8" fmla="*/ 276 w 74"/>
                <a:gd name="T9" fmla="*/ 24 h 58"/>
                <a:gd name="T10" fmla="*/ 282 w 74"/>
                <a:gd name="T11" fmla="*/ 0 h 58"/>
                <a:gd name="T12" fmla="*/ 120 w 74"/>
                <a:gd name="T13" fmla="*/ 0 h 58"/>
                <a:gd name="T14" fmla="*/ 66 w 74"/>
                <a:gd name="T15" fmla="*/ 180 h 58"/>
                <a:gd name="T16" fmla="*/ 0 w 74"/>
                <a:gd name="T17" fmla="*/ 216 h 58"/>
                <a:gd name="T18" fmla="*/ 0 w 74"/>
                <a:gd name="T19" fmla="*/ 348 h 58"/>
                <a:gd name="T20" fmla="*/ 102 w 74"/>
                <a:gd name="T21" fmla="*/ 348 h 58"/>
                <a:gd name="T22" fmla="*/ 204 w 74"/>
                <a:gd name="T23" fmla="*/ 348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"/>
                <a:gd name="T37" fmla="*/ 0 h 58"/>
                <a:gd name="T38" fmla="*/ 74 w 74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" h="58">
                  <a:moveTo>
                    <a:pt x="34" y="58"/>
                  </a:moveTo>
                  <a:lnTo>
                    <a:pt x="74" y="50"/>
                  </a:lnTo>
                  <a:lnTo>
                    <a:pt x="72" y="33"/>
                  </a:lnTo>
                  <a:lnTo>
                    <a:pt x="49" y="30"/>
                  </a:lnTo>
                  <a:lnTo>
                    <a:pt x="46" y="4"/>
                  </a:lnTo>
                  <a:lnTo>
                    <a:pt x="47" y="0"/>
                  </a:lnTo>
                  <a:cubicBezTo>
                    <a:pt x="38" y="0"/>
                    <a:pt x="29" y="0"/>
                    <a:pt x="20" y="0"/>
                  </a:cubicBezTo>
                  <a:cubicBezTo>
                    <a:pt x="13" y="7"/>
                    <a:pt x="9" y="19"/>
                    <a:pt x="11" y="30"/>
                  </a:cubicBezTo>
                  <a:cubicBezTo>
                    <a:pt x="6" y="31"/>
                    <a:pt x="3" y="33"/>
                    <a:pt x="0" y="36"/>
                  </a:cubicBezTo>
                  <a:lnTo>
                    <a:pt x="0" y="58"/>
                  </a:lnTo>
                  <a:lnTo>
                    <a:pt x="17" y="58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270" name="Freeform 285"/>
            <p:cNvSpPr>
              <a:spLocks/>
            </p:cNvSpPr>
            <p:nvPr/>
          </p:nvSpPr>
          <p:spPr bwMode="auto">
            <a:xfrm>
              <a:off x="4263" y="2442"/>
              <a:ext cx="558" cy="408"/>
            </a:xfrm>
            <a:custGeom>
              <a:avLst/>
              <a:gdLst>
                <a:gd name="T0" fmla="*/ 558 w 93"/>
                <a:gd name="T1" fmla="*/ 408 h 68"/>
                <a:gd name="T2" fmla="*/ 558 w 93"/>
                <a:gd name="T3" fmla="*/ 138 h 68"/>
                <a:gd name="T4" fmla="*/ 222 w 93"/>
                <a:gd name="T5" fmla="*/ 0 h 68"/>
                <a:gd name="T6" fmla="*/ 0 w 93"/>
                <a:gd name="T7" fmla="*/ 150 h 68"/>
                <a:gd name="T8" fmla="*/ 18 w 93"/>
                <a:gd name="T9" fmla="*/ 174 h 68"/>
                <a:gd name="T10" fmla="*/ 228 w 93"/>
                <a:gd name="T11" fmla="*/ 36 h 68"/>
                <a:gd name="T12" fmla="*/ 528 w 93"/>
                <a:gd name="T13" fmla="*/ 174 h 68"/>
                <a:gd name="T14" fmla="*/ 528 w 93"/>
                <a:gd name="T15" fmla="*/ 408 h 68"/>
                <a:gd name="T16" fmla="*/ 558 w 93"/>
                <a:gd name="T17" fmla="*/ 408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3"/>
                <a:gd name="T28" fmla="*/ 0 h 68"/>
                <a:gd name="T29" fmla="*/ 93 w 93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3" h="68">
                  <a:moveTo>
                    <a:pt x="93" y="68"/>
                  </a:moveTo>
                  <a:lnTo>
                    <a:pt x="93" y="23"/>
                  </a:lnTo>
                  <a:lnTo>
                    <a:pt x="37" y="0"/>
                  </a:lnTo>
                  <a:lnTo>
                    <a:pt x="0" y="25"/>
                  </a:lnTo>
                  <a:lnTo>
                    <a:pt x="3" y="29"/>
                  </a:lnTo>
                  <a:lnTo>
                    <a:pt x="38" y="6"/>
                  </a:lnTo>
                  <a:lnTo>
                    <a:pt x="88" y="29"/>
                  </a:lnTo>
                  <a:lnTo>
                    <a:pt x="88" y="68"/>
                  </a:lnTo>
                  <a:lnTo>
                    <a:pt x="93" y="68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271" name="Freeform 286"/>
            <p:cNvSpPr>
              <a:spLocks/>
            </p:cNvSpPr>
            <p:nvPr/>
          </p:nvSpPr>
          <p:spPr bwMode="auto">
            <a:xfrm>
              <a:off x="4749" y="2814"/>
              <a:ext cx="90" cy="90"/>
            </a:xfrm>
            <a:custGeom>
              <a:avLst/>
              <a:gdLst>
                <a:gd name="T0" fmla="*/ 30 w 15"/>
                <a:gd name="T1" fmla="*/ 0 h 15"/>
                <a:gd name="T2" fmla="*/ 0 w 15"/>
                <a:gd name="T3" fmla="*/ 90 h 15"/>
                <a:gd name="T4" fmla="*/ 0 w 15"/>
                <a:gd name="T5" fmla="*/ 90 h 15"/>
                <a:gd name="T6" fmla="*/ 78 w 15"/>
                <a:gd name="T7" fmla="*/ 90 h 15"/>
                <a:gd name="T8" fmla="*/ 90 w 15"/>
                <a:gd name="T9" fmla="*/ 0 h 15"/>
                <a:gd name="T10" fmla="*/ 30 w 15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5"/>
                <a:gd name="T20" fmla="*/ 15 w 15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5">
                  <a:moveTo>
                    <a:pt x="5" y="0"/>
                  </a:moveTo>
                  <a:lnTo>
                    <a:pt x="0" y="15"/>
                  </a:lnTo>
                  <a:lnTo>
                    <a:pt x="13" y="15"/>
                  </a:lnTo>
                  <a:lnTo>
                    <a:pt x="1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272" name="Oval 287"/>
            <p:cNvSpPr>
              <a:spLocks noChangeArrowheads="1"/>
            </p:cNvSpPr>
            <p:nvPr/>
          </p:nvSpPr>
          <p:spPr bwMode="auto">
            <a:xfrm>
              <a:off x="4893" y="2874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273" name="Oval 288"/>
            <p:cNvSpPr>
              <a:spLocks noChangeArrowheads="1"/>
            </p:cNvSpPr>
            <p:nvPr/>
          </p:nvSpPr>
          <p:spPr bwMode="auto">
            <a:xfrm>
              <a:off x="5067" y="2874"/>
              <a:ext cx="132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274" name="Freeform 289"/>
            <p:cNvSpPr>
              <a:spLocks/>
            </p:cNvSpPr>
            <p:nvPr/>
          </p:nvSpPr>
          <p:spPr bwMode="auto">
            <a:xfrm>
              <a:off x="4167" y="2586"/>
              <a:ext cx="162" cy="138"/>
            </a:xfrm>
            <a:custGeom>
              <a:avLst/>
              <a:gdLst>
                <a:gd name="T0" fmla="*/ 36 w 27"/>
                <a:gd name="T1" fmla="*/ 138 h 23"/>
                <a:gd name="T2" fmla="*/ 132 w 27"/>
                <a:gd name="T3" fmla="*/ 138 h 23"/>
                <a:gd name="T4" fmla="*/ 0 60000 65536"/>
                <a:gd name="T5" fmla="*/ 0 60000 65536"/>
                <a:gd name="T6" fmla="*/ 0 w 27"/>
                <a:gd name="T7" fmla="*/ 0 h 23"/>
                <a:gd name="T8" fmla="*/ 27 w 27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" h="23">
                  <a:moveTo>
                    <a:pt x="6" y="23"/>
                  </a:moveTo>
                  <a:cubicBezTo>
                    <a:pt x="0" y="0"/>
                    <a:pt x="27" y="1"/>
                    <a:pt x="22" y="23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275" name="Freeform 290"/>
            <p:cNvSpPr>
              <a:spLocks/>
            </p:cNvSpPr>
            <p:nvPr/>
          </p:nvSpPr>
          <p:spPr bwMode="auto">
            <a:xfrm>
              <a:off x="4953" y="2628"/>
              <a:ext cx="180" cy="144"/>
            </a:xfrm>
            <a:custGeom>
              <a:avLst/>
              <a:gdLst>
                <a:gd name="T0" fmla="*/ 162 w 30"/>
                <a:gd name="T1" fmla="*/ 0 h 24"/>
                <a:gd name="T2" fmla="*/ 180 w 30"/>
                <a:gd name="T3" fmla="*/ 144 h 24"/>
                <a:gd name="T4" fmla="*/ 12 w 30"/>
                <a:gd name="T5" fmla="*/ 144 h 24"/>
                <a:gd name="T6" fmla="*/ 42 w 30"/>
                <a:gd name="T7" fmla="*/ 0 h 24"/>
                <a:gd name="T8" fmla="*/ 162 w 30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4"/>
                <a:gd name="T17" fmla="*/ 30 w 3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4">
                  <a:moveTo>
                    <a:pt x="27" y="0"/>
                  </a:moveTo>
                  <a:lnTo>
                    <a:pt x="30" y="24"/>
                  </a:lnTo>
                  <a:lnTo>
                    <a:pt x="2" y="24"/>
                  </a:lnTo>
                  <a:cubicBezTo>
                    <a:pt x="0" y="16"/>
                    <a:pt x="2" y="7"/>
                    <a:pt x="7" y="0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276" name="Freeform 291"/>
            <p:cNvSpPr>
              <a:spLocks/>
            </p:cNvSpPr>
            <p:nvPr/>
          </p:nvSpPr>
          <p:spPr bwMode="auto">
            <a:xfrm>
              <a:off x="4251" y="2604"/>
              <a:ext cx="24" cy="24"/>
            </a:xfrm>
            <a:custGeom>
              <a:avLst/>
              <a:gdLst>
                <a:gd name="T0" fmla="*/ 18 w 4"/>
                <a:gd name="T1" fmla="*/ 0 h 4"/>
                <a:gd name="T2" fmla="*/ 18 w 4"/>
                <a:gd name="T3" fmla="*/ 0 h 4"/>
                <a:gd name="T4" fmla="*/ 18 w 4"/>
                <a:gd name="T5" fmla="*/ 12 h 4"/>
                <a:gd name="T6" fmla="*/ 18 w 4"/>
                <a:gd name="T7" fmla="*/ 18 h 4"/>
                <a:gd name="T8" fmla="*/ 6 w 4"/>
                <a:gd name="T9" fmla="*/ 18 h 4"/>
                <a:gd name="T10" fmla="*/ 6 w 4"/>
                <a:gd name="T11" fmla="*/ 18 h 4"/>
                <a:gd name="T12" fmla="*/ 6 w 4"/>
                <a:gd name="T13" fmla="*/ 6 h 4"/>
                <a:gd name="T14" fmla="*/ 6 w 4"/>
                <a:gd name="T15" fmla="*/ 0 h 4"/>
                <a:gd name="T16" fmla="*/ 18 w 4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3" y="2"/>
                  </a:cubicBezTo>
                  <a:lnTo>
                    <a:pt x="3" y="3"/>
                  </a:ln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lnTo>
                    <a:pt x="1" y="0"/>
                  </a:ln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sp>
        <p:nvSpPr>
          <p:cNvPr id="9228" name="Oval 162"/>
          <p:cNvSpPr>
            <a:spLocks noChangeArrowheads="1"/>
          </p:cNvSpPr>
          <p:nvPr/>
        </p:nvSpPr>
        <p:spPr bwMode="auto">
          <a:xfrm>
            <a:off x="5173664" y="4608514"/>
            <a:ext cx="357187" cy="357187"/>
          </a:xfrm>
          <a:prstGeom prst="ellipse">
            <a:avLst/>
          </a:prstGeom>
          <a:noFill/>
          <a:ln w="19050" cap="rnd" cmpd="tri">
            <a:solidFill>
              <a:srgbClr val="24211D"/>
            </a:solidFill>
            <a:prstDash val="sysDash"/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9229" name="Freeform 301"/>
          <p:cNvSpPr>
            <a:spLocks/>
          </p:cNvSpPr>
          <p:nvPr/>
        </p:nvSpPr>
        <p:spPr bwMode="auto">
          <a:xfrm>
            <a:off x="4368801" y="4697414"/>
            <a:ext cx="576263" cy="276225"/>
          </a:xfrm>
          <a:custGeom>
            <a:avLst/>
            <a:gdLst>
              <a:gd name="T0" fmla="*/ 134461 w 60"/>
              <a:gd name="T1" fmla="*/ 0 h 29"/>
              <a:gd name="T2" fmla="*/ 441802 w 60"/>
              <a:gd name="T3" fmla="*/ 0 h 29"/>
              <a:gd name="T4" fmla="*/ 576263 w 60"/>
              <a:gd name="T5" fmla="*/ 133350 h 29"/>
              <a:gd name="T6" fmla="*/ 576263 w 60"/>
              <a:gd name="T7" fmla="*/ 133350 h 29"/>
              <a:gd name="T8" fmla="*/ 441802 w 60"/>
              <a:gd name="T9" fmla="*/ 276225 h 29"/>
              <a:gd name="T10" fmla="*/ 134461 w 60"/>
              <a:gd name="T11" fmla="*/ 276225 h 29"/>
              <a:gd name="T12" fmla="*/ 0 w 60"/>
              <a:gd name="T13" fmla="*/ 133350 h 29"/>
              <a:gd name="T14" fmla="*/ 0 w 60"/>
              <a:gd name="T15" fmla="*/ 133350 h 29"/>
              <a:gd name="T16" fmla="*/ 134461 w 60"/>
              <a:gd name="T17" fmla="*/ 0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"/>
              <a:gd name="T28" fmla="*/ 0 h 29"/>
              <a:gd name="T29" fmla="*/ 60 w 60"/>
              <a:gd name="T30" fmla="*/ 29 h 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" h="29">
                <a:moveTo>
                  <a:pt x="14" y="0"/>
                </a:moveTo>
                <a:lnTo>
                  <a:pt x="46" y="0"/>
                </a:lnTo>
                <a:cubicBezTo>
                  <a:pt x="54" y="0"/>
                  <a:pt x="60" y="7"/>
                  <a:pt x="60" y="14"/>
                </a:cubicBezTo>
                <a:cubicBezTo>
                  <a:pt x="60" y="22"/>
                  <a:pt x="54" y="29"/>
                  <a:pt x="46" y="29"/>
                </a:cubicBezTo>
                <a:lnTo>
                  <a:pt x="14" y="29"/>
                </a:lnTo>
                <a:cubicBezTo>
                  <a:pt x="6" y="29"/>
                  <a:pt x="0" y="22"/>
                  <a:pt x="0" y="14"/>
                </a:cubicBezTo>
                <a:cubicBezTo>
                  <a:pt x="0" y="7"/>
                  <a:pt x="6" y="0"/>
                  <a:pt x="14" y="0"/>
                </a:cubicBezTo>
                <a:close/>
              </a:path>
            </a:pathLst>
          </a:custGeom>
          <a:noFill/>
          <a:ln w="19050" cap="rnd">
            <a:solidFill>
              <a:srgbClr val="24211D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9230" name="Freeform 301"/>
          <p:cNvSpPr>
            <a:spLocks/>
          </p:cNvSpPr>
          <p:nvPr/>
        </p:nvSpPr>
        <p:spPr bwMode="auto">
          <a:xfrm>
            <a:off x="4337051" y="6057901"/>
            <a:ext cx="574675" cy="276225"/>
          </a:xfrm>
          <a:custGeom>
            <a:avLst/>
            <a:gdLst>
              <a:gd name="T0" fmla="*/ 134091 w 60"/>
              <a:gd name="T1" fmla="*/ 0 h 29"/>
              <a:gd name="T2" fmla="*/ 440584 w 60"/>
              <a:gd name="T3" fmla="*/ 0 h 29"/>
              <a:gd name="T4" fmla="*/ 574675 w 60"/>
              <a:gd name="T5" fmla="*/ 133350 h 29"/>
              <a:gd name="T6" fmla="*/ 574675 w 60"/>
              <a:gd name="T7" fmla="*/ 133350 h 29"/>
              <a:gd name="T8" fmla="*/ 440584 w 60"/>
              <a:gd name="T9" fmla="*/ 276225 h 29"/>
              <a:gd name="T10" fmla="*/ 134091 w 60"/>
              <a:gd name="T11" fmla="*/ 276225 h 29"/>
              <a:gd name="T12" fmla="*/ 0 w 60"/>
              <a:gd name="T13" fmla="*/ 133350 h 29"/>
              <a:gd name="T14" fmla="*/ 0 w 60"/>
              <a:gd name="T15" fmla="*/ 133350 h 29"/>
              <a:gd name="T16" fmla="*/ 134091 w 60"/>
              <a:gd name="T17" fmla="*/ 0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"/>
              <a:gd name="T28" fmla="*/ 0 h 29"/>
              <a:gd name="T29" fmla="*/ 60 w 60"/>
              <a:gd name="T30" fmla="*/ 29 h 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" h="29">
                <a:moveTo>
                  <a:pt x="14" y="0"/>
                </a:moveTo>
                <a:lnTo>
                  <a:pt x="46" y="0"/>
                </a:lnTo>
                <a:cubicBezTo>
                  <a:pt x="54" y="0"/>
                  <a:pt x="60" y="7"/>
                  <a:pt x="60" y="14"/>
                </a:cubicBezTo>
                <a:cubicBezTo>
                  <a:pt x="60" y="22"/>
                  <a:pt x="54" y="29"/>
                  <a:pt x="46" y="29"/>
                </a:cubicBezTo>
                <a:lnTo>
                  <a:pt x="14" y="29"/>
                </a:lnTo>
                <a:cubicBezTo>
                  <a:pt x="6" y="29"/>
                  <a:pt x="0" y="22"/>
                  <a:pt x="0" y="14"/>
                </a:cubicBezTo>
                <a:cubicBezTo>
                  <a:pt x="0" y="7"/>
                  <a:pt x="6" y="0"/>
                  <a:pt x="14" y="0"/>
                </a:cubicBezTo>
                <a:close/>
              </a:path>
            </a:pathLst>
          </a:custGeom>
          <a:noFill/>
          <a:ln w="19050" cap="rnd">
            <a:solidFill>
              <a:srgbClr val="24211D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9231" name="Freeform 301"/>
          <p:cNvSpPr>
            <a:spLocks/>
          </p:cNvSpPr>
          <p:nvPr/>
        </p:nvSpPr>
        <p:spPr bwMode="auto">
          <a:xfrm>
            <a:off x="8851901" y="4703764"/>
            <a:ext cx="576263" cy="276225"/>
          </a:xfrm>
          <a:custGeom>
            <a:avLst/>
            <a:gdLst>
              <a:gd name="T0" fmla="*/ 134461 w 60"/>
              <a:gd name="T1" fmla="*/ 0 h 29"/>
              <a:gd name="T2" fmla="*/ 441802 w 60"/>
              <a:gd name="T3" fmla="*/ 0 h 29"/>
              <a:gd name="T4" fmla="*/ 576263 w 60"/>
              <a:gd name="T5" fmla="*/ 133350 h 29"/>
              <a:gd name="T6" fmla="*/ 576263 w 60"/>
              <a:gd name="T7" fmla="*/ 133350 h 29"/>
              <a:gd name="T8" fmla="*/ 441802 w 60"/>
              <a:gd name="T9" fmla="*/ 276225 h 29"/>
              <a:gd name="T10" fmla="*/ 134461 w 60"/>
              <a:gd name="T11" fmla="*/ 276225 h 29"/>
              <a:gd name="T12" fmla="*/ 0 w 60"/>
              <a:gd name="T13" fmla="*/ 133350 h 29"/>
              <a:gd name="T14" fmla="*/ 0 w 60"/>
              <a:gd name="T15" fmla="*/ 133350 h 29"/>
              <a:gd name="T16" fmla="*/ 134461 w 60"/>
              <a:gd name="T17" fmla="*/ 0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"/>
              <a:gd name="T28" fmla="*/ 0 h 29"/>
              <a:gd name="T29" fmla="*/ 60 w 60"/>
              <a:gd name="T30" fmla="*/ 29 h 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" h="29">
                <a:moveTo>
                  <a:pt x="14" y="0"/>
                </a:moveTo>
                <a:lnTo>
                  <a:pt x="46" y="0"/>
                </a:lnTo>
                <a:cubicBezTo>
                  <a:pt x="54" y="0"/>
                  <a:pt x="60" y="7"/>
                  <a:pt x="60" y="14"/>
                </a:cubicBezTo>
                <a:cubicBezTo>
                  <a:pt x="60" y="22"/>
                  <a:pt x="54" y="29"/>
                  <a:pt x="46" y="29"/>
                </a:cubicBezTo>
                <a:lnTo>
                  <a:pt x="14" y="29"/>
                </a:lnTo>
                <a:cubicBezTo>
                  <a:pt x="6" y="29"/>
                  <a:pt x="0" y="22"/>
                  <a:pt x="0" y="14"/>
                </a:cubicBezTo>
                <a:cubicBezTo>
                  <a:pt x="0" y="7"/>
                  <a:pt x="6" y="0"/>
                  <a:pt x="14" y="0"/>
                </a:cubicBezTo>
                <a:close/>
              </a:path>
            </a:pathLst>
          </a:custGeom>
          <a:noFill/>
          <a:ln w="19050" cap="rnd">
            <a:solidFill>
              <a:srgbClr val="24211D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9232" name="Freeform 301"/>
          <p:cNvSpPr>
            <a:spLocks/>
          </p:cNvSpPr>
          <p:nvPr/>
        </p:nvSpPr>
        <p:spPr bwMode="auto">
          <a:xfrm>
            <a:off x="8605838" y="6113464"/>
            <a:ext cx="539750" cy="263525"/>
          </a:xfrm>
          <a:custGeom>
            <a:avLst/>
            <a:gdLst>
              <a:gd name="T0" fmla="*/ 125942 w 60"/>
              <a:gd name="T1" fmla="*/ 0 h 29"/>
              <a:gd name="T2" fmla="*/ 413808 w 60"/>
              <a:gd name="T3" fmla="*/ 0 h 29"/>
              <a:gd name="T4" fmla="*/ 539750 w 60"/>
              <a:gd name="T5" fmla="*/ 127219 h 29"/>
              <a:gd name="T6" fmla="*/ 539750 w 60"/>
              <a:gd name="T7" fmla="*/ 127219 h 29"/>
              <a:gd name="T8" fmla="*/ 413808 w 60"/>
              <a:gd name="T9" fmla="*/ 263525 h 29"/>
              <a:gd name="T10" fmla="*/ 125942 w 60"/>
              <a:gd name="T11" fmla="*/ 263525 h 29"/>
              <a:gd name="T12" fmla="*/ 0 w 60"/>
              <a:gd name="T13" fmla="*/ 127219 h 29"/>
              <a:gd name="T14" fmla="*/ 0 w 60"/>
              <a:gd name="T15" fmla="*/ 127219 h 29"/>
              <a:gd name="T16" fmla="*/ 125942 w 60"/>
              <a:gd name="T17" fmla="*/ 0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"/>
              <a:gd name="T28" fmla="*/ 0 h 29"/>
              <a:gd name="T29" fmla="*/ 60 w 60"/>
              <a:gd name="T30" fmla="*/ 29 h 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" h="29">
                <a:moveTo>
                  <a:pt x="14" y="0"/>
                </a:moveTo>
                <a:lnTo>
                  <a:pt x="46" y="0"/>
                </a:lnTo>
                <a:cubicBezTo>
                  <a:pt x="54" y="0"/>
                  <a:pt x="60" y="7"/>
                  <a:pt x="60" y="14"/>
                </a:cubicBezTo>
                <a:cubicBezTo>
                  <a:pt x="60" y="22"/>
                  <a:pt x="54" y="29"/>
                  <a:pt x="46" y="29"/>
                </a:cubicBezTo>
                <a:lnTo>
                  <a:pt x="14" y="29"/>
                </a:lnTo>
                <a:cubicBezTo>
                  <a:pt x="6" y="29"/>
                  <a:pt x="0" y="22"/>
                  <a:pt x="0" y="14"/>
                </a:cubicBezTo>
                <a:cubicBezTo>
                  <a:pt x="0" y="7"/>
                  <a:pt x="6" y="0"/>
                  <a:pt x="14" y="0"/>
                </a:cubicBezTo>
                <a:close/>
              </a:path>
            </a:pathLst>
          </a:custGeom>
          <a:noFill/>
          <a:ln w="19050" cap="rnd">
            <a:solidFill>
              <a:srgbClr val="24211D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9233" name="Freeform 301"/>
          <p:cNvSpPr>
            <a:spLocks/>
          </p:cNvSpPr>
          <p:nvPr/>
        </p:nvSpPr>
        <p:spPr bwMode="auto">
          <a:xfrm>
            <a:off x="9510713" y="6110289"/>
            <a:ext cx="539750" cy="263525"/>
          </a:xfrm>
          <a:custGeom>
            <a:avLst/>
            <a:gdLst>
              <a:gd name="T0" fmla="*/ 125942 w 60"/>
              <a:gd name="T1" fmla="*/ 0 h 29"/>
              <a:gd name="T2" fmla="*/ 413808 w 60"/>
              <a:gd name="T3" fmla="*/ 0 h 29"/>
              <a:gd name="T4" fmla="*/ 539750 w 60"/>
              <a:gd name="T5" fmla="*/ 127219 h 29"/>
              <a:gd name="T6" fmla="*/ 539750 w 60"/>
              <a:gd name="T7" fmla="*/ 127219 h 29"/>
              <a:gd name="T8" fmla="*/ 413808 w 60"/>
              <a:gd name="T9" fmla="*/ 263525 h 29"/>
              <a:gd name="T10" fmla="*/ 125942 w 60"/>
              <a:gd name="T11" fmla="*/ 263525 h 29"/>
              <a:gd name="T12" fmla="*/ 0 w 60"/>
              <a:gd name="T13" fmla="*/ 127219 h 29"/>
              <a:gd name="T14" fmla="*/ 0 w 60"/>
              <a:gd name="T15" fmla="*/ 127219 h 29"/>
              <a:gd name="T16" fmla="*/ 125942 w 60"/>
              <a:gd name="T17" fmla="*/ 0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"/>
              <a:gd name="T28" fmla="*/ 0 h 29"/>
              <a:gd name="T29" fmla="*/ 60 w 60"/>
              <a:gd name="T30" fmla="*/ 29 h 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" h="29">
                <a:moveTo>
                  <a:pt x="14" y="0"/>
                </a:moveTo>
                <a:lnTo>
                  <a:pt x="46" y="0"/>
                </a:lnTo>
                <a:cubicBezTo>
                  <a:pt x="54" y="0"/>
                  <a:pt x="60" y="7"/>
                  <a:pt x="60" y="14"/>
                </a:cubicBezTo>
                <a:cubicBezTo>
                  <a:pt x="60" y="22"/>
                  <a:pt x="54" y="29"/>
                  <a:pt x="46" y="29"/>
                </a:cubicBezTo>
                <a:lnTo>
                  <a:pt x="14" y="29"/>
                </a:lnTo>
                <a:cubicBezTo>
                  <a:pt x="6" y="29"/>
                  <a:pt x="0" y="22"/>
                  <a:pt x="0" y="14"/>
                </a:cubicBezTo>
                <a:cubicBezTo>
                  <a:pt x="0" y="7"/>
                  <a:pt x="6" y="0"/>
                  <a:pt x="14" y="0"/>
                </a:cubicBezTo>
                <a:close/>
              </a:path>
            </a:pathLst>
          </a:custGeom>
          <a:noFill/>
          <a:ln w="19050" cap="rnd">
            <a:solidFill>
              <a:srgbClr val="24211D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9234" name="Oval 162"/>
          <p:cNvSpPr>
            <a:spLocks noChangeArrowheads="1"/>
          </p:cNvSpPr>
          <p:nvPr/>
        </p:nvSpPr>
        <p:spPr bwMode="auto">
          <a:xfrm>
            <a:off x="7380289" y="4660900"/>
            <a:ext cx="357187" cy="357188"/>
          </a:xfrm>
          <a:prstGeom prst="ellipse">
            <a:avLst/>
          </a:prstGeom>
          <a:noFill/>
          <a:ln w="19050" cap="rnd" cmpd="tri">
            <a:solidFill>
              <a:srgbClr val="24211D"/>
            </a:solidFill>
            <a:prstDash val="sysDash"/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9235" name="Oval 162"/>
          <p:cNvSpPr>
            <a:spLocks noChangeArrowheads="1"/>
          </p:cNvSpPr>
          <p:nvPr/>
        </p:nvSpPr>
        <p:spPr bwMode="auto">
          <a:xfrm>
            <a:off x="6761164" y="4649789"/>
            <a:ext cx="357187" cy="358775"/>
          </a:xfrm>
          <a:prstGeom prst="ellipse">
            <a:avLst/>
          </a:prstGeom>
          <a:noFill/>
          <a:ln w="19050" cap="rnd" cmpd="tri">
            <a:solidFill>
              <a:srgbClr val="24211D"/>
            </a:solidFill>
            <a:prstDash val="sysDash"/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9236" name="Oval 162"/>
          <p:cNvSpPr>
            <a:spLocks noChangeArrowheads="1"/>
          </p:cNvSpPr>
          <p:nvPr/>
        </p:nvSpPr>
        <p:spPr bwMode="auto">
          <a:xfrm>
            <a:off x="2997200" y="4608514"/>
            <a:ext cx="357188" cy="357187"/>
          </a:xfrm>
          <a:prstGeom prst="ellipse">
            <a:avLst/>
          </a:prstGeom>
          <a:noFill/>
          <a:ln w="19050" cap="rnd" cmpd="tri">
            <a:solidFill>
              <a:srgbClr val="24211D"/>
            </a:solidFill>
            <a:prstDash val="sysDash"/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9237" name="Oval 162"/>
          <p:cNvSpPr>
            <a:spLocks noChangeArrowheads="1"/>
          </p:cNvSpPr>
          <p:nvPr/>
        </p:nvSpPr>
        <p:spPr bwMode="auto">
          <a:xfrm>
            <a:off x="2311400" y="4608514"/>
            <a:ext cx="357188" cy="357187"/>
          </a:xfrm>
          <a:prstGeom prst="ellipse">
            <a:avLst/>
          </a:prstGeom>
          <a:noFill/>
          <a:ln w="19050" cap="rnd" cmpd="tri">
            <a:solidFill>
              <a:srgbClr val="24211D"/>
            </a:solidFill>
            <a:prstDash val="sysDash"/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9238" name="Oval 162"/>
          <p:cNvSpPr>
            <a:spLocks noChangeArrowheads="1"/>
          </p:cNvSpPr>
          <p:nvPr/>
        </p:nvSpPr>
        <p:spPr bwMode="auto">
          <a:xfrm>
            <a:off x="7497764" y="3265489"/>
            <a:ext cx="357187" cy="357187"/>
          </a:xfrm>
          <a:prstGeom prst="ellipse">
            <a:avLst/>
          </a:prstGeom>
          <a:noFill/>
          <a:ln w="19050" cap="rnd" cmpd="tri">
            <a:solidFill>
              <a:srgbClr val="24211D"/>
            </a:solidFill>
            <a:prstDash val="sysDash"/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9239" name="Oval 162"/>
          <p:cNvSpPr>
            <a:spLocks noChangeArrowheads="1"/>
          </p:cNvSpPr>
          <p:nvPr/>
        </p:nvSpPr>
        <p:spPr bwMode="auto">
          <a:xfrm>
            <a:off x="6873875" y="3263900"/>
            <a:ext cx="357188" cy="357188"/>
          </a:xfrm>
          <a:prstGeom prst="ellipse">
            <a:avLst/>
          </a:prstGeom>
          <a:noFill/>
          <a:ln w="19050" cap="rnd" cmpd="tri">
            <a:solidFill>
              <a:srgbClr val="24211D"/>
            </a:solidFill>
            <a:prstDash val="sysDash"/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9240" name="Oval 162"/>
          <p:cNvSpPr>
            <a:spLocks noChangeArrowheads="1"/>
          </p:cNvSpPr>
          <p:nvPr/>
        </p:nvSpPr>
        <p:spPr bwMode="auto">
          <a:xfrm>
            <a:off x="4549776" y="3228976"/>
            <a:ext cx="379413" cy="377825"/>
          </a:xfrm>
          <a:prstGeom prst="ellipse">
            <a:avLst/>
          </a:prstGeom>
          <a:noFill/>
          <a:ln w="19050" cap="rnd" cmpd="tri">
            <a:solidFill>
              <a:srgbClr val="24211D"/>
            </a:solidFill>
            <a:prstDash val="sysDash"/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9241" name="Oval 162"/>
          <p:cNvSpPr>
            <a:spLocks noChangeArrowheads="1"/>
          </p:cNvSpPr>
          <p:nvPr/>
        </p:nvSpPr>
        <p:spPr bwMode="auto">
          <a:xfrm>
            <a:off x="5091114" y="3287714"/>
            <a:ext cx="320675" cy="320675"/>
          </a:xfrm>
          <a:prstGeom prst="ellipse">
            <a:avLst/>
          </a:prstGeom>
          <a:noFill/>
          <a:ln w="19050" cap="rnd" cmpd="tri">
            <a:solidFill>
              <a:srgbClr val="24211D"/>
            </a:solidFill>
            <a:prstDash val="sysDash"/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9242" name="Oval 162"/>
          <p:cNvSpPr>
            <a:spLocks noChangeArrowheads="1"/>
          </p:cNvSpPr>
          <p:nvPr/>
        </p:nvSpPr>
        <p:spPr bwMode="auto">
          <a:xfrm>
            <a:off x="2544764" y="3216275"/>
            <a:ext cx="377825" cy="376238"/>
          </a:xfrm>
          <a:prstGeom prst="ellipse">
            <a:avLst/>
          </a:prstGeom>
          <a:noFill/>
          <a:ln w="19050" cap="rnd" cmpd="tri">
            <a:solidFill>
              <a:srgbClr val="24211D"/>
            </a:solidFill>
            <a:prstDash val="sysDash"/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9243" name="Oval 162"/>
          <p:cNvSpPr>
            <a:spLocks noChangeArrowheads="1"/>
          </p:cNvSpPr>
          <p:nvPr/>
        </p:nvSpPr>
        <p:spPr bwMode="auto">
          <a:xfrm>
            <a:off x="3090864" y="3278189"/>
            <a:ext cx="320675" cy="319087"/>
          </a:xfrm>
          <a:prstGeom prst="ellipse">
            <a:avLst/>
          </a:prstGeom>
          <a:noFill/>
          <a:ln w="19050" cap="rnd" cmpd="tri">
            <a:solidFill>
              <a:srgbClr val="24211D"/>
            </a:solidFill>
            <a:prstDash val="sysDash"/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9244" name="Oval 162"/>
          <p:cNvSpPr>
            <a:spLocks noChangeArrowheads="1"/>
          </p:cNvSpPr>
          <p:nvPr/>
        </p:nvSpPr>
        <p:spPr bwMode="auto">
          <a:xfrm>
            <a:off x="5221289" y="5980114"/>
            <a:ext cx="357187" cy="357187"/>
          </a:xfrm>
          <a:prstGeom prst="ellipse">
            <a:avLst/>
          </a:prstGeom>
          <a:noFill/>
          <a:ln w="19050" cap="rnd" cmpd="tri">
            <a:solidFill>
              <a:srgbClr val="24211D"/>
            </a:solidFill>
            <a:prstDash val="sysDash"/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9245" name="Oval 162"/>
          <p:cNvSpPr>
            <a:spLocks noChangeArrowheads="1"/>
          </p:cNvSpPr>
          <p:nvPr/>
        </p:nvSpPr>
        <p:spPr bwMode="auto">
          <a:xfrm>
            <a:off x="3114675" y="6053139"/>
            <a:ext cx="357188" cy="357187"/>
          </a:xfrm>
          <a:prstGeom prst="ellipse">
            <a:avLst/>
          </a:prstGeom>
          <a:noFill/>
          <a:ln w="19050" cap="rnd" cmpd="tri">
            <a:solidFill>
              <a:srgbClr val="24211D"/>
            </a:solidFill>
            <a:prstDash val="sysDash"/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grpSp>
        <p:nvGrpSpPr>
          <p:cNvPr id="9246" name="Group 263"/>
          <p:cNvGrpSpPr>
            <a:grpSpLocks noChangeAspect="1"/>
          </p:cNvGrpSpPr>
          <p:nvPr/>
        </p:nvGrpSpPr>
        <p:grpSpPr bwMode="auto">
          <a:xfrm>
            <a:off x="6238876" y="5429251"/>
            <a:ext cx="1743075" cy="904875"/>
            <a:chOff x="2952" y="2487"/>
            <a:chExt cx="1098" cy="570"/>
          </a:xfrm>
        </p:grpSpPr>
        <p:sp>
          <p:nvSpPr>
            <p:cNvPr id="9252" name="Freeform 264"/>
            <p:cNvSpPr>
              <a:spLocks/>
            </p:cNvSpPr>
            <p:nvPr/>
          </p:nvSpPr>
          <p:spPr bwMode="auto">
            <a:xfrm>
              <a:off x="3138" y="2739"/>
              <a:ext cx="240" cy="198"/>
            </a:xfrm>
            <a:custGeom>
              <a:avLst/>
              <a:gdLst>
                <a:gd name="T0" fmla="*/ 192 w 40"/>
                <a:gd name="T1" fmla="*/ 0 h 33"/>
                <a:gd name="T2" fmla="*/ 204 w 40"/>
                <a:gd name="T3" fmla="*/ 12 h 33"/>
                <a:gd name="T4" fmla="*/ 186 w 40"/>
                <a:gd name="T5" fmla="*/ 162 h 33"/>
                <a:gd name="T6" fmla="*/ 36 w 40"/>
                <a:gd name="T7" fmla="*/ 144 h 33"/>
                <a:gd name="T8" fmla="*/ 54 w 40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33"/>
                <a:gd name="T17" fmla="*/ 40 w 4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33">
                  <a:moveTo>
                    <a:pt x="32" y="0"/>
                  </a:moveTo>
                  <a:cubicBezTo>
                    <a:pt x="32" y="0"/>
                    <a:pt x="33" y="1"/>
                    <a:pt x="34" y="2"/>
                  </a:cubicBezTo>
                  <a:cubicBezTo>
                    <a:pt x="40" y="9"/>
                    <a:pt x="38" y="20"/>
                    <a:pt x="31" y="27"/>
                  </a:cubicBezTo>
                  <a:cubicBezTo>
                    <a:pt x="23" y="33"/>
                    <a:pt x="12" y="32"/>
                    <a:pt x="6" y="24"/>
                  </a:cubicBezTo>
                  <a:cubicBezTo>
                    <a:pt x="0" y="17"/>
                    <a:pt x="1" y="6"/>
                    <a:pt x="9" y="0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253" name="Line 265"/>
            <p:cNvSpPr>
              <a:spLocks noChangeShapeType="1"/>
            </p:cNvSpPr>
            <p:nvPr/>
          </p:nvSpPr>
          <p:spPr bwMode="auto">
            <a:xfrm>
              <a:off x="3180" y="2889"/>
              <a:ext cx="150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254" name="Freeform 266"/>
            <p:cNvSpPr>
              <a:spLocks/>
            </p:cNvSpPr>
            <p:nvPr/>
          </p:nvSpPr>
          <p:spPr bwMode="auto">
            <a:xfrm>
              <a:off x="3030" y="2643"/>
              <a:ext cx="24" cy="24"/>
            </a:xfrm>
            <a:custGeom>
              <a:avLst/>
              <a:gdLst>
                <a:gd name="T0" fmla="*/ 24 w 4"/>
                <a:gd name="T1" fmla="*/ 6 h 4"/>
                <a:gd name="T2" fmla="*/ 24 w 4"/>
                <a:gd name="T3" fmla="*/ 6 h 4"/>
                <a:gd name="T4" fmla="*/ 24 w 4"/>
                <a:gd name="T5" fmla="*/ 18 h 4"/>
                <a:gd name="T6" fmla="*/ 18 w 4"/>
                <a:gd name="T7" fmla="*/ 18 h 4"/>
                <a:gd name="T8" fmla="*/ 6 w 4"/>
                <a:gd name="T9" fmla="*/ 18 h 4"/>
                <a:gd name="T10" fmla="*/ 6 w 4"/>
                <a:gd name="T11" fmla="*/ 18 h 4"/>
                <a:gd name="T12" fmla="*/ 6 w 4"/>
                <a:gd name="T13" fmla="*/ 6 h 4"/>
                <a:gd name="T14" fmla="*/ 12 w 4"/>
                <a:gd name="T15" fmla="*/ 0 h 4"/>
                <a:gd name="T16" fmla="*/ 24 w 4"/>
                <a:gd name="T17" fmla="*/ 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4" y="2"/>
                    <a:pt x="4" y="3"/>
                  </a:cubicBezTo>
                  <a:lnTo>
                    <a:pt x="3" y="3"/>
                  </a:ln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lnTo>
                    <a:pt x="2" y="0"/>
                  </a:ln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255" name="Freeform 267"/>
            <p:cNvSpPr>
              <a:spLocks/>
            </p:cNvSpPr>
            <p:nvPr/>
          </p:nvSpPr>
          <p:spPr bwMode="auto">
            <a:xfrm>
              <a:off x="3660" y="2655"/>
              <a:ext cx="390" cy="342"/>
            </a:xfrm>
            <a:custGeom>
              <a:avLst/>
              <a:gdLst>
                <a:gd name="T0" fmla="*/ 180 w 65"/>
                <a:gd name="T1" fmla="*/ 342 h 57"/>
                <a:gd name="T2" fmla="*/ 390 w 65"/>
                <a:gd name="T3" fmla="*/ 294 h 57"/>
                <a:gd name="T4" fmla="*/ 378 w 65"/>
                <a:gd name="T5" fmla="*/ 198 h 57"/>
                <a:gd name="T6" fmla="*/ 258 w 65"/>
                <a:gd name="T7" fmla="*/ 180 h 57"/>
                <a:gd name="T8" fmla="*/ 240 w 65"/>
                <a:gd name="T9" fmla="*/ 24 h 57"/>
                <a:gd name="T10" fmla="*/ 246 w 65"/>
                <a:gd name="T11" fmla="*/ 0 h 57"/>
                <a:gd name="T12" fmla="*/ 102 w 65"/>
                <a:gd name="T13" fmla="*/ 0 h 57"/>
                <a:gd name="T14" fmla="*/ 54 w 65"/>
                <a:gd name="T15" fmla="*/ 180 h 57"/>
                <a:gd name="T16" fmla="*/ 0 w 65"/>
                <a:gd name="T17" fmla="*/ 216 h 57"/>
                <a:gd name="T18" fmla="*/ 0 w 65"/>
                <a:gd name="T19" fmla="*/ 342 h 57"/>
                <a:gd name="T20" fmla="*/ 90 w 65"/>
                <a:gd name="T21" fmla="*/ 342 h 57"/>
                <a:gd name="T22" fmla="*/ 180 w 65"/>
                <a:gd name="T23" fmla="*/ 342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"/>
                <a:gd name="T37" fmla="*/ 0 h 57"/>
                <a:gd name="T38" fmla="*/ 65 w 65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" h="57">
                  <a:moveTo>
                    <a:pt x="30" y="57"/>
                  </a:moveTo>
                  <a:lnTo>
                    <a:pt x="65" y="49"/>
                  </a:lnTo>
                  <a:lnTo>
                    <a:pt x="63" y="33"/>
                  </a:lnTo>
                  <a:lnTo>
                    <a:pt x="43" y="30"/>
                  </a:lnTo>
                  <a:lnTo>
                    <a:pt x="40" y="4"/>
                  </a:lnTo>
                  <a:lnTo>
                    <a:pt x="41" y="0"/>
                  </a:lnTo>
                  <a:cubicBezTo>
                    <a:pt x="33" y="0"/>
                    <a:pt x="25" y="0"/>
                    <a:pt x="17" y="0"/>
                  </a:cubicBezTo>
                  <a:cubicBezTo>
                    <a:pt x="10" y="7"/>
                    <a:pt x="7" y="19"/>
                    <a:pt x="9" y="30"/>
                  </a:cubicBezTo>
                  <a:cubicBezTo>
                    <a:pt x="5" y="31"/>
                    <a:pt x="2" y="33"/>
                    <a:pt x="0" y="36"/>
                  </a:cubicBezTo>
                  <a:lnTo>
                    <a:pt x="0" y="57"/>
                  </a:lnTo>
                  <a:lnTo>
                    <a:pt x="15" y="57"/>
                  </a:lnTo>
                  <a:lnTo>
                    <a:pt x="30" y="57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256" name="Rectangle 268"/>
            <p:cNvSpPr>
              <a:spLocks noChangeArrowheads="1"/>
            </p:cNvSpPr>
            <p:nvPr/>
          </p:nvSpPr>
          <p:spPr bwMode="auto">
            <a:xfrm>
              <a:off x="3048" y="2955"/>
              <a:ext cx="564" cy="42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257" name="Oval 269"/>
            <p:cNvSpPr>
              <a:spLocks noChangeArrowheads="1"/>
            </p:cNvSpPr>
            <p:nvPr/>
          </p:nvSpPr>
          <p:spPr bwMode="auto">
            <a:xfrm>
              <a:off x="3102" y="2919"/>
              <a:ext cx="138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258" name="Oval 270"/>
            <p:cNvSpPr>
              <a:spLocks noChangeArrowheads="1"/>
            </p:cNvSpPr>
            <p:nvPr/>
          </p:nvSpPr>
          <p:spPr bwMode="auto">
            <a:xfrm>
              <a:off x="3276" y="2919"/>
              <a:ext cx="132" cy="13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259" name="Oval 271"/>
            <p:cNvSpPr>
              <a:spLocks noChangeArrowheads="1"/>
            </p:cNvSpPr>
            <p:nvPr/>
          </p:nvSpPr>
          <p:spPr bwMode="auto">
            <a:xfrm>
              <a:off x="3702" y="2889"/>
              <a:ext cx="168" cy="16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260" name="Freeform 272"/>
            <p:cNvSpPr>
              <a:spLocks/>
            </p:cNvSpPr>
            <p:nvPr/>
          </p:nvSpPr>
          <p:spPr bwMode="auto">
            <a:xfrm>
              <a:off x="3042" y="2487"/>
              <a:ext cx="558" cy="408"/>
            </a:xfrm>
            <a:custGeom>
              <a:avLst/>
              <a:gdLst>
                <a:gd name="T0" fmla="*/ 558 w 93"/>
                <a:gd name="T1" fmla="*/ 408 h 68"/>
                <a:gd name="T2" fmla="*/ 558 w 93"/>
                <a:gd name="T3" fmla="*/ 138 h 68"/>
                <a:gd name="T4" fmla="*/ 222 w 93"/>
                <a:gd name="T5" fmla="*/ 0 h 68"/>
                <a:gd name="T6" fmla="*/ 0 w 93"/>
                <a:gd name="T7" fmla="*/ 150 h 68"/>
                <a:gd name="T8" fmla="*/ 18 w 93"/>
                <a:gd name="T9" fmla="*/ 168 h 68"/>
                <a:gd name="T10" fmla="*/ 222 w 93"/>
                <a:gd name="T11" fmla="*/ 36 h 68"/>
                <a:gd name="T12" fmla="*/ 528 w 93"/>
                <a:gd name="T13" fmla="*/ 168 h 68"/>
                <a:gd name="T14" fmla="*/ 528 w 93"/>
                <a:gd name="T15" fmla="*/ 408 h 68"/>
                <a:gd name="T16" fmla="*/ 558 w 93"/>
                <a:gd name="T17" fmla="*/ 408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3"/>
                <a:gd name="T28" fmla="*/ 0 h 68"/>
                <a:gd name="T29" fmla="*/ 93 w 93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3" h="68">
                  <a:moveTo>
                    <a:pt x="93" y="68"/>
                  </a:moveTo>
                  <a:lnTo>
                    <a:pt x="93" y="23"/>
                  </a:lnTo>
                  <a:lnTo>
                    <a:pt x="37" y="0"/>
                  </a:lnTo>
                  <a:lnTo>
                    <a:pt x="0" y="25"/>
                  </a:lnTo>
                  <a:lnTo>
                    <a:pt x="3" y="28"/>
                  </a:lnTo>
                  <a:lnTo>
                    <a:pt x="37" y="6"/>
                  </a:lnTo>
                  <a:lnTo>
                    <a:pt x="88" y="28"/>
                  </a:lnTo>
                  <a:lnTo>
                    <a:pt x="88" y="68"/>
                  </a:lnTo>
                  <a:lnTo>
                    <a:pt x="93" y="68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261" name="Freeform 273"/>
            <p:cNvSpPr>
              <a:spLocks/>
            </p:cNvSpPr>
            <p:nvPr/>
          </p:nvSpPr>
          <p:spPr bwMode="auto">
            <a:xfrm>
              <a:off x="3534" y="2865"/>
              <a:ext cx="84" cy="84"/>
            </a:xfrm>
            <a:custGeom>
              <a:avLst/>
              <a:gdLst>
                <a:gd name="T0" fmla="*/ 24 w 14"/>
                <a:gd name="T1" fmla="*/ 0 h 14"/>
                <a:gd name="T2" fmla="*/ 0 w 14"/>
                <a:gd name="T3" fmla="*/ 84 h 14"/>
                <a:gd name="T4" fmla="*/ 0 w 14"/>
                <a:gd name="T5" fmla="*/ 84 h 14"/>
                <a:gd name="T6" fmla="*/ 78 w 14"/>
                <a:gd name="T7" fmla="*/ 84 h 14"/>
                <a:gd name="T8" fmla="*/ 84 w 14"/>
                <a:gd name="T9" fmla="*/ 0 h 14"/>
                <a:gd name="T10" fmla="*/ 24 w 14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14"/>
                <a:gd name="T20" fmla="*/ 14 w 14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14">
                  <a:moveTo>
                    <a:pt x="4" y="0"/>
                  </a:moveTo>
                  <a:lnTo>
                    <a:pt x="0" y="14"/>
                  </a:lnTo>
                  <a:lnTo>
                    <a:pt x="13" y="14"/>
                  </a:lnTo>
                  <a:lnTo>
                    <a:pt x="1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262" name="Freeform 274"/>
            <p:cNvSpPr>
              <a:spLocks/>
            </p:cNvSpPr>
            <p:nvPr/>
          </p:nvSpPr>
          <p:spPr bwMode="auto">
            <a:xfrm>
              <a:off x="2952" y="2631"/>
              <a:ext cx="162" cy="144"/>
            </a:xfrm>
            <a:custGeom>
              <a:avLst/>
              <a:gdLst>
                <a:gd name="T0" fmla="*/ 36 w 27"/>
                <a:gd name="T1" fmla="*/ 144 h 24"/>
                <a:gd name="T2" fmla="*/ 132 w 27"/>
                <a:gd name="T3" fmla="*/ 144 h 24"/>
                <a:gd name="T4" fmla="*/ 0 60000 65536"/>
                <a:gd name="T5" fmla="*/ 0 60000 65536"/>
                <a:gd name="T6" fmla="*/ 0 w 27"/>
                <a:gd name="T7" fmla="*/ 0 h 24"/>
                <a:gd name="T8" fmla="*/ 27 w 27"/>
                <a:gd name="T9" fmla="*/ 24 h 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" h="24">
                  <a:moveTo>
                    <a:pt x="6" y="24"/>
                  </a:moveTo>
                  <a:cubicBezTo>
                    <a:pt x="0" y="0"/>
                    <a:pt x="27" y="0"/>
                    <a:pt x="22" y="24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263" name="Freeform 275"/>
            <p:cNvSpPr>
              <a:spLocks/>
            </p:cNvSpPr>
            <p:nvPr/>
          </p:nvSpPr>
          <p:spPr bwMode="auto">
            <a:xfrm>
              <a:off x="3738" y="2685"/>
              <a:ext cx="150" cy="144"/>
            </a:xfrm>
            <a:custGeom>
              <a:avLst/>
              <a:gdLst>
                <a:gd name="T0" fmla="*/ 132 w 25"/>
                <a:gd name="T1" fmla="*/ 0 h 24"/>
                <a:gd name="T2" fmla="*/ 150 w 25"/>
                <a:gd name="T3" fmla="*/ 144 h 24"/>
                <a:gd name="T4" fmla="*/ 12 w 25"/>
                <a:gd name="T5" fmla="*/ 144 h 24"/>
                <a:gd name="T6" fmla="*/ 42 w 25"/>
                <a:gd name="T7" fmla="*/ 0 h 24"/>
                <a:gd name="T8" fmla="*/ 132 w 2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4"/>
                <a:gd name="T17" fmla="*/ 25 w 2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4">
                  <a:moveTo>
                    <a:pt x="22" y="0"/>
                  </a:moveTo>
                  <a:lnTo>
                    <a:pt x="25" y="24"/>
                  </a:lnTo>
                  <a:lnTo>
                    <a:pt x="2" y="24"/>
                  </a:lnTo>
                  <a:cubicBezTo>
                    <a:pt x="0" y="16"/>
                    <a:pt x="2" y="7"/>
                    <a:pt x="7" y="0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sp>
        <p:nvSpPr>
          <p:cNvPr id="9247" name="Freeform 301"/>
          <p:cNvSpPr>
            <a:spLocks/>
          </p:cNvSpPr>
          <p:nvPr/>
        </p:nvSpPr>
        <p:spPr bwMode="auto">
          <a:xfrm>
            <a:off x="6451600" y="6094414"/>
            <a:ext cx="539750" cy="261937"/>
          </a:xfrm>
          <a:custGeom>
            <a:avLst/>
            <a:gdLst>
              <a:gd name="T0" fmla="*/ 125942 w 60"/>
              <a:gd name="T1" fmla="*/ 0 h 29"/>
              <a:gd name="T2" fmla="*/ 413808 w 60"/>
              <a:gd name="T3" fmla="*/ 0 h 29"/>
              <a:gd name="T4" fmla="*/ 539750 w 60"/>
              <a:gd name="T5" fmla="*/ 126452 h 29"/>
              <a:gd name="T6" fmla="*/ 539750 w 60"/>
              <a:gd name="T7" fmla="*/ 126452 h 29"/>
              <a:gd name="T8" fmla="*/ 413808 w 60"/>
              <a:gd name="T9" fmla="*/ 261937 h 29"/>
              <a:gd name="T10" fmla="*/ 125942 w 60"/>
              <a:gd name="T11" fmla="*/ 261937 h 29"/>
              <a:gd name="T12" fmla="*/ 0 w 60"/>
              <a:gd name="T13" fmla="*/ 126452 h 29"/>
              <a:gd name="T14" fmla="*/ 0 w 60"/>
              <a:gd name="T15" fmla="*/ 126452 h 29"/>
              <a:gd name="T16" fmla="*/ 125942 w 60"/>
              <a:gd name="T17" fmla="*/ 0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"/>
              <a:gd name="T28" fmla="*/ 0 h 29"/>
              <a:gd name="T29" fmla="*/ 60 w 60"/>
              <a:gd name="T30" fmla="*/ 29 h 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" h="29">
                <a:moveTo>
                  <a:pt x="14" y="0"/>
                </a:moveTo>
                <a:lnTo>
                  <a:pt x="46" y="0"/>
                </a:lnTo>
                <a:cubicBezTo>
                  <a:pt x="54" y="0"/>
                  <a:pt x="60" y="7"/>
                  <a:pt x="60" y="14"/>
                </a:cubicBezTo>
                <a:cubicBezTo>
                  <a:pt x="60" y="22"/>
                  <a:pt x="54" y="29"/>
                  <a:pt x="46" y="29"/>
                </a:cubicBezTo>
                <a:lnTo>
                  <a:pt x="14" y="29"/>
                </a:lnTo>
                <a:cubicBezTo>
                  <a:pt x="6" y="29"/>
                  <a:pt x="0" y="22"/>
                  <a:pt x="0" y="14"/>
                </a:cubicBezTo>
                <a:cubicBezTo>
                  <a:pt x="0" y="7"/>
                  <a:pt x="6" y="0"/>
                  <a:pt x="14" y="0"/>
                </a:cubicBezTo>
                <a:close/>
              </a:path>
            </a:pathLst>
          </a:custGeom>
          <a:noFill/>
          <a:ln w="19050" cap="rnd">
            <a:solidFill>
              <a:srgbClr val="24211D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9248" name="Oval 162"/>
          <p:cNvSpPr>
            <a:spLocks noChangeArrowheads="1"/>
          </p:cNvSpPr>
          <p:nvPr/>
        </p:nvSpPr>
        <p:spPr bwMode="auto">
          <a:xfrm>
            <a:off x="7410450" y="6048375"/>
            <a:ext cx="306388" cy="306388"/>
          </a:xfrm>
          <a:prstGeom prst="ellipse">
            <a:avLst/>
          </a:prstGeom>
          <a:noFill/>
          <a:ln w="19050" cap="rnd" cmpd="tri">
            <a:solidFill>
              <a:srgbClr val="24211D"/>
            </a:solidFill>
            <a:prstDash val="sysDash"/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9249" name="Oval 162"/>
          <p:cNvSpPr>
            <a:spLocks noChangeArrowheads="1"/>
          </p:cNvSpPr>
          <p:nvPr/>
        </p:nvSpPr>
        <p:spPr bwMode="auto">
          <a:xfrm>
            <a:off x="9723439" y="4627564"/>
            <a:ext cx="357187" cy="357187"/>
          </a:xfrm>
          <a:prstGeom prst="ellipse">
            <a:avLst/>
          </a:prstGeom>
          <a:noFill/>
          <a:ln w="19050" cap="rnd" cmpd="tri">
            <a:solidFill>
              <a:srgbClr val="24211D"/>
            </a:solidFill>
            <a:prstDash val="sysDash"/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9250" name="Oval 162"/>
          <p:cNvSpPr>
            <a:spLocks noChangeArrowheads="1"/>
          </p:cNvSpPr>
          <p:nvPr/>
        </p:nvSpPr>
        <p:spPr bwMode="auto">
          <a:xfrm>
            <a:off x="2387600" y="6051550"/>
            <a:ext cx="357188" cy="357188"/>
          </a:xfrm>
          <a:prstGeom prst="ellipse">
            <a:avLst/>
          </a:prstGeom>
          <a:noFill/>
          <a:ln w="19050" cap="rnd" cmpd="tri">
            <a:solidFill>
              <a:srgbClr val="24211D"/>
            </a:solidFill>
            <a:prstDash val="sysDash"/>
            <a:miter lim="800000"/>
            <a:headEnd/>
            <a:tailEnd/>
          </a:ln>
        </p:spPr>
        <p:txBody>
          <a:bodyPr/>
          <a:lstStyle/>
          <a:p>
            <a:endParaRPr lang="de-DE">
              <a:latin typeface="Arial" charset="0"/>
            </a:endParaRPr>
          </a:p>
        </p:txBody>
      </p:sp>
      <p:sp>
        <p:nvSpPr>
          <p:cNvPr id="9251" name="Titel 200"/>
          <p:cNvSpPr>
            <a:spLocks noGrp="1"/>
          </p:cNvSpPr>
          <p:nvPr>
            <p:ph type="title"/>
          </p:nvPr>
        </p:nvSpPr>
        <p:spPr>
          <a:xfrm>
            <a:off x="1757363" y="1676400"/>
            <a:ext cx="7504112" cy="381000"/>
          </a:xfrm>
        </p:spPr>
        <p:txBody>
          <a:bodyPr/>
          <a:lstStyle/>
          <a:p>
            <a:pPr eaLnBrk="1" hangingPunct="1"/>
            <a:r>
              <a:rPr lang="de-DE" dirty="0" err="1">
                <a:latin typeface="Arial" charset="0"/>
                <a:cs typeface="Arial" charset="0"/>
              </a:rPr>
              <a:t>Tractor</a:t>
            </a:r>
            <a:r>
              <a:rPr lang="de-DE" dirty="0">
                <a:latin typeface="Arial" charset="0"/>
                <a:cs typeface="Arial" charset="0"/>
              </a:rPr>
              <a:t>, </a:t>
            </a:r>
            <a:r>
              <a:rPr lang="de-DE" dirty="0" err="1">
                <a:latin typeface="Arial" charset="0"/>
                <a:cs typeface="Arial" charset="0"/>
              </a:rPr>
              <a:t>skidder</a:t>
            </a:r>
            <a:endParaRPr lang="de-DE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</Words>
  <Application>Microsoft Macintosh PowerPoint</Application>
  <PresentationFormat>Breitbild</PresentationFormat>
  <Paragraphs>100</Paragraphs>
  <Slides>19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Fira Sans</vt:lpstr>
      <vt:lpstr>Office</vt:lpstr>
      <vt:lpstr>CDraw5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Human, animal</vt:lpstr>
      <vt:lpstr>Tractor, skidder</vt:lpstr>
      <vt:lpstr>Forwarder</vt:lpstr>
      <vt:lpstr>Trailor</vt:lpstr>
      <vt:lpstr>Harvester</vt:lpstr>
      <vt:lpstr>Yarder</vt:lpstr>
      <vt:lpstr>Chipper, processor</vt:lpstr>
      <vt:lpstr>Truck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Jörn Erler</dc:creator>
  <cp:lastModifiedBy>Jörn Erler</cp:lastModifiedBy>
  <cp:revision>102</cp:revision>
  <cp:lastPrinted>2021-12-07T09:36:27Z</cp:lastPrinted>
  <dcterms:created xsi:type="dcterms:W3CDTF">2021-11-23T15:40:59Z</dcterms:created>
  <dcterms:modified xsi:type="dcterms:W3CDTF">2023-06-08T07:26:56Z</dcterms:modified>
</cp:coreProperties>
</file>