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38" r:id="rId3"/>
    <p:sldId id="340" r:id="rId4"/>
    <p:sldId id="336" r:id="rId5"/>
    <p:sldId id="337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ADF92ADF-DFAE-AD41-9737-DF2FDE3256C6}">
          <p14:sldIdLst>
            <p14:sldId id="256"/>
          </p14:sldIdLst>
        </p14:section>
        <p14:section name="Üb" id="{D2740A65-EFFA-2048-AC5F-1543E7210601}">
          <p14:sldIdLst>
            <p14:sldId id="338"/>
            <p14:sldId id="340"/>
            <p14:sldId id="336"/>
            <p14:sldId id="33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12B24E-D652-2B07-E2C9-C318BC3DCDA9}" name="Raffaele Spinelli" initials="RS" userId="S::raffaele.spinelli@cnr.it::e158d477-ecfb-4540-88c0-2df797e2116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28"/>
    <p:restoredTop sz="96327"/>
  </p:normalViewPr>
  <p:slideViewPr>
    <p:cSldViewPr snapToGrid="0" snapToObjects="1">
      <p:cViewPr varScale="1">
        <p:scale>
          <a:sx n="127" d="100"/>
          <a:sy n="127" d="100"/>
        </p:scale>
        <p:origin x="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2F8ABB-1F54-0F42-ADA7-556FB8AF7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6499E14-A748-6344-809F-E972D4992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1C897F99-9F57-4F41-A859-3CE5A55FF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80935" y="6356349"/>
            <a:ext cx="41148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183156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B9CBF-D553-C24E-9A79-99EDF6D94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17BA64B-ED07-4E42-8582-05B66E3B6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114816"/>
            <a:ext cx="10515600" cy="50621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274A0D-E5EC-6C43-B691-718D38CB4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14.06.23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BFB8A6-222D-7046-B07D-FC176BAE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FF4095-BFD4-8446-BF6A-3D1649ACB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36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7B03478-9E8D-5744-9042-54483A0A95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DAC9600-1FB8-4940-ABA4-69092FF7C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418B4C-1119-D442-86B6-FE2848D4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14.06.23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23142F-F9C1-F74F-8E76-AD9BD45ED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7A33E0-5B1D-0245-BAEB-F0EA12816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954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EEBEEA-7122-8C46-8947-BCE2E0D28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A48E04-AC29-9E47-A681-E25C272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66170" y="6356350"/>
            <a:ext cx="1815229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14.06.23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F74C5A-D26E-9645-A951-5A4E16AC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0FFE3F86-67E0-A348-ADA4-964ABC935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98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102703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17E39-64EE-B746-B9BE-2F081D18F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804A57-F432-8A4F-AAB7-10A053652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A7DB21-A7B4-AD48-A632-0F47D5D2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14.06.23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E711B1-4097-064C-BFDB-FFA23323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223210-CC73-8643-8975-8A7112FD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93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DC05A-192F-8C49-B84E-591C8CE6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179824-49A5-E649-BC8B-172ED8A06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93A7765-258F-3446-B559-F167C17B4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14C01D-F9C6-3D4C-8D4D-0FD064073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14.06.23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E4D4AD-2A3F-5541-8BDD-FB3D35DA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A9F8F7C-FA8F-CA44-8FBE-F8D669BA5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407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D24911-BA03-0240-B521-BAB1EC11C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26A37C-7918-2048-8D84-527F3750A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3348EEB-8CE1-F240-B83A-47062DD34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3199DE6-710E-4944-9F31-84A952FFC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562587F-6C2F-F94C-B2B1-AFAC4FFC21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FB742C1-6D02-E846-B8C4-8E641F8F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14.06.23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955F033-C683-DB4C-8DA7-B7F014DDE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B5FD388-31F6-5744-87F8-07AB16AE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238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08431-769E-1441-8685-4DC2AEC98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3D2727-6086-B14B-8086-5B332D281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14.06.23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8F7CC7E-2D95-674A-B568-06E3550DA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0CDEA57-12B2-E34C-8DB1-BC584AD6B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31396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4BBA54-8184-B843-AF7E-3BB6DA7215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14.06.23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D16211-E2CA-214F-8E60-10FA3BA5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4B2E2-B05F-7A4A-A84E-41F934346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232486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57C1C-A53C-0343-A84B-5D278B159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1F9496-A2E4-2742-BDF7-AB6D5EAE3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3B6818-C733-6B46-B88D-7861F47EC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BB768A-7484-D746-BCC1-901CFA909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14.06.23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A87EF7B-9BC9-6A49-B7FE-2A8CE8B8B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94619BB-DFE3-4E46-BAE8-B6DB63D6D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3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37970-3DFE-5847-8B44-CC928CFBF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278270B-D83D-0E49-825A-DF7225FE47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C055FC2-9E59-B946-B430-648581AD0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DD7845-6448-3544-982C-820D6F655C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14.06.23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58CA8D5-2277-8F44-934A-907315BDD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83B63A-561B-6D48-A973-6C72096B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338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1714F93-EA51-E744-BAC9-D2B945BA379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079851" y="6035317"/>
            <a:ext cx="832095" cy="833972"/>
          </a:xfrm>
          <a:prstGeom prst="rect">
            <a:avLst/>
          </a:prstGeom>
        </p:spPr>
      </p:pic>
      <p:sp>
        <p:nvSpPr>
          <p:cNvPr id="8" name="Titelplatzhalter 7">
            <a:extLst>
              <a:ext uri="{FF2B5EF4-FFF2-40B4-BE49-F238E27FC236}">
                <a16:creationId xmlns:a16="http://schemas.microsoft.com/office/drawing/2014/main" id="{FB5EAC6C-C0C6-4B41-B93B-C580D15B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6ED8F288-7812-E24E-A5CA-41DCBCE5FF63}"/>
              </a:ext>
            </a:extLst>
          </p:cNvPr>
          <p:cNvSpPr txBox="1">
            <a:spLocks/>
          </p:cNvSpPr>
          <p:nvPr userDrawn="1"/>
        </p:nvSpPr>
        <p:spPr>
          <a:xfrm>
            <a:off x="3058703" y="6311018"/>
            <a:ext cx="1225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5FAA26-2EBD-7043-B625-A2D79AA5B83B}" type="datetimeFigureOut">
              <a:rPr lang="de-DE" smtClean="0"/>
              <a:pPr/>
              <a:t>14.06.23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9E5EEDEA-EACC-9C41-A3E9-25BAF59281DE}"/>
              </a:ext>
            </a:extLst>
          </p:cNvPr>
          <p:cNvSpPr txBox="1">
            <a:spLocks/>
          </p:cNvSpPr>
          <p:nvPr userDrawn="1"/>
        </p:nvSpPr>
        <p:spPr>
          <a:xfrm>
            <a:off x="4447822" y="6310312"/>
            <a:ext cx="428977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TECHNODIVERSITY, PROJECT RESULT 1: FACTS &amp; METHODS</a:t>
            </a:r>
          </a:p>
          <a:p>
            <a:r>
              <a:rPr lang="de-DE" dirty="0"/>
              <a:t>PR1-C04 </a:t>
            </a:r>
            <a:r>
              <a:rPr lang="de-DE" dirty="0" err="1"/>
              <a:t>Figures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D0F9C816-0139-6145-A6D0-D31200020F42}"/>
              </a:ext>
            </a:extLst>
          </p:cNvPr>
          <p:cNvSpPr txBox="1">
            <a:spLocks/>
          </p:cNvSpPr>
          <p:nvPr userDrawn="1"/>
        </p:nvSpPr>
        <p:spPr>
          <a:xfrm>
            <a:off x="8929511" y="6310312"/>
            <a:ext cx="193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C62297-CE19-6449-92AD-A01F77531CE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492EB7B-B23E-B67F-3FEE-94B74A4D84C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78859" y="6252868"/>
            <a:ext cx="1900992" cy="39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9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DF190DB-4610-404A-847F-653423742AC6}"/>
              </a:ext>
            </a:extLst>
          </p:cNvPr>
          <p:cNvSpPr/>
          <p:nvPr/>
        </p:nvSpPr>
        <p:spPr>
          <a:xfrm>
            <a:off x="1" y="5611660"/>
            <a:ext cx="12192000" cy="1246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7624E632-E049-274D-A55B-5489E70404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0D42CBF9-3F43-264B-9B22-935127B012E6}"/>
              </a:ext>
            </a:extLst>
          </p:cNvPr>
          <p:cNvSpPr txBox="1">
            <a:spLocks/>
          </p:cNvSpPr>
          <p:nvPr/>
        </p:nvSpPr>
        <p:spPr>
          <a:xfrm>
            <a:off x="1524000" y="3955898"/>
            <a:ext cx="9144000" cy="1655762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5400" b="1" dirty="0">
                <a:solidFill>
                  <a:schemeClr val="accent1"/>
                </a:solidFill>
              </a:rPr>
              <a:t>TECHNODIVERSITY</a:t>
            </a:r>
          </a:p>
          <a:p>
            <a:r>
              <a:rPr lang="de-DE" sz="5400" b="1" dirty="0">
                <a:solidFill>
                  <a:schemeClr val="accent1"/>
                </a:solidFill>
              </a:rPr>
              <a:t>PR1 FACTS &amp; METHODS</a:t>
            </a:r>
          </a:p>
          <a:p>
            <a:r>
              <a:rPr lang="de-DE" sz="5400" b="1" dirty="0" err="1">
                <a:solidFill>
                  <a:schemeClr val="accent1"/>
                </a:solidFill>
              </a:rPr>
              <a:t>TDiv</a:t>
            </a:r>
            <a:r>
              <a:rPr lang="de-DE" sz="5400" b="1">
                <a:solidFill>
                  <a:schemeClr val="accent1"/>
                </a:solidFill>
              </a:rPr>
              <a:t> PR1-C04-Figures</a:t>
            </a:r>
            <a:endParaRPr lang="de-DE" sz="5400" b="1" dirty="0">
              <a:solidFill>
                <a:schemeClr val="accent1"/>
              </a:solidFill>
            </a:endParaRPr>
          </a:p>
          <a:p>
            <a:r>
              <a:rPr lang="de-DE" sz="4000" dirty="0">
                <a:solidFill>
                  <a:schemeClr val="accent1"/>
                </a:solidFill>
              </a:rPr>
              <a:t>Jörn Erler, Technische Universität Dresden (</a:t>
            </a:r>
            <a:r>
              <a:rPr lang="de-DE" sz="4000" dirty="0" err="1">
                <a:solidFill>
                  <a:schemeClr val="accent1"/>
                </a:solidFill>
              </a:rPr>
              <a:t>conception</a:t>
            </a:r>
            <a:r>
              <a:rPr lang="de-DE" sz="4000" dirty="0">
                <a:solidFill>
                  <a:schemeClr val="accent1"/>
                </a:solidFill>
              </a:rPr>
              <a:t>, design </a:t>
            </a:r>
            <a:r>
              <a:rPr lang="de-DE" sz="4000" dirty="0" err="1">
                <a:solidFill>
                  <a:schemeClr val="accent1"/>
                </a:solidFill>
              </a:rPr>
              <a:t>and</a:t>
            </a:r>
            <a:r>
              <a:rPr lang="de-DE" sz="4000" dirty="0">
                <a:solidFill>
                  <a:schemeClr val="accent1"/>
                </a:solidFill>
              </a:rPr>
              <a:t> original </a:t>
            </a:r>
            <a:r>
              <a:rPr lang="de-DE" sz="4000" dirty="0" err="1">
                <a:solidFill>
                  <a:schemeClr val="accent1"/>
                </a:solidFill>
              </a:rPr>
              <a:t>writing</a:t>
            </a:r>
            <a:r>
              <a:rPr lang="de-DE" sz="4000" dirty="0">
                <a:solidFill>
                  <a:schemeClr val="accent1"/>
                </a:solidFill>
              </a:rPr>
              <a:t>);</a:t>
            </a:r>
          </a:p>
          <a:p>
            <a:r>
              <a:rPr lang="de-DE" sz="4000" dirty="0">
                <a:solidFill>
                  <a:schemeClr val="accent1"/>
                </a:solidFill>
              </a:rPr>
              <a:t>Raffaele </a:t>
            </a:r>
            <a:r>
              <a:rPr lang="de-DE" sz="4000" dirty="0" err="1">
                <a:solidFill>
                  <a:schemeClr val="accent1"/>
                </a:solidFill>
              </a:rPr>
              <a:t>Spinelli</a:t>
            </a:r>
            <a:r>
              <a:rPr lang="de-DE" sz="4000" dirty="0">
                <a:solidFill>
                  <a:schemeClr val="accent1"/>
                </a:solidFill>
              </a:rPr>
              <a:t>, </a:t>
            </a:r>
            <a:r>
              <a:rPr lang="de-DE" sz="4000" dirty="0" err="1">
                <a:solidFill>
                  <a:schemeClr val="accent1"/>
                </a:solidFill>
              </a:rPr>
              <a:t>Consiglio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Nazionale</a:t>
            </a:r>
            <a:r>
              <a:rPr lang="de-DE" sz="4000" dirty="0">
                <a:solidFill>
                  <a:schemeClr val="accent1"/>
                </a:solidFill>
              </a:rPr>
              <a:t> delle </a:t>
            </a:r>
            <a:r>
              <a:rPr lang="de-DE" sz="4000" dirty="0" err="1">
                <a:solidFill>
                  <a:schemeClr val="accent1"/>
                </a:solidFill>
              </a:rPr>
              <a:t>Ricerche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Firence</a:t>
            </a:r>
            <a:r>
              <a:rPr lang="de-DE" sz="4000" dirty="0">
                <a:solidFill>
                  <a:schemeClr val="accent1"/>
                </a:solidFill>
              </a:rPr>
              <a:t> (</a:t>
            </a:r>
            <a:r>
              <a:rPr lang="de-DE" sz="4000" dirty="0" err="1">
                <a:solidFill>
                  <a:schemeClr val="accent1"/>
                </a:solidFill>
              </a:rPr>
              <a:t>revision</a:t>
            </a:r>
            <a:r>
              <a:rPr lang="de-DE" sz="4000" dirty="0">
                <a:solidFill>
                  <a:schemeClr val="accent1"/>
                </a:solidFill>
              </a:rPr>
              <a:t>, </a:t>
            </a:r>
            <a:r>
              <a:rPr lang="de-DE" sz="4000" dirty="0" err="1">
                <a:solidFill>
                  <a:schemeClr val="accent1"/>
                </a:solidFill>
              </a:rPr>
              <a:t>analysis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and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co-writing</a:t>
            </a:r>
            <a:r>
              <a:rPr lang="de-DE" sz="4000" dirty="0">
                <a:solidFill>
                  <a:schemeClr val="accent1"/>
                </a:solidFill>
              </a:rPr>
              <a:t>)</a:t>
            </a:r>
            <a:br>
              <a:rPr lang="de-DE" sz="4000" dirty="0">
                <a:solidFill>
                  <a:schemeClr val="accent1"/>
                </a:solidFill>
              </a:rPr>
            </a:br>
            <a:endParaRPr lang="de-DE" sz="4000" dirty="0">
              <a:solidFill>
                <a:schemeClr val="accent1"/>
              </a:solidFill>
            </a:endParaRPr>
          </a:p>
          <a:p>
            <a:endParaRPr lang="de-DE" sz="2600" dirty="0">
              <a:solidFill>
                <a:schemeClr val="accent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833C6C6-9C31-E8F9-D2D4-D2FFC4213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551" y="698243"/>
            <a:ext cx="3200850" cy="296410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F8D45D9-D2BB-B581-6A14-C467835B6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56738"/>
            <a:ext cx="4105275" cy="86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8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ewinkelte Verbindung 17">
            <a:extLst>
              <a:ext uri="{FF2B5EF4-FFF2-40B4-BE49-F238E27FC236}">
                <a16:creationId xmlns:a16="http://schemas.microsoft.com/office/drawing/2014/main" id="{2F49DDB5-E762-4343-A0FE-E56B2C7B9B7B}"/>
              </a:ext>
            </a:extLst>
          </p:cNvPr>
          <p:cNvCxnSpPr>
            <a:cxnSpLocks/>
            <a:stCxn id="30" idx="3"/>
            <a:endCxn id="28" idx="2"/>
          </p:cNvCxnSpPr>
          <p:nvPr/>
        </p:nvCxnSpPr>
        <p:spPr>
          <a:xfrm flipV="1">
            <a:off x="4106185" y="1341807"/>
            <a:ext cx="1068772" cy="499330"/>
          </a:xfrm>
          <a:prstGeom prst="bentConnector2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winkelte Verbindung 18">
            <a:extLst>
              <a:ext uri="{FF2B5EF4-FFF2-40B4-BE49-F238E27FC236}">
                <a16:creationId xmlns:a16="http://schemas.microsoft.com/office/drawing/2014/main" id="{043EFE28-34F7-DF4C-A1EF-305C83E2BFCC}"/>
              </a:ext>
            </a:extLst>
          </p:cNvPr>
          <p:cNvCxnSpPr>
            <a:cxnSpLocks/>
            <a:endCxn id="28" idx="2"/>
          </p:cNvCxnSpPr>
          <p:nvPr/>
        </p:nvCxnSpPr>
        <p:spPr>
          <a:xfrm rot="10800000">
            <a:off x="5174957" y="1341808"/>
            <a:ext cx="1305114" cy="499330"/>
          </a:xfrm>
          <a:prstGeom prst="bentConnector2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winkelte Verbindung 19">
            <a:extLst>
              <a:ext uri="{FF2B5EF4-FFF2-40B4-BE49-F238E27FC236}">
                <a16:creationId xmlns:a16="http://schemas.microsoft.com/office/drawing/2014/main" id="{AC53333C-50E8-B14C-BC3F-88A6EBDB73EC}"/>
              </a:ext>
            </a:extLst>
          </p:cNvPr>
          <p:cNvCxnSpPr>
            <a:cxnSpLocks/>
            <a:stCxn id="38" idx="3"/>
            <a:endCxn id="29" idx="2"/>
          </p:cNvCxnSpPr>
          <p:nvPr/>
        </p:nvCxnSpPr>
        <p:spPr>
          <a:xfrm flipV="1">
            <a:off x="6055439" y="2222375"/>
            <a:ext cx="1039653" cy="555635"/>
          </a:xfrm>
          <a:prstGeom prst="bentConnector2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winkelte Verbindung 20">
            <a:extLst>
              <a:ext uri="{FF2B5EF4-FFF2-40B4-BE49-F238E27FC236}">
                <a16:creationId xmlns:a16="http://schemas.microsoft.com/office/drawing/2014/main" id="{09538C11-4283-174D-9C25-275DF185197C}"/>
              </a:ext>
            </a:extLst>
          </p:cNvPr>
          <p:cNvCxnSpPr>
            <a:cxnSpLocks/>
            <a:stCxn id="29" idx="2"/>
            <a:endCxn id="36" idx="1"/>
          </p:cNvCxnSpPr>
          <p:nvPr/>
        </p:nvCxnSpPr>
        <p:spPr>
          <a:xfrm rot="16200000" flipH="1">
            <a:off x="7343149" y="1974318"/>
            <a:ext cx="551529" cy="1047642"/>
          </a:xfrm>
          <a:prstGeom prst="bentConnector2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winkelte Verbindung 21">
            <a:extLst>
              <a:ext uri="{FF2B5EF4-FFF2-40B4-BE49-F238E27FC236}">
                <a16:creationId xmlns:a16="http://schemas.microsoft.com/office/drawing/2014/main" id="{FED599CC-A177-A341-8BFD-52BD65790801}"/>
              </a:ext>
            </a:extLst>
          </p:cNvPr>
          <p:cNvCxnSpPr>
            <a:cxnSpLocks/>
            <a:stCxn id="41" idx="3"/>
            <a:endCxn id="38" idx="2"/>
          </p:cNvCxnSpPr>
          <p:nvPr/>
        </p:nvCxnSpPr>
        <p:spPr>
          <a:xfrm flipV="1">
            <a:off x="4106184" y="3159248"/>
            <a:ext cx="1073044" cy="554543"/>
          </a:xfrm>
          <a:prstGeom prst="bentConnector2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winkelte Verbindung 22">
            <a:extLst>
              <a:ext uri="{FF2B5EF4-FFF2-40B4-BE49-F238E27FC236}">
                <a16:creationId xmlns:a16="http://schemas.microsoft.com/office/drawing/2014/main" id="{065D2FD8-FC27-B94C-9886-1A073D179388}"/>
              </a:ext>
            </a:extLst>
          </p:cNvPr>
          <p:cNvCxnSpPr>
            <a:cxnSpLocks/>
            <a:stCxn id="38" idx="2"/>
            <a:endCxn id="42" idx="1"/>
          </p:cNvCxnSpPr>
          <p:nvPr/>
        </p:nvCxnSpPr>
        <p:spPr>
          <a:xfrm rot="16200000" flipH="1">
            <a:off x="6381206" y="1957269"/>
            <a:ext cx="559551" cy="2963507"/>
          </a:xfrm>
          <a:prstGeom prst="bentConnector2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winkelte Verbindung 23">
            <a:extLst>
              <a:ext uri="{FF2B5EF4-FFF2-40B4-BE49-F238E27FC236}">
                <a16:creationId xmlns:a16="http://schemas.microsoft.com/office/drawing/2014/main" id="{41D55B18-428C-3747-AE50-8EC5AEE13BB5}"/>
              </a:ext>
            </a:extLst>
          </p:cNvPr>
          <p:cNvCxnSpPr>
            <a:cxnSpLocks/>
            <a:stCxn id="48" idx="3"/>
            <a:endCxn id="41" idx="2"/>
          </p:cNvCxnSpPr>
          <p:nvPr/>
        </p:nvCxnSpPr>
        <p:spPr>
          <a:xfrm flipV="1">
            <a:off x="2152269" y="4095029"/>
            <a:ext cx="1077704" cy="520733"/>
          </a:xfrm>
          <a:prstGeom prst="bentConnector2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winkelte Verbindung 24">
            <a:extLst>
              <a:ext uri="{FF2B5EF4-FFF2-40B4-BE49-F238E27FC236}">
                <a16:creationId xmlns:a16="http://schemas.microsoft.com/office/drawing/2014/main" id="{0D378856-EE34-6D4A-BC3E-2220AFC5B8A6}"/>
              </a:ext>
            </a:extLst>
          </p:cNvPr>
          <p:cNvCxnSpPr>
            <a:cxnSpLocks/>
            <a:stCxn id="41" idx="2"/>
            <a:endCxn id="49" idx="1"/>
          </p:cNvCxnSpPr>
          <p:nvPr/>
        </p:nvCxnSpPr>
        <p:spPr>
          <a:xfrm rot="16200000" flipH="1">
            <a:off x="3364570" y="3960431"/>
            <a:ext cx="516890" cy="786085"/>
          </a:xfrm>
          <a:prstGeom prst="bentConnector2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winkelte Verbindung 25">
            <a:extLst>
              <a:ext uri="{FF2B5EF4-FFF2-40B4-BE49-F238E27FC236}">
                <a16:creationId xmlns:a16="http://schemas.microsoft.com/office/drawing/2014/main" id="{7F05552F-EF59-1145-A1FD-831BCED1BA80}"/>
              </a:ext>
            </a:extLst>
          </p:cNvPr>
          <p:cNvCxnSpPr>
            <a:cxnSpLocks/>
            <a:stCxn id="51" idx="3"/>
            <a:endCxn id="42" idx="2"/>
          </p:cNvCxnSpPr>
          <p:nvPr/>
        </p:nvCxnSpPr>
        <p:spPr>
          <a:xfrm flipV="1">
            <a:off x="7968711" y="4100037"/>
            <a:ext cx="1050236" cy="505463"/>
          </a:xfrm>
          <a:prstGeom prst="bentConnector2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winkelte Verbindung 26">
            <a:extLst>
              <a:ext uri="{FF2B5EF4-FFF2-40B4-BE49-F238E27FC236}">
                <a16:creationId xmlns:a16="http://schemas.microsoft.com/office/drawing/2014/main" id="{0588A868-801A-6E41-AD96-3AC87B565072}"/>
              </a:ext>
            </a:extLst>
          </p:cNvPr>
          <p:cNvCxnSpPr>
            <a:cxnSpLocks/>
            <a:stCxn id="42" idx="2"/>
            <a:endCxn id="52" idx="1"/>
          </p:cNvCxnSpPr>
          <p:nvPr/>
        </p:nvCxnSpPr>
        <p:spPr>
          <a:xfrm rot="16200000" flipH="1">
            <a:off x="9292491" y="3826492"/>
            <a:ext cx="501620" cy="1048709"/>
          </a:xfrm>
          <a:prstGeom prst="bentConnector2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>
            <a:extLst>
              <a:ext uri="{FF2B5EF4-FFF2-40B4-BE49-F238E27FC236}">
                <a16:creationId xmlns:a16="http://schemas.microsoft.com/office/drawing/2014/main" id="{AA591DC2-B620-BEDC-7448-A7EF285D3660}"/>
              </a:ext>
            </a:extLst>
          </p:cNvPr>
          <p:cNvSpPr/>
          <p:nvPr/>
        </p:nvSpPr>
        <p:spPr>
          <a:xfrm>
            <a:off x="2353762" y="1459898"/>
            <a:ext cx="1752423" cy="7624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price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€/ m</a:t>
            </a:r>
            <a:r>
              <a:rPr lang="de-DE" sz="2000" baseline="30000" dirty="0">
                <a:solidFill>
                  <a:schemeClr val="tx1"/>
                </a:solidFill>
                <a:latin typeface="Fira Sans" panose="020B0503050000020004" pitchFamily="34" charset="0"/>
              </a:rPr>
              <a:t>3</a:t>
            </a:r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AA591DC2-B620-BEDC-7448-A7EF285D3660}"/>
              </a:ext>
            </a:extLst>
          </p:cNvPr>
          <p:cNvSpPr/>
          <p:nvPr/>
        </p:nvSpPr>
        <p:spPr>
          <a:xfrm>
            <a:off x="4298745" y="579330"/>
            <a:ext cx="1752423" cy="7624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net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income</a:t>
            </a:r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  <a:p>
            <a:pPr algn="ctr"/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€/m</a:t>
            </a:r>
            <a:r>
              <a:rPr lang="de-DE" sz="2000" baseline="30000" dirty="0">
                <a:solidFill>
                  <a:schemeClr val="tx1"/>
                </a:solidFill>
                <a:latin typeface="Fira Sans" panose="020B0503050000020004" pitchFamily="34" charset="0"/>
              </a:rPr>
              <a:t>3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AA591DC2-B620-BEDC-7448-A7EF285D3660}"/>
              </a:ext>
            </a:extLst>
          </p:cNvPr>
          <p:cNvSpPr/>
          <p:nvPr/>
        </p:nvSpPr>
        <p:spPr>
          <a:xfrm>
            <a:off x="6218880" y="1459898"/>
            <a:ext cx="1752423" cy="7624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harvesting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cost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; €/ m</a:t>
            </a:r>
            <a:r>
              <a:rPr lang="de-DE" sz="2000" baseline="30000" dirty="0">
                <a:solidFill>
                  <a:schemeClr val="tx1"/>
                </a:solidFill>
                <a:latin typeface="Fira Sans" panose="020B0503050000020004" pitchFamily="34" charset="0"/>
              </a:rPr>
              <a:t>3</a:t>
            </a:r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AA591DC2-B620-BEDC-7448-A7EF285D3660}"/>
              </a:ext>
            </a:extLst>
          </p:cNvPr>
          <p:cNvSpPr/>
          <p:nvPr/>
        </p:nvSpPr>
        <p:spPr>
          <a:xfrm>
            <a:off x="8142734" y="2392665"/>
            <a:ext cx="1752423" cy="7624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costs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step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 2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€/ m</a:t>
            </a:r>
            <a:r>
              <a:rPr lang="de-DE" sz="2000" baseline="30000" dirty="0">
                <a:solidFill>
                  <a:schemeClr val="tx1"/>
                </a:solidFill>
                <a:latin typeface="Fira Sans" panose="020B0503050000020004" pitchFamily="34" charset="0"/>
              </a:rPr>
              <a:t>3</a:t>
            </a:r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AA591DC2-B620-BEDC-7448-A7EF285D3660}"/>
              </a:ext>
            </a:extLst>
          </p:cNvPr>
          <p:cNvSpPr/>
          <p:nvPr/>
        </p:nvSpPr>
        <p:spPr>
          <a:xfrm>
            <a:off x="4303016" y="2396771"/>
            <a:ext cx="1752423" cy="7624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costs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step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 1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€/ m</a:t>
            </a:r>
            <a:r>
              <a:rPr lang="de-DE" sz="2000" baseline="30000" dirty="0">
                <a:solidFill>
                  <a:schemeClr val="tx1"/>
                </a:solidFill>
                <a:latin typeface="Fira Sans" panose="020B0503050000020004" pitchFamily="34" charset="0"/>
              </a:rPr>
              <a:t>3</a:t>
            </a:r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AA591DC2-B620-BEDC-7448-A7EF285D3660}"/>
              </a:ext>
            </a:extLst>
          </p:cNvPr>
          <p:cNvSpPr/>
          <p:nvPr/>
        </p:nvSpPr>
        <p:spPr>
          <a:xfrm>
            <a:off x="2353761" y="3332552"/>
            <a:ext cx="1752423" cy="7624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productive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work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; €/ m</a:t>
            </a:r>
            <a:r>
              <a:rPr lang="de-DE" sz="2000" baseline="30000" dirty="0">
                <a:solidFill>
                  <a:schemeClr val="tx1"/>
                </a:solidFill>
                <a:latin typeface="Fira Sans" panose="020B0503050000020004" pitchFamily="34" charset="0"/>
              </a:rPr>
              <a:t>3</a:t>
            </a:r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AA591DC2-B620-BEDC-7448-A7EF285D3660}"/>
              </a:ext>
            </a:extLst>
          </p:cNvPr>
          <p:cNvSpPr/>
          <p:nvPr/>
        </p:nvSpPr>
        <p:spPr>
          <a:xfrm>
            <a:off x="8142735" y="3337560"/>
            <a:ext cx="1752423" cy="762477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Fira Sans" panose="020B0503050000020004" pitchFamily="34" charset="0"/>
              </a:rPr>
              <a:t>additional </a:t>
            </a:r>
            <a:r>
              <a:rPr lang="de-DE" sz="2000" dirty="0" err="1">
                <a:solidFill>
                  <a:schemeClr val="bg1"/>
                </a:solidFill>
                <a:latin typeface="Fira Sans" panose="020B0503050000020004" pitchFamily="34" charset="0"/>
              </a:rPr>
              <a:t>work</a:t>
            </a:r>
            <a:r>
              <a:rPr lang="de-DE" sz="2000" dirty="0">
                <a:solidFill>
                  <a:schemeClr val="bg1"/>
                </a:solidFill>
                <a:latin typeface="Fira Sans" panose="020B0503050000020004" pitchFamily="34" charset="0"/>
              </a:rPr>
              <a:t>; €/ m</a:t>
            </a:r>
            <a:r>
              <a:rPr lang="de-DE" sz="2000" baseline="30000" dirty="0">
                <a:solidFill>
                  <a:schemeClr val="bg1"/>
                </a:solidFill>
                <a:latin typeface="Fira Sans" panose="020B0503050000020004" pitchFamily="34" charset="0"/>
              </a:rPr>
              <a:t>3</a:t>
            </a:r>
            <a:endParaRPr lang="de-DE" sz="20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AA591DC2-B620-BEDC-7448-A7EF285D3660}"/>
              </a:ext>
            </a:extLst>
          </p:cNvPr>
          <p:cNvSpPr/>
          <p:nvPr/>
        </p:nvSpPr>
        <p:spPr>
          <a:xfrm>
            <a:off x="399846" y="4234523"/>
            <a:ext cx="1752423" cy="7624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costs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 per PMH</a:t>
            </a:r>
            <a:r>
              <a:rPr lang="de-DE" sz="2000" baseline="-25000" dirty="0">
                <a:solidFill>
                  <a:schemeClr val="tx1"/>
                </a:solidFill>
                <a:latin typeface="Fira Sans" panose="020B0503050000020004" pitchFamily="34" charset="0"/>
              </a:rPr>
              <a:t>15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; €/h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AA591DC2-B620-BEDC-7448-A7EF285D3660}"/>
              </a:ext>
            </a:extLst>
          </p:cNvPr>
          <p:cNvSpPr/>
          <p:nvPr/>
        </p:nvSpPr>
        <p:spPr>
          <a:xfrm>
            <a:off x="4016058" y="4230680"/>
            <a:ext cx="2038304" cy="7624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performance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 per PMH</a:t>
            </a:r>
            <a:r>
              <a:rPr lang="de-DE" sz="2000" baseline="-25000" dirty="0">
                <a:solidFill>
                  <a:schemeClr val="tx1"/>
                </a:solidFill>
                <a:latin typeface="Fira Sans" panose="020B0503050000020004" pitchFamily="34" charset="0"/>
              </a:rPr>
              <a:t>15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;</a:t>
            </a:r>
            <a:r>
              <a:rPr lang="de-DE" sz="2000" baseline="-2500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m</a:t>
            </a:r>
            <a:r>
              <a:rPr lang="de-DE" sz="2000" baseline="30000" dirty="0">
                <a:solidFill>
                  <a:schemeClr val="tx1"/>
                </a:solidFill>
                <a:latin typeface="Fira Sans" panose="020B0503050000020004" pitchFamily="34" charset="0"/>
              </a:rPr>
              <a:t>3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/h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AA591DC2-B620-BEDC-7448-A7EF285D3660}"/>
              </a:ext>
            </a:extLst>
          </p:cNvPr>
          <p:cNvSpPr/>
          <p:nvPr/>
        </p:nvSpPr>
        <p:spPr>
          <a:xfrm>
            <a:off x="6216288" y="4224261"/>
            <a:ext cx="1752423" cy="762477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Fira Sans" panose="020B0503050000020004" pitchFamily="34" charset="0"/>
              </a:rPr>
              <a:t>additional </a:t>
            </a:r>
            <a:r>
              <a:rPr lang="de-DE" sz="2000" dirty="0" err="1">
                <a:solidFill>
                  <a:schemeClr val="bg1"/>
                </a:solidFill>
                <a:latin typeface="Fira Sans" panose="020B0503050000020004" pitchFamily="34" charset="0"/>
              </a:rPr>
              <a:t>cost</a:t>
            </a:r>
            <a:r>
              <a:rPr lang="de-DE" sz="2000" dirty="0">
                <a:solidFill>
                  <a:schemeClr val="bg1"/>
                </a:solidFill>
                <a:latin typeface="Fira Sans" panose="020B0503050000020004" pitchFamily="34" charset="0"/>
              </a:rPr>
              <a:t>; €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AA591DC2-B620-BEDC-7448-A7EF285D3660}"/>
              </a:ext>
            </a:extLst>
          </p:cNvPr>
          <p:cNvSpPr/>
          <p:nvPr/>
        </p:nvSpPr>
        <p:spPr>
          <a:xfrm>
            <a:off x="10067656" y="4220418"/>
            <a:ext cx="1752423" cy="762477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Fira Sans" panose="020B0503050000020004" pitchFamily="34" charset="0"/>
              </a:rPr>
              <a:t>total per-</a:t>
            </a:r>
            <a:r>
              <a:rPr lang="de-DE" sz="2000" dirty="0" err="1">
                <a:solidFill>
                  <a:schemeClr val="bg1"/>
                </a:solidFill>
                <a:latin typeface="Fira Sans" panose="020B0503050000020004" pitchFamily="34" charset="0"/>
              </a:rPr>
              <a:t>formance</a:t>
            </a:r>
            <a:r>
              <a:rPr lang="de-DE" sz="2000" dirty="0">
                <a:solidFill>
                  <a:schemeClr val="bg1"/>
                </a:solidFill>
                <a:latin typeface="Fira Sans" panose="020B0503050000020004" pitchFamily="34" charset="0"/>
              </a:rPr>
              <a:t>; m</a:t>
            </a:r>
            <a:r>
              <a:rPr lang="de-DE" sz="2000" baseline="30000" dirty="0">
                <a:solidFill>
                  <a:schemeClr val="bg1"/>
                </a:solidFill>
                <a:latin typeface="Fira Sans" panose="020B0503050000020004" pitchFamily="34" charset="0"/>
              </a:rPr>
              <a:t>3</a:t>
            </a:r>
            <a:endParaRPr lang="de-DE" sz="20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88" name="Ellipse 87"/>
          <p:cNvSpPr/>
          <p:nvPr/>
        </p:nvSpPr>
        <p:spPr>
          <a:xfrm>
            <a:off x="4859731" y="1518562"/>
            <a:ext cx="622300" cy="6223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Ellipse 88"/>
          <p:cNvSpPr/>
          <p:nvPr/>
        </p:nvSpPr>
        <p:spPr>
          <a:xfrm>
            <a:off x="6771178" y="2462753"/>
            <a:ext cx="622300" cy="6223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Ellipse 89"/>
          <p:cNvSpPr/>
          <p:nvPr/>
        </p:nvSpPr>
        <p:spPr>
          <a:xfrm>
            <a:off x="4868078" y="3407648"/>
            <a:ext cx="622300" cy="6223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Ellipse 90"/>
          <p:cNvSpPr/>
          <p:nvPr/>
        </p:nvSpPr>
        <p:spPr>
          <a:xfrm>
            <a:off x="2918822" y="4294346"/>
            <a:ext cx="622300" cy="6223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Ellipse 91"/>
          <p:cNvSpPr/>
          <p:nvPr/>
        </p:nvSpPr>
        <p:spPr>
          <a:xfrm>
            <a:off x="8707797" y="4294346"/>
            <a:ext cx="622300" cy="6223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Minus 6">
            <a:extLst>
              <a:ext uri="{FF2B5EF4-FFF2-40B4-BE49-F238E27FC236}">
                <a16:creationId xmlns:a16="http://schemas.microsoft.com/office/drawing/2014/main" id="{63039608-D80C-9042-8A20-56E0EFD8A66A}"/>
              </a:ext>
            </a:extLst>
          </p:cNvPr>
          <p:cNvSpPr/>
          <p:nvPr/>
        </p:nvSpPr>
        <p:spPr>
          <a:xfrm>
            <a:off x="5020165" y="1727201"/>
            <a:ext cx="284735" cy="201134"/>
          </a:xfrm>
          <a:prstGeom prst="mathMin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b="0"/>
          </a:p>
        </p:txBody>
      </p:sp>
      <p:sp>
        <p:nvSpPr>
          <p:cNvPr id="10" name="Plus 9">
            <a:extLst>
              <a:ext uri="{FF2B5EF4-FFF2-40B4-BE49-F238E27FC236}">
                <a16:creationId xmlns:a16="http://schemas.microsoft.com/office/drawing/2014/main" id="{E81F2651-02BB-B947-BFC8-D74170CD23D1}"/>
              </a:ext>
            </a:extLst>
          </p:cNvPr>
          <p:cNvSpPr/>
          <p:nvPr/>
        </p:nvSpPr>
        <p:spPr>
          <a:xfrm>
            <a:off x="6950039" y="2668266"/>
            <a:ext cx="264578" cy="211274"/>
          </a:xfrm>
          <a:prstGeom prst="mathPl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b="0"/>
          </a:p>
        </p:txBody>
      </p:sp>
      <p:sp>
        <p:nvSpPr>
          <p:cNvPr id="12" name="Plus 11">
            <a:extLst>
              <a:ext uri="{FF2B5EF4-FFF2-40B4-BE49-F238E27FC236}">
                <a16:creationId xmlns:a16="http://schemas.microsoft.com/office/drawing/2014/main" id="{C4271F14-1A2B-1E48-87B1-B25FA7433C22}"/>
              </a:ext>
            </a:extLst>
          </p:cNvPr>
          <p:cNvSpPr/>
          <p:nvPr/>
        </p:nvSpPr>
        <p:spPr>
          <a:xfrm>
            <a:off x="5057000" y="3610658"/>
            <a:ext cx="264578" cy="211274"/>
          </a:xfrm>
          <a:prstGeom prst="mathPl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b="0"/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716040B5-B60D-DF1B-142F-4598F6229EF0}"/>
              </a:ext>
            </a:extLst>
          </p:cNvPr>
          <p:cNvCxnSpPr/>
          <p:nvPr/>
        </p:nvCxnSpPr>
        <p:spPr>
          <a:xfrm flipH="1">
            <a:off x="3142054" y="4518145"/>
            <a:ext cx="175840" cy="211274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afik 32">
            <a:extLst>
              <a:ext uri="{FF2B5EF4-FFF2-40B4-BE49-F238E27FC236}">
                <a16:creationId xmlns:a16="http://schemas.microsoft.com/office/drawing/2014/main" id="{CD0C74F9-4D7C-D1FB-9D67-6C482B32C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170" y="4490336"/>
            <a:ext cx="230499" cy="266893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</p:pic>
    </p:spTree>
    <p:extLst>
      <p:ext uri="{BB962C8B-B14F-4D97-AF65-F5344CB8AC3E}">
        <p14:creationId xmlns:p14="http://schemas.microsoft.com/office/powerpoint/2010/main" val="1291490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>
            <a:extLst>
              <a:ext uri="{FF2B5EF4-FFF2-40B4-BE49-F238E27FC236}">
                <a16:creationId xmlns:a16="http://schemas.microsoft.com/office/drawing/2014/main" id="{BCF2072C-1DBF-DAC0-ED2C-EC130DEF1686}"/>
              </a:ext>
            </a:extLst>
          </p:cNvPr>
          <p:cNvSpPr/>
          <p:nvPr/>
        </p:nvSpPr>
        <p:spPr>
          <a:xfrm>
            <a:off x="7734468" y="230290"/>
            <a:ext cx="1837561" cy="5944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B10F8A9-42C6-CE14-BB93-6CAADB975636}"/>
              </a:ext>
            </a:extLst>
          </p:cNvPr>
          <p:cNvSpPr/>
          <p:nvPr/>
        </p:nvSpPr>
        <p:spPr>
          <a:xfrm>
            <a:off x="5328579" y="230290"/>
            <a:ext cx="1997260" cy="5944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B0B908A-0BF6-F9D1-B395-862100ADFB69}"/>
              </a:ext>
            </a:extLst>
          </p:cNvPr>
          <p:cNvSpPr/>
          <p:nvPr/>
        </p:nvSpPr>
        <p:spPr>
          <a:xfrm>
            <a:off x="2997702" y="227382"/>
            <a:ext cx="1997260" cy="5944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785056D-21DF-E861-4207-5B625BF62FD3}"/>
              </a:ext>
            </a:extLst>
          </p:cNvPr>
          <p:cNvSpPr txBox="1"/>
          <p:nvPr/>
        </p:nvSpPr>
        <p:spPr>
          <a:xfrm>
            <a:off x="2997706" y="1582570"/>
            <a:ext cx="1997258" cy="307777"/>
          </a:xfrm>
          <a:prstGeom prst="rect">
            <a:avLst/>
          </a:prstGeom>
          <a:noFill/>
          <a:ln w="76200">
            <a:solidFill>
              <a:srgbClr val="FF773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>
                <a:latin typeface=""/>
              </a:rPr>
              <a:t>marking</a:t>
            </a:r>
            <a:r>
              <a:rPr lang="de-DE" sz="1400" dirty="0">
                <a:latin typeface=""/>
              </a:rPr>
              <a:t> </a:t>
            </a:r>
            <a:r>
              <a:rPr lang="de-DE" sz="1400" dirty="0" err="1">
                <a:latin typeface=""/>
              </a:rPr>
              <a:t>the</a:t>
            </a:r>
            <a:r>
              <a:rPr lang="de-DE" sz="1400" dirty="0">
                <a:latin typeface=""/>
              </a:rPr>
              <a:t> </a:t>
            </a:r>
            <a:r>
              <a:rPr lang="de-DE" sz="1400" dirty="0" err="1">
                <a:latin typeface=""/>
              </a:rPr>
              <a:t>corridor</a:t>
            </a:r>
            <a:endParaRPr lang="de-DE" sz="1400" dirty="0">
              <a:latin typeface="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94FA044-C8B9-A909-B7A3-C14B1823F9AE}"/>
              </a:ext>
            </a:extLst>
          </p:cNvPr>
          <p:cNvSpPr txBox="1"/>
          <p:nvPr/>
        </p:nvSpPr>
        <p:spPr>
          <a:xfrm>
            <a:off x="2997706" y="1199449"/>
            <a:ext cx="1997260" cy="307777"/>
          </a:xfrm>
          <a:prstGeom prst="rect">
            <a:avLst/>
          </a:prstGeom>
          <a:noFill/>
          <a:ln w="76200">
            <a:solidFill>
              <a:srgbClr val="FF773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>
                <a:latin typeface=""/>
              </a:rPr>
              <a:t>planning</a:t>
            </a:r>
            <a:r>
              <a:rPr lang="de-DE" sz="1400" dirty="0">
                <a:latin typeface=""/>
              </a:rPr>
              <a:t> </a:t>
            </a:r>
            <a:r>
              <a:rPr lang="de-DE" sz="1400" dirty="0" err="1">
                <a:latin typeface=""/>
              </a:rPr>
              <a:t>the</a:t>
            </a:r>
            <a:r>
              <a:rPr lang="de-DE" sz="1400" dirty="0">
                <a:latin typeface=""/>
              </a:rPr>
              <a:t> </a:t>
            </a:r>
            <a:r>
              <a:rPr lang="de-DE" sz="1400" dirty="0" err="1">
                <a:latin typeface=""/>
              </a:rPr>
              <a:t>corridor</a:t>
            </a:r>
            <a:endParaRPr lang="de-DE" sz="1400" dirty="0">
              <a:latin typeface="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0B6CC18-5CCC-E1D6-6506-9EC3E924110B}"/>
              </a:ext>
            </a:extLst>
          </p:cNvPr>
          <p:cNvSpPr txBox="1"/>
          <p:nvPr/>
        </p:nvSpPr>
        <p:spPr>
          <a:xfrm>
            <a:off x="2997705" y="823015"/>
            <a:ext cx="1997259" cy="307777"/>
          </a:xfrm>
          <a:prstGeom prst="rect">
            <a:avLst/>
          </a:prstGeom>
          <a:noFill/>
          <a:ln w="76200">
            <a:solidFill>
              <a:srgbClr val="FF773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>
                <a:latin typeface=""/>
              </a:rPr>
              <a:t>exploring</a:t>
            </a:r>
            <a:r>
              <a:rPr lang="de-DE" sz="1400" dirty="0">
                <a:latin typeface=""/>
              </a:rPr>
              <a:t> </a:t>
            </a:r>
            <a:r>
              <a:rPr lang="de-DE" sz="1400" dirty="0" err="1">
                <a:latin typeface=""/>
              </a:rPr>
              <a:t>terrain</a:t>
            </a:r>
            <a:endParaRPr lang="de-DE" sz="1400" dirty="0">
              <a:latin typeface="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8AD0C59-BC81-D968-6D58-B4A0C999F1E4}"/>
              </a:ext>
            </a:extLst>
          </p:cNvPr>
          <p:cNvSpPr txBox="1"/>
          <p:nvPr/>
        </p:nvSpPr>
        <p:spPr>
          <a:xfrm>
            <a:off x="5438666" y="2009089"/>
            <a:ext cx="1777086" cy="738664"/>
          </a:xfrm>
          <a:prstGeom prst="rect">
            <a:avLst/>
          </a:prstGeom>
          <a:noFill/>
          <a:ln w="76200">
            <a:solidFill>
              <a:srgbClr val="FF7737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400">
                <a:latin typeface=""/>
              </a:defRPr>
            </a:lvl1pPr>
          </a:lstStyle>
          <a:p>
            <a:r>
              <a:rPr lang="de-DE" dirty="0" err="1"/>
              <a:t>felling</a:t>
            </a:r>
            <a:r>
              <a:rPr lang="de-DE" dirty="0"/>
              <a:t> and </a:t>
            </a:r>
            <a:r>
              <a:rPr lang="de-DE" dirty="0" err="1"/>
              <a:t>processing</a:t>
            </a:r>
            <a:r>
              <a:rPr lang="de-DE" dirty="0"/>
              <a:t> </a:t>
            </a:r>
            <a:r>
              <a:rPr lang="de-DE" dirty="0" err="1"/>
              <a:t>trees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corridor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A4FA1D9-30E4-ABD2-E2C7-6E0941ABC880}"/>
              </a:ext>
            </a:extLst>
          </p:cNvPr>
          <p:cNvSpPr txBox="1"/>
          <p:nvPr/>
        </p:nvSpPr>
        <p:spPr>
          <a:xfrm>
            <a:off x="2997703" y="2552358"/>
            <a:ext cx="1997260" cy="738664"/>
          </a:xfrm>
          <a:prstGeom prst="rect">
            <a:avLst/>
          </a:prstGeom>
          <a:noFill/>
          <a:ln w="76200">
            <a:solidFill>
              <a:srgbClr val="FF773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>
                <a:latin typeface=""/>
              </a:rPr>
              <a:t>prep</a:t>
            </a:r>
            <a:r>
              <a:rPr lang="de-DE" sz="1400" dirty="0">
                <a:latin typeface=""/>
              </a:rPr>
              <a:t>. spar </a:t>
            </a:r>
            <a:r>
              <a:rPr lang="de-DE" sz="1400" dirty="0" err="1">
                <a:latin typeface=""/>
              </a:rPr>
              <a:t>trees</a:t>
            </a:r>
            <a:r>
              <a:rPr lang="de-DE" sz="1400" dirty="0">
                <a:latin typeface=""/>
              </a:rPr>
              <a:t> (end </a:t>
            </a:r>
            <a:r>
              <a:rPr lang="de-DE" sz="1400" dirty="0" err="1">
                <a:latin typeface=""/>
              </a:rPr>
              <a:t>mast</a:t>
            </a:r>
            <a:r>
              <a:rPr lang="de-DE" sz="1400" dirty="0">
                <a:latin typeface=""/>
              </a:rPr>
              <a:t>, intermediate </a:t>
            </a:r>
            <a:r>
              <a:rPr lang="de-DE" sz="1400" dirty="0" err="1">
                <a:latin typeface=""/>
              </a:rPr>
              <a:t>supports</a:t>
            </a:r>
            <a:r>
              <a:rPr lang="de-DE" sz="1400" dirty="0">
                <a:latin typeface=""/>
              </a:rPr>
              <a:t>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71F5C69-B71D-46D0-37FA-D2DF2121ACA3}"/>
              </a:ext>
            </a:extLst>
          </p:cNvPr>
          <p:cNvSpPr txBox="1"/>
          <p:nvPr/>
        </p:nvSpPr>
        <p:spPr>
          <a:xfrm>
            <a:off x="2997702" y="3356432"/>
            <a:ext cx="1997260" cy="307777"/>
          </a:xfrm>
          <a:prstGeom prst="rect">
            <a:avLst/>
          </a:prstGeom>
          <a:noFill/>
          <a:ln w="76200">
            <a:solidFill>
              <a:srgbClr val="FF773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>
                <a:latin typeface=""/>
              </a:rPr>
              <a:t>installing</a:t>
            </a:r>
            <a:r>
              <a:rPr lang="de-DE" sz="1400" dirty="0">
                <a:latin typeface=""/>
              </a:rPr>
              <a:t> </a:t>
            </a:r>
            <a:r>
              <a:rPr lang="de-DE" sz="1400" dirty="0" err="1">
                <a:latin typeface=""/>
              </a:rPr>
              <a:t>the</a:t>
            </a:r>
            <a:r>
              <a:rPr lang="de-DE" sz="1400" dirty="0">
                <a:latin typeface=""/>
              </a:rPr>
              <a:t> </a:t>
            </a:r>
            <a:r>
              <a:rPr lang="de-DE" sz="1400" dirty="0" err="1">
                <a:latin typeface=""/>
              </a:rPr>
              <a:t>system</a:t>
            </a:r>
            <a:endParaRPr lang="de-DE" sz="1400" dirty="0">
              <a:latin typeface="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AC67F51-C5E8-6DEE-9010-F075EC93F4C3}"/>
              </a:ext>
            </a:extLst>
          </p:cNvPr>
          <p:cNvSpPr txBox="1"/>
          <p:nvPr/>
        </p:nvSpPr>
        <p:spPr>
          <a:xfrm>
            <a:off x="3020416" y="227382"/>
            <a:ext cx="1671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"/>
              </a:rPr>
              <a:t>Set </a:t>
            </a:r>
            <a:r>
              <a:rPr lang="de-DE" sz="1600" dirty="0" err="1">
                <a:latin typeface=""/>
              </a:rPr>
              <a:t>up</a:t>
            </a:r>
            <a:r>
              <a:rPr lang="de-DE" sz="1600" dirty="0">
                <a:latin typeface=""/>
              </a:rPr>
              <a:t> </a:t>
            </a:r>
          </a:p>
          <a:p>
            <a:pPr algn="ctr"/>
            <a:r>
              <a:rPr lang="de-DE" sz="1600" dirty="0" err="1">
                <a:latin typeface=""/>
              </a:rPr>
              <a:t>operations</a:t>
            </a:r>
            <a:endParaRPr lang="de-DE" sz="1600" dirty="0">
              <a:latin typeface="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DBB4509-291D-778D-8050-3572E6B66D3F}"/>
              </a:ext>
            </a:extLst>
          </p:cNvPr>
          <p:cNvSpPr txBox="1"/>
          <p:nvPr/>
        </p:nvSpPr>
        <p:spPr>
          <a:xfrm>
            <a:off x="5403591" y="227382"/>
            <a:ext cx="1671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"/>
              </a:rPr>
              <a:t>Processing </a:t>
            </a:r>
            <a:r>
              <a:rPr lang="de-DE" sz="1600" dirty="0" err="1">
                <a:latin typeface=""/>
              </a:rPr>
              <a:t>operations</a:t>
            </a:r>
            <a:endParaRPr lang="de-DE" sz="1600" dirty="0">
              <a:latin typeface="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426DC3C-E0BD-42D5-4345-1E881C9E1482}"/>
              </a:ext>
            </a:extLst>
          </p:cNvPr>
          <p:cNvSpPr txBox="1"/>
          <p:nvPr/>
        </p:nvSpPr>
        <p:spPr>
          <a:xfrm>
            <a:off x="7848069" y="227381"/>
            <a:ext cx="1671145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latin typeface=""/>
              </a:rPr>
              <a:t>Extraction</a:t>
            </a:r>
            <a:r>
              <a:rPr lang="de-DE" sz="1600" dirty="0">
                <a:latin typeface=""/>
              </a:rPr>
              <a:t> </a:t>
            </a:r>
            <a:r>
              <a:rPr lang="de-DE" sz="1600" dirty="0" err="1">
                <a:latin typeface=""/>
              </a:rPr>
              <a:t>operations</a:t>
            </a:r>
            <a:endParaRPr lang="de-DE" sz="1600" dirty="0">
              <a:latin typeface=""/>
            </a:endParaRPr>
          </a:p>
        </p:txBody>
      </p:sp>
      <p:cxnSp>
        <p:nvCxnSpPr>
          <p:cNvPr id="11" name="Gewinkelte Verbindung 10">
            <a:extLst>
              <a:ext uri="{FF2B5EF4-FFF2-40B4-BE49-F238E27FC236}">
                <a16:creationId xmlns:a16="http://schemas.microsoft.com/office/drawing/2014/main" id="{D82A5315-BCC9-3E4A-8ADC-6AF542931861}"/>
              </a:ext>
            </a:extLst>
          </p:cNvPr>
          <p:cNvCxnSpPr>
            <a:cxnSpLocks/>
            <a:stCxn id="2" idx="3"/>
            <a:endCxn id="5" idx="0"/>
          </p:cNvCxnSpPr>
          <p:nvPr/>
        </p:nvCxnSpPr>
        <p:spPr>
          <a:xfrm>
            <a:off x="4994964" y="1736459"/>
            <a:ext cx="1332245" cy="272630"/>
          </a:xfrm>
          <a:prstGeom prst="bentConnector2">
            <a:avLst/>
          </a:prstGeom>
          <a:ln w="76200">
            <a:solidFill>
              <a:srgbClr val="FF77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winkelte Verbindung 11">
            <a:extLst>
              <a:ext uri="{FF2B5EF4-FFF2-40B4-BE49-F238E27FC236}">
                <a16:creationId xmlns:a16="http://schemas.microsoft.com/office/drawing/2014/main" id="{4F14406E-D381-B58C-8603-6EFBB0F6C25C}"/>
              </a:ext>
            </a:extLst>
          </p:cNvPr>
          <p:cNvCxnSpPr>
            <a:cxnSpLocks/>
            <a:stCxn id="5" idx="2"/>
            <a:endCxn id="6" idx="3"/>
          </p:cNvCxnSpPr>
          <p:nvPr/>
        </p:nvCxnSpPr>
        <p:spPr>
          <a:xfrm rot="5400000">
            <a:off x="5574118" y="2168598"/>
            <a:ext cx="173937" cy="1332246"/>
          </a:xfrm>
          <a:prstGeom prst="bentConnector2">
            <a:avLst/>
          </a:prstGeom>
          <a:ln w="76200">
            <a:solidFill>
              <a:srgbClr val="FF77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9">
            <a:extLst>
              <a:ext uri="{FF2B5EF4-FFF2-40B4-BE49-F238E27FC236}">
                <a16:creationId xmlns:a16="http://schemas.microsoft.com/office/drawing/2014/main" id="{1F6FBEB2-BEFC-BBA4-772B-15DA2AA49674}"/>
              </a:ext>
            </a:extLst>
          </p:cNvPr>
          <p:cNvSpPr txBox="1"/>
          <p:nvPr/>
        </p:nvSpPr>
        <p:spPr>
          <a:xfrm>
            <a:off x="5459506" y="3788617"/>
            <a:ext cx="1777086" cy="738664"/>
          </a:xfrm>
          <a:prstGeom prst="rect">
            <a:avLst/>
          </a:prstGeom>
          <a:noFill/>
          <a:ln w="76200">
            <a:solidFill>
              <a:srgbClr val="FF7737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400">
                <a:latin typeface=""/>
              </a:defRPr>
            </a:lvl1pPr>
          </a:lstStyle>
          <a:p>
            <a:r>
              <a:rPr lang="de-DE" dirty="0" err="1"/>
              <a:t>felling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processing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intermediate </a:t>
            </a:r>
            <a:r>
              <a:rPr lang="de-DE" dirty="0" err="1"/>
              <a:t>zone</a:t>
            </a:r>
            <a:endParaRPr lang="de-DE" dirty="0"/>
          </a:p>
        </p:txBody>
      </p:sp>
      <p:cxnSp>
        <p:nvCxnSpPr>
          <p:cNvPr id="14" name="Gewinkelte Verbindung 13">
            <a:extLst>
              <a:ext uri="{FF2B5EF4-FFF2-40B4-BE49-F238E27FC236}">
                <a16:creationId xmlns:a16="http://schemas.microsoft.com/office/drawing/2014/main" id="{7D0B1039-8EC3-E80D-6F0C-F3E60D664249}"/>
              </a:ext>
            </a:extLst>
          </p:cNvPr>
          <p:cNvCxnSpPr>
            <a:cxnSpLocks/>
            <a:stCxn id="7" idx="3"/>
            <a:endCxn id="13" idx="0"/>
          </p:cNvCxnSpPr>
          <p:nvPr/>
        </p:nvCxnSpPr>
        <p:spPr>
          <a:xfrm>
            <a:off x="4994962" y="3510321"/>
            <a:ext cx="1353087" cy="278296"/>
          </a:xfrm>
          <a:prstGeom prst="bentConnector2">
            <a:avLst/>
          </a:prstGeom>
          <a:ln w="76200">
            <a:solidFill>
              <a:srgbClr val="FF77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0">
            <a:extLst>
              <a:ext uri="{FF2B5EF4-FFF2-40B4-BE49-F238E27FC236}">
                <a16:creationId xmlns:a16="http://schemas.microsoft.com/office/drawing/2014/main" id="{F61D0259-9517-C16A-4DF5-0DBF47D7B952}"/>
              </a:ext>
            </a:extLst>
          </p:cNvPr>
          <p:cNvSpPr txBox="1"/>
          <p:nvPr/>
        </p:nvSpPr>
        <p:spPr>
          <a:xfrm>
            <a:off x="7795254" y="4550447"/>
            <a:ext cx="1777086" cy="307777"/>
          </a:xfrm>
          <a:prstGeom prst="rect">
            <a:avLst/>
          </a:prstGeom>
          <a:solidFill>
            <a:srgbClr val="FF7737"/>
          </a:solidFill>
          <a:ln w="76200">
            <a:solidFill>
              <a:srgbClr val="FF7737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400">
                <a:solidFill>
                  <a:schemeClr val="bg1"/>
                </a:solidFill>
                <a:latin typeface=""/>
              </a:defRPr>
            </a:lvl1pPr>
          </a:lstStyle>
          <a:p>
            <a:r>
              <a:rPr lang="de-DE" dirty="0"/>
              <a:t>lateral </a:t>
            </a:r>
            <a:r>
              <a:rPr lang="de-DE" dirty="0" err="1"/>
              <a:t>pre-skidding</a:t>
            </a:r>
            <a:endParaRPr lang="de-DE" dirty="0"/>
          </a:p>
        </p:txBody>
      </p:sp>
      <p:sp>
        <p:nvSpPr>
          <p:cNvPr id="16" name="Textfeld 11">
            <a:extLst>
              <a:ext uri="{FF2B5EF4-FFF2-40B4-BE49-F238E27FC236}">
                <a16:creationId xmlns:a16="http://schemas.microsoft.com/office/drawing/2014/main" id="{6800F965-8A95-9584-6BAE-E3B506A9CECD}"/>
              </a:ext>
            </a:extLst>
          </p:cNvPr>
          <p:cNvSpPr txBox="1"/>
          <p:nvPr/>
        </p:nvSpPr>
        <p:spPr>
          <a:xfrm>
            <a:off x="7795567" y="4936178"/>
            <a:ext cx="1776774" cy="307777"/>
          </a:xfrm>
          <a:prstGeom prst="rect">
            <a:avLst/>
          </a:prstGeom>
          <a:solidFill>
            <a:srgbClr val="FF7737"/>
          </a:solidFill>
          <a:ln w="76200">
            <a:solidFill>
              <a:srgbClr val="FF7737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400">
                <a:solidFill>
                  <a:schemeClr val="bg1"/>
                </a:solidFill>
                <a:latin typeface=""/>
              </a:defRPr>
            </a:lvl1pPr>
          </a:lstStyle>
          <a:p>
            <a:r>
              <a:rPr lang="de-DE" dirty="0" err="1"/>
              <a:t>hauling</a:t>
            </a:r>
            <a:endParaRPr lang="de-DE" dirty="0"/>
          </a:p>
        </p:txBody>
      </p:sp>
      <p:sp>
        <p:nvSpPr>
          <p:cNvPr id="17" name="Textfeld 12">
            <a:extLst>
              <a:ext uri="{FF2B5EF4-FFF2-40B4-BE49-F238E27FC236}">
                <a16:creationId xmlns:a16="http://schemas.microsoft.com/office/drawing/2014/main" id="{B4380D59-2454-1468-8586-18FCC7D77951}"/>
              </a:ext>
            </a:extLst>
          </p:cNvPr>
          <p:cNvSpPr txBox="1"/>
          <p:nvPr/>
        </p:nvSpPr>
        <p:spPr>
          <a:xfrm>
            <a:off x="7795255" y="5308067"/>
            <a:ext cx="1776774" cy="307777"/>
          </a:xfrm>
          <a:prstGeom prst="rect">
            <a:avLst/>
          </a:prstGeom>
          <a:solidFill>
            <a:srgbClr val="FF7737"/>
          </a:solidFill>
          <a:ln w="76200">
            <a:solidFill>
              <a:srgbClr val="FF7737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400">
                <a:solidFill>
                  <a:schemeClr val="bg1"/>
                </a:solidFill>
                <a:latin typeface=""/>
              </a:defRPr>
            </a:lvl1pPr>
          </a:lstStyle>
          <a:p>
            <a:r>
              <a:rPr lang="de-DE" dirty="0"/>
              <a:t>stacking</a:t>
            </a:r>
          </a:p>
        </p:txBody>
      </p:sp>
      <p:cxnSp>
        <p:nvCxnSpPr>
          <p:cNvPr id="18" name="Gewinkelte Verbindung 22">
            <a:extLst>
              <a:ext uri="{FF2B5EF4-FFF2-40B4-BE49-F238E27FC236}">
                <a16:creationId xmlns:a16="http://schemas.microsoft.com/office/drawing/2014/main" id="{85A579DF-3525-7CED-3D84-EC38F93BB67A}"/>
              </a:ext>
            </a:extLst>
          </p:cNvPr>
          <p:cNvCxnSpPr>
            <a:cxnSpLocks/>
            <a:stCxn id="13" idx="3"/>
            <a:endCxn id="15" idx="0"/>
          </p:cNvCxnSpPr>
          <p:nvPr/>
        </p:nvCxnSpPr>
        <p:spPr>
          <a:xfrm>
            <a:off x="7236592" y="4157949"/>
            <a:ext cx="1447205" cy="392498"/>
          </a:xfrm>
          <a:prstGeom prst="bentConnector2">
            <a:avLst/>
          </a:prstGeom>
          <a:ln w="76200">
            <a:solidFill>
              <a:srgbClr val="FF77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5">
            <a:extLst>
              <a:ext uri="{FF2B5EF4-FFF2-40B4-BE49-F238E27FC236}">
                <a16:creationId xmlns:a16="http://schemas.microsoft.com/office/drawing/2014/main" id="{2599C480-1B1B-A625-7797-4596B6297D0D}"/>
              </a:ext>
            </a:extLst>
          </p:cNvPr>
          <p:cNvSpPr txBox="1"/>
          <p:nvPr/>
        </p:nvSpPr>
        <p:spPr>
          <a:xfrm>
            <a:off x="2997702" y="5672865"/>
            <a:ext cx="1997260" cy="307777"/>
          </a:xfrm>
          <a:prstGeom prst="rect">
            <a:avLst/>
          </a:prstGeom>
          <a:noFill/>
          <a:ln w="76200">
            <a:solidFill>
              <a:srgbClr val="FF773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>
                <a:latin typeface=""/>
              </a:rPr>
              <a:t>system</a:t>
            </a:r>
            <a:r>
              <a:rPr lang="de-DE" sz="1400" dirty="0">
                <a:latin typeface=""/>
              </a:rPr>
              <a:t> </a:t>
            </a:r>
            <a:r>
              <a:rPr lang="de-DE" sz="1400" dirty="0" err="1">
                <a:latin typeface=""/>
              </a:rPr>
              <a:t>dismantle</a:t>
            </a:r>
            <a:endParaRPr lang="de-DE" sz="1400" dirty="0">
              <a:latin typeface=""/>
            </a:endParaRPr>
          </a:p>
        </p:txBody>
      </p:sp>
      <p:cxnSp>
        <p:nvCxnSpPr>
          <p:cNvPr id="20" name="Gewinkelte Verbindung 23">
            <a:extLst>
              <a:ext uri="{FF2B5EF4-FFF2-40B4-BE49-F238E27FC236}">
                <a16:creationId xmlns:a16="http://schemas.microsoft.com/office/drawing/2014/main" id="{D5416B0C-D7A2-5CEC-5E1F-D8C5D429A594}"/>
              </a:ext>
            </a:extLst>
          </p:cNvPr>
          <p:cNvCxnSpPr>
            <a:cxnSpLocks/>
            <a:stCxn id="17" idx="2"/>
            <a:endCxn id="19" idx="3"/>
          </p:cNvCxnSpPr>
          <p:nvPr/>
        </p:nvCxnSpPr>
        <p:spPr>
          <a:xfrm rot="5400000">
            <a:off x="6733847" y="3876959"/>
            <a:ext cx="210910" cy="3688680"/>
          </a:xfrm>
          <a:prstGeom prst="bentConnector2">
            <a:avLst/>
          </a:prstGeom>
          <a:ln w="76200">
            <a:solidFill>
              <a:srgbClr val="FF77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53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BFA9047-C789-0D44-6F8B-B1D2D9704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848" y="943577"/>
            <a:ext cx="68199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33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3C4693F-476D-7743-C10E-B009A2FBF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406" y="2497144"/>
            <a:ext cx="4584700" cy="27559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4DC9591-023B-BFFB-5B2A-B00129068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406" y="1276681"/>
            <a:ext cx="68199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31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Microsoft Macintosh PowerPoint</Application>
  <PresentationFormat>Breitbild</PresentationFormat>
  <Paragraphs>35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Fira Sans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Jörn Erler</dc:creator>
  <cp:lastModifiedBy>Jörn Erler</cp:lastModifiedBy>
  <cp:revision>110</cp:revision>
  <cp:lastPrinted>2022-09-28T20:37:19Z</cp:lastPrinted>
  <dcterms:created xsi:type="dcterms:W3CDTF">2021-11-23T15:40:59Z</dcterms:created>
  <dcterms:modified xsi:type="dcterms:W3CDTF">2023-06-14T09:54:00Z</dcterms:modified>
</cp:coreProperties>
</file>