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38" r:id="rId3"/>
    <p:sldId id="340" r:id="rId4"/>
    <p:sldId id="336" r:id="rId5"/>
    <p:sldId id="337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38"/>
            <p14:sldId id="340"/>
            <p14:sldId id="336"/>
            <p14:sldId id="33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28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8/10/relationships/authors" Target="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EBEEA-7122-8C46-8947-BCE2E0D28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14.06.23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8" name="Titelplatzhalter 7">
            <a:extLst>
              <a:ext uri="{FF2B5EF4-FFF2-40B4-BE49-F238E27FC236}">
                <a16:creationId xmlns:a16="http://schemas.microsoft.com/office/drawing/2014/main" id="{FB5EAC6C-C0C6-4B41-B93B-C580D15BA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14.06.23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PR1-C04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>
                <a:solidFill>
                  <a:schemeClr val="accent1"/>
                </a:solidFill>
              </a:rPr>
              <a:t> PR1-C04-Figures</a:t>
            </a:r>
            <a:endParaRPr lang="de-DE" sz="5400" b="1" dirty="0">
              <a:solidFill>
                <a:schemeClr val="accent1"/>
              </a:solidFill>
            </a:endParaRP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Gewinkelte Verbindung 17">
            <a:extLst>
              <a:ext uri="{FF2B5EF4-FFF2-40B4-BE49-F238E27FC236}">
                <a16:creationId xmlns:a16="http://schemas.microsoft.com/office/drawing/2014/main" id="{2F49DDB5-E762-4343-A0FE-E56B2C7B9B7B}"/>
              </a:ext>
            </a:extLst>
          </p:cNvPr>
          <p:cNvCxnSpPr>
            <a:cxnSpLocks/>
            <a:stCxn id="30" idx="3"/>
            <a:endCxn id="28" idx="2"/>
          </p:cNvCxnSpPr>
          <p:nvPr/>
        </p:nvCxnSpPr>
        <p:spPr>
          <a:xfrm flipV="1">
            <a:off x="4106185" y="1341807"/>
            <a:ext cx="1068772" cy="499330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winkelte Verbindung 18">
            <a:extLst>
              <a:ext uri="{FF2B5EF4-FFF2-40B4-BE49-F238E27FC236}">
                <a16:creationId xmlns:a16="http://schemas.microsoft.com/office/drawing/2014/main" id="{043EFE28-34F7-DF4C-A1EF-305C83E2BFCC}"/>
              </a:ext>
            </a:extLst>
          </p:cNvPr>
          <p:cNvCxnSpPr>
            <a:cxnSpLocks/>
            <a:endCxn id="28" idx="2"/>
          </p:cNvCxnSpPr>
          <p:nvPr/>
        </p:nvCxnSpPr>
        <p:spPr>
          <a:xfrm rot="10800000">
            <a:off x="5174957" y="1341808"/>
            <a:ext cx="1305114" cy="499330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winkelte Verbindung 19">
            <a:extLst>
              <a:ext uri="{FF2B5EF4-FFF2-40B4-BE49-F238E27FC236}">
                <a16:creationId xmlns:a16="http://schemas.microsoft.com/office/drawing/2014/main" id="{AC53333C-50E8-B14C-BC3F-88A6EBDB73EC}"/>
              </a:ext>
            </a:extLst>
          </p:cNvPr>
          <p:cNvCxnSpPr>
            <a:cxnSpLocks/>
            <a:stCxn id="38" idx="3"/>
            <a:endCxn id="29" idx="2"/>
          </p:cNvCxnSpPr>
          <p:nvPr/>
        </p:nvCxnSpPr>
        <p:spPr>
          <a:xfrm flipV="1">
            <a:off x="6055439" y="2222375"/>
            <a:ext cx="1039653" cy="555635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winkelte Verbindung 20">
            <a:extLst>
              <a:ext uri="{FF2B5EF4-FFF2-40B4-BE49-F238E27FC236}">
                <a16:creationId xmlns:a16="http://schemas.microsoft.com/office/drawing/2014/main" id="{09538C11-4283-174D-9C25-275DF185197C}"/>
              </a:ext>
            </a:extLst>
          </p:cNvPr>
          <p:cNvCxnSpPr>
            <a:cxnSpLocks/>
            <a:stCxn id="29" idx="2"/>
            <a:endCxn id="36" idx="1"/>
          </p:cNvCxnSpPr>
          <p:nvPr/>
        </p:nvCxnSpPr>
        <p:spPr>
          <a:xfrm rot="16200000" flipH="1">
            <a:off x="7343149" y="1974318"/>
            <a:ext cx="551529" cy="1047642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winkelte Verbindung 21">
            <a:extLst>
              <a:ext uri="{FF2B5EF4-FFF2-40B4-BE49-F238E27FC236}">
                <a16:creationId xmlns:a16="http://schemas.microsoft.com/office/drawing/2014/main" id="{FED599CC-A177-A341-8BFD-52BD65790801}"/>
              </a:ext>
            </a:extLst>
          </p:cNvPr>
          <p:cNvCxnSpPr>
            <a:cxnSpLocks/>
            <a:stCxn id="41" idx="3"/>
            <a:endCxn id="38" idx="2"/>
          </p:cNvCxnSpPr>
          <p:nvPr/>
        </p:nvCxnSpPr>
        <p:spPr>
          <a:xfrm flipV="1">
            <a:off x="4106184" y="3159248"/>
            <a:ext cx="1073044" cy="55454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winkelte Verbindung 22">
            <a:extLst>
              <a:ext uri="{FF2B5EF4-FFF2-40B4-BE49-F238E27FC236}">
                <a16:creationId xmlns:a16="http://schemas.microsoft.com/office/drawing/2014/main" id="{065D2FD8-FC27-B94C-9886-1A073D179388}"/>
              </a:ext>
            </a:extLst>
          </p:cNvPr>
          <p:cNvCxnSpPr>
            <a:cxnSpLocks/>
            <a:stCxn id="38" idx="2"/>
            <a:endCxn id="42" idx="1"/>
          </p:cNvCxnSpPr>
          <p:nvPr/>
        </p:nvCxnSpPr>
        <p:spPr>
          <a:xfrm rot="16200000" flipH="1">
            <a:off x="6381206" y="1957269"/>
            <a:ext cx="559551" cy="2963507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winkelte Verbindung 23">
            <a:extLst>
              <a:ext uri="{FF2B5EF4-FFF2-40B4-BE49-F238E27FC236}">
                <a16:creationId xmlns:a16="http://schemas.microsoft.com/office/drawing/2014/main" id="{41D55B18-428C-3747-AE50-8EC5AEE13BB5}"/>
              </a:ext>
            </a:extLst>
          </p:cNvPr>
          <p:cNvCxnSpPr>
            <a:cxnSpLocks/>
            <a:stCxn id="48" idx="3"/>
            <a:endCxn id="41" idx="2"/>
          </p:cNvCxnSpPr>
          <p:nvPr/>
        </p:nvCxnSpPr>
        <p:spPr>
          <a:xfrm flipV="1">
            <a:off x="2152269" y="4095029"/>
            <a:ext cx="1077704" cy="52073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winkelte Verbindung 24">
            <a:extLst>
              <a:ext uri="{FF2B5EF4-FFF2-40B4-BE49-F238E27FC236}">
                <a16:creationId xmlns:a16="http://schemas.microsoft.com/office/drawing/2014/main" id="{0D378856-EE34-6D4A-BC3E-2220AFC5B8A6}"/>
              </a:ext>
            </a:extLst>
          </p:cNvPr>
          <p:cNvCxnSpPr>
            <a:cxnSpLocks/>
            <a:stCxn id="41" idx="2"/>
            <a:endCxn id="49" idx="1"/>
          </p:cNvCxnSpPr>
          <p:nvPr/>
        </p:nvCxnSpPr>
        <p:spPr>
          <a:xfrm rot="16200000" flipH="1">
            <a:off x="3364570" y="3960431"/>
            <a:ext cx="516890" cy="786085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winkelte Verbindung 25">
            <a:extLst>
              <a:ext uri="{FF2B5EF4-FFF2-40B4-BE49-F238E27FC236}">
                <a16:creationId xmlns:a16="http://schemas.microsoft.com/office/drawing/2014/main" id="{7F05552F-EF59-1145-A1FD-831BCED1BA80}"/>
              </a:ext>
            </a:extLst>
          </p:cNvPr>
          <p:cNvCxnSpPr>
            <a:cxnSpLocks/>
            <a:stCxn id="51" idx="3"/>
            <a:endCxn id="42" idx="2"/>
          </p:cNvCxnSpPr>
          <p:nvPr/>
        </p:nvCxnSpPr>
        <p:spPr>
          <a:xfrm flipV="1">
            <a:off x="7968711" y="4100037"/>
            <a:ext cx="1050236" cy="505463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winkelte Verbindung 26">
            <a:extLst>
              <a:ext uri="{FF2B5EF4-FFF2-40B4-BE49-F238E27FC236}">
                <a16:creationId xmlns:a16="http://schemas.microsoft.com/office/drawing/2014/main" id="{0588A868-801A-6E41-AD96-3AC87B565072}"/>
              </a:ext>
            </a:extLst>
          </p:cNvPr>
          <p:cNvCxnSpPr>
            <a:cxnSpLocks/>
            <a:stCxn id="42" idx="2"/>
            <a:endCxn id="52" idx="1"/>
          </p:cNvCxnSpPr>
          <p:nvPr/>
        </p:nvCxnSpPr>
        <p:spPr>
          <a:xfrm rot="16200000" flipH="1">
            <a:off x="9292491" y="3826492"/>
            <a:ext cx="501620" cy="1048709"/>
          </a:xfrm>
          <a:prstGeom prst="bentConnector2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2353762" y="1459898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price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298745" y="579330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net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income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6218880" y="1459898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harvesting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8142734" y="2392665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step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2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303016" y="2396771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step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1</a:t>
            </a: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2353761" y="3332552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productive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work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 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8142735" y="3337560"/>
            <a:ext cx="1752423" cy="76247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additional </a:t>
            </a:r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work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; €/ m</a:t>
            </a:r>
            <a:r>
              <a:rPr lang="de-DE" sz="2000" baseline="30000" dirty="0">
                <a:solidFill>
                  <a:schemeClr val="bg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399846" y="4234523"/>
            <a:ext cx="1752423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costs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per PMH</a:t>
            </a:r>
            <a:r>
              <a:rPr lang="de-DE" sz="2000" baseline="-25000" dirty="0">
                <a:solidFill>
                  <a:schemeClr val="tx1"/>
                </a:solidFill>
                <a:latin typeface="Fira Sans" panose="020B0503050000020004" pitchFamily="34" charset="0"/>
              </a:rPr>
              <a:t>15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 €/h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4016058" y="4230680"/>
            <a:ext cx="2038304" cy="762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performance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per PMH</a:t>
            </a:r>
            <a:r>
              <a:rPr lang="de-DE" sz="2000" baseline="-25000" dirty="0">
                <a:solidFill>
                  <a:schemeClr val="tx1"/>
                </a:solidFill>
                <a:latin typeface="Fira Sans" panose="020B0503050000020004" pitchFamily="34" charset="0"/>
              </a:rPr>
              <a:t>15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;</a:t>
            </a:r>
            <a:r>
              <a:rPr lang="de-DE" sz="2000" baseline="-25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m</a:t>
            </a:r>
            <a:r>
              <a:rPr lang="de-DE" sz="2000" baseline="30000" dirty="0">
                <a:solidFill>
                  <a:schemeClr val="tx1"/>
                </a:solidFill>
                <a:latin typeface="Fira Sans" panose="020B0503050000020004" pitchFamily="34" charset="0"/>
              </a:rPr>
              <a:t>3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/h</a:t>
            </a: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6216288" y="4224261"/>
            <a:ext cx="1752423" cy="76247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additional </a:t>
            </a:r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cost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; €</a:t>
            </a: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AA591DC2-B620-BEDC-7448-A7EF285D3660}"/>
              </a:ext>
            </a:extLst>
          </p:cNvPr>
          <p:cNvSpPr/>
          <p:nvPr/>
        </p:nvSpPr>
        <p:spPr>
          <a:xfrm>
            <a:off x="10067656" y="4220418"/>
            <a:ext cx="1752423" cy="762477"/>
          </a:xfrm>
          <a:prstGeom prst="rec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total per-</a:t>
            </a:r>
            <a:r>
              <a:rPr lang="de-DE" sz="2000" dirty="0" err="1">
                <a:solidFill>
                  <a:schemeClr val="bg1"/>
                </a:solidFill>
                <a:latin typeface="Fira Sans" panose="020B0503050000020004" pitchFamily="34" charset="0"/>
              </a:rPr>
              <a:t>formance</a:t>
            </a:r>
            <a:r>
              <a:rPr lang="de-DE" sz="2000" dirty="0">
                <a:solidFill>
                  <a:schemeClr val="bg1"/>
                </a:solidFill>
                <a:latin typeface="Fira Sans" panose="020B0503050000020004" pitchFamily="34" charset="0"/>
              </a:rPr>
              <a:t>; m</a:t>
            </a:r>
            <a:r>
              <a:rPr lang="de-DE" sz="2000" baseline="30000" dirty="0">
                <a:solidFill>
                  <a:schemeClr val="bg1"/>
                </a:solidFill>
                <a:latin typeface="Fira Sans" panose="020B0503050000020004" pitchFamily="34" charset="0"/>
              </a:rPr>
              <a:t>3</a:t>
            </a:r>
            <a:endParaRPr lang="de-DE" sz="2000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sp>
        <p:nvSpPr>
          <p:cNvPr id="88" name="Ellipse 87"/>
          <p:cNvSpPr/>
          <p:nvPr/>
        </p:nvSpPr>
        <p:spPr>
          <a:xfrm>
            <a:off x="4859731" y="1518562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Ellipse 88"/>
          <p:cNvSpPr/>
          <p:nvPr/>
        </p:nvSpPr>
        <p:spPr>
          <a:xfrm>
            <a:off x="6771178" y="2462753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Ellipse 89"/>
          <p:cNvSpPr/>
          <p:nvPr/>
        </p:nvSpPr>
        <p:spPr>
          <a:xfrm>
            <a:off x="4868078" y="3407648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Ellipse 90"/>
          <p:cNvSpPr/>
          <p:nvPr/>
        </p:nvSpPr>
        <p:spPr>
          <a:xfrm>
            <a:off x="2918822" y="4294346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Ellipse 91"/>
          <p:cNvSpPr/>
          <p:nvPr/>
        </p:nvSpPr>
        <p:spPr>
          <a:xfrm>
            <a:off x="8707797" y="4294346"/>
            <a:ext cx="622300" cy="6223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Minus 6">
            <a:extLst>
              <a:ext uri="{FF2B5EF4-FFF2-40B4-BE49-F238E27FC236}">
                <a16:creationId xmlns:a16="http://schemas.microsoft.com/office/drawing/2014/main" id="{63039608-D80C-9042-8A20-56E0EFD8A66A}"/>
              </a:ext>
            </a:extLst>
          </p:cNvPr>
          <p:cNvSpPr/>
          <p:nvPr/>
        </p:nvSpPr>
        <p:spPr>
          <a:xfrm>
            <a:off x="5020165" y="1727201"/>
            <a:ext cx="284735" cy="201134"/>
          </a:xfrm>
          <a:prstGeom prst="mathMin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sp>
        <p:nvSpPr>
          <p:cNvPr id="10" name="Plus 9">
            <a:extLst>
              <a:ext uri="{FF2B5EF4-FFF2-40B4-BE49-F238E27FC236}">
                <a16:creationId xmlns:a16="http://schemas.microsoft.com/office/drawing/2014/main" id="{E81F2651-02BB-B947-BFC8-D74170CD23D1}"/>
              </a:ext>
            </a:extLst>
          </p:cNvPr>
          <p:cNvSpPr/>
          <p:nvPr/>
        </p:nvSpPr>
        <p:spPr>
          <a:xfrm>
            <a:off x="6950039" y="2668266"/>
            <a:ext cx="264578" cy="211274"/>
          </a:xfrm>
          <a:prstGeom prst="mathPl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sp>
        <p:nvSpPr>
          <p:cNvPr id="12" name="Plus 11">
            <a:extLst>
              <a:ext uri="{FF2B5EF4-FFF2-40B4-BE49-F238E27FC236}">
                <a16:creationId xmlns:a16="http://schemas.microsoft.com/office/drawing/2014/main" id="{C4271F14-1A2B-1E48-87B1-B25FA7433C22}"/>
              </a:ext>
            </a:extLst>
          </p:cNvPr>
          <p:cNvSpPr/>
          <p:nvPr/>
        </p:nvSpPr>
        <p:spPr>
          <a:xfrm>
            <a:off x="5057000" y="3610658"/>
            <a:ext cx="264578" cy="211274"/>
          </a:xfrm>
          <a:prstGeom prst="mathPl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cxnSp>
        <p:nvCxnSpPr>
          <p:cNvPr id="3" name="Gerade Verbindung 2">
            <a:extLst>
              <a:ext uri="{FF2B5EF4-FFF2-40B4-BE49-F238E27FC236}">
                <a16:creationId xmlns:a16="http://schemas.microsoft.com/office/drawing/2014/main" id="{716040B5-B60D-DF1B-142F-4598F6229EF0}"/>
              </a:ext>
            </a:extLst>
          </p:cNvPr>
          <p:cNvCxnSpPr/>
          <p:nvPr/>
        </p:nvCxnSpPr>
        <p:spPr>
          <a:xfrm flipH="1">
            <a:off x="3142054" y="4518145"/>
            <a:ext cx="175840" cy="211274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Grafik 32">
            <a:extLst>
              <a:ext uri="{FF2B5EF4-FFF2-40B4-BE49-F238E27FC236}">
                <a16:creationId xmlns:a16="http://schemas.microsoft.com/office/drawing/2014/main" id="{CD0C74F9-4D7C-D1FB-9D67-6C482B32C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2170" y="4490336"/>
            <a:ext cx="230499" cy="266893"/>
          </a:xfrm>
          <a:prstGeom prst="rect">
            <a:avLst/>
          </a:prstGeom>
          <a:solidFill>
            <a:schemeClr val="bg1"/>
          </a:solidFill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1291490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>
            <a:extLst>
              <a:ext uri="{FF2B5EF4-FFF2-40B4-BE49-F238E27FC236}">
                <a16:creationId xmlns:a16="http://schemas.microsoft.com/office/drawing/2014/main" id="{BCF2072C-1DBF-DAC0-ED2C-EC130DEF1686}"/>
              </a:ext>
            </a:extLst>
          </p:cNvPr>
          <p:cNvSpPr/>
          <p:nvPr/>
        </p:nvSpPr>
        <p:spPr>
          <a:xfrm>
            <a:off x="7734468" y="230290"/>
            <a:ext cx="1837561" cy="5944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4B10F8A9-42C6-CE14-BB93-6CAADB975636}"/>
              </a:ext>
            </a:extLst>
          </p:cNvPr>
          <p:cNvSpPr/>
          <p:nvPr/>
        </p:nvSpPr>
        <p:spPr>
          <a:xfrm>
            <a:off x="5328579" y="230290"/>
            <a:ext cx="1997260" cy="5944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7B0B908A-0BF6-F9D1-B395-862100ADFB69}"/>
              </a:ext>
            </a:extLst>
          </p:cNvPr>
          <p:cNvSpPr/>
          <p:nvPr/>
        </p:nvSpPr>
        <p:spPr>
          <a:xfrm>
            <a:off x="2997702" y="227382"/>
            <a:ext cx="1997260" cy="5944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785056D-21DF-E861-4207-5B625BF62FD3}"/>
              </a:ext>
            </a:extLst>
          </p:cNvPr>
          <p:cNvSpPr txBox="1"/>
          <p:nvPr/>
        </p:nvSpPr>
        <p:spPr>
          <a:xfrm>
            <a:off x="2997706" y="1582570"/>
            <a:ext cx="1997258" cy="307777"/>
          </a:xfrm>
          <a:prstGeom prst="rect">
            <a:avLst/>
          </a:prstGeom>
          <a:noFill/>
          <a:ln w="76200">
            <a:solidFill>
              <a:srgbClr val="FF773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>
                <a:latin typeface=""/>
              </a:rPr>
              <a:t>marking</a:t>
            </a:r>
            <a:r>
              <a:rPr lang="de-DE" sz="1400" dirty="0">
                <a:latin typeface=""/>
              </a:rPr>
              <a:t> </a:t>
            </a:r>
            <a:r>
              <a:rPr lang="de-DE" sz="1400" dirty="0" err="1">
                <a:latin typeface=""/>
              </a:rPr>
              <a:t>the</a:t>
            </a:r>
            <a:r>
              <a:rPr lang="de-DE" sz="1400" dirty="0">
                <a:latin typeface=""/>
              </a:rPr>
              <a:t> </a:t>
            </a:r>
            <a:r>
              <a:rPr lang="de-DE" sz="1400" dirty="0" err="1">
                <a:latin typeface=""/>
              </a:rPr>
              <a:t>corridor</a:t>
            </a:r>
            <a:endParaRPr lang="de-DE" sz="1400" dirty="0">
              <a:latin typeface="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94FA044-C8B9-A909-B7A3-C14B1823F9AE}"/>
              </a:ext>
            </a:extLst>
          </p:cNvPr>
          <p:cNvSpPr txBox="1"/>
          <p:nvPr/>
        </p:nvSpPr>
        <p:spPr>
          <a:xfrm>
            <a:off x="2997706" y="1199449"/>
            <a:ext cx="1997260" cy="307777"/>
          </a:xfrm>
          <a:prstGeom prst="rect">
            <a:avLst/>
          </a:prstGeom>
          <a:noFill/>
          <a:ln w="76200">
            <a:solidFill>
              <a:srgbClr val="FF773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>
                <a:latin typeface=""/>
              </a:rPr>
              <a:t>planning</a:t>
            </a:r>
            <a:r>
              <a:rPr lang="de-DE" sz="1400" dirty="0">
                <a:latin typeface=""/>
              </a:rPr>
              <a:t> </a:t>
            </a:r>
            <a:r>
              <a:rPr lang="de-DE" sz="1400" dirty="0" err="1">
                <a:latin typeface=""/>
              </a:rPr>
              <a:t>the</a:t>
            </a:r>
            <a:r>
              <a:rPr lang="de-DE" sz="1400" dirty="0">
                <a:latin typeface=""/>
              </a:rPr>
              <a:t> </a:t>
            </a:r>
            <a:r>
              <a:rPr lang="de-DE" sz="1400" dirty="0" err="1">
                <a:latin typeface=""/>
              </a:rPr>
              <a:t>corridor</a:t>
            </a:r>
            <a:endParaRPr lang="de-DE" sz="1400" dirty="0">
              <a:latin typeface="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0B6CC18-5CCC-E1D6-6506-9EC3E924110B}"/>
              </a:ext>
            </a:extLst>
          </p:cNvPr>
          <p:cNvSpPr txBox="1"/>
          <p:nvPr/>
        </p:nvSpPr>
        <p:spPr>
          <a:xfrm>
            <a:off x="2997705" y="823015"/>
            <a:ext cx="1997259" cy="307777"/>
          </a:xfrm>
          <a:prstGeom prst="rect">
            <a:avLst/>
          </a:prstGeom>
          <a:noFill/>
          <a:ln w="76200">
            <a:solidFill>
              <a:srgbClr val="FF773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>
                <a:latin typeface=""/>
              </a:rPr>
              <a:t>exploring</a:t>
            </a:r>
            <a:r>
              <a:rPr lang="de-DE" sz="1400" dirty="0">
                <a:latin typeface=""/>
              </a:rPr>
              <a:t> </a:t>
            </a:r>
            <a:r>
              <a:rPr lang="de-DE" sz="1400" dirty="0" err="1">
                <a:latin typeface=""/>
              </a:rPr>
              <a:t>terrain</a:t>
            </a:r>
            <a:endParaRPr lang="de-DE" sz="1400" dirty="0">
              <a:latin typeface="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8AD0C59-BC81-D968-6D58-B4A0C999F1E4}"/>
              </a:ext>
            </a:extLst>
          </p:cNvPr>
          <p:cNvSpPr txBox="1"/>
          <p:nvPr/>
        </p:nvSpPr>
        <p:spPr>
          <a:xfrm>
            <a:off x="5438666" y="2009089"/>
            <a:ext cx="1777086" cy="738664"/>
          </a:xfrm>
          <a:prstGeom prst="rect">
            <a:avLst/>
          </a:prstGeom>
          <a:noFill/>
          <a:ln w="76200">
            <a:solidFill>
              <a:srgbClr val="FF7737"/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1400">
                <a:latin typeface=""/>
              </a:defRPr>
            </a:lvl1pPr>
          </a:lstStyle>
          <a:p>
            <a:r>
              <a:rPr lang="de-DE" dirty="0" err="1"/>
              <a:t>felling</a:t>
            </a:r>
            <a:r>
              <a:rPr lang="de-DE" dirty="0"/>
              <a:t> and </a:t>
            </a:r>
            <a:r>
              <a:rPr lang="de-DE" dirty="0" err="1"/>
              <a:t>processing</a:t>
            </a:r>
            <a:r>
              <a:rPr lang="de-DE" dirty="0"/>
              <a:t> </a:t>
            </a:r>
            <a:r>
              <a:rPr lang="de-DE" dirty="0" err="1"/>
              <a:t>trees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corridor</a:t>
            </a: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A4FA1D9-30E4-ABD2-E2C7-6E0941ABC880}"/>
              </a:ext>
            </a:extLst>
          </p:cNvPr>
          <p:cNvSpPr txBox="1"/>
          <p:nvPr/>
        </p:nvSpPr>
        <p:spPr>
          <a:xfrm>
            <a:off x="2997703" y="2552358"/>
            <a:ext cx="1997260" cy="738664"/>
          </a:xfrm>
          <a:prstGeom prst="rect">
            <a:avLst/>
          </a:prstGeom>
          <a:noFill/>
          <a:ln w="76200">
            <a:solidFill>
              <a:srgbClr val="FF773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>
                <a:latin typeface=""/>
              </a:rPr>
              <a:t>prep</a:t>
            </a:r>
            <a:r>
              <a:rPr lang="de-DE" sz="1400" dirty="0">
                <a:latin typeface=""/>
              </a:rPr>
              <a:t>. spar </a:t>
            </a:r>
            <a:r>
              <a:rPr lang="de-DE" sz="1400" dirty="0" err="1">
                <a:latin typeface=""/>
              </a:rPr>
              <a:t>trees</a:t>
            </a:r>
            <a:r>
              <a:rPr lang="de-DE" sz="1400" dirty="0">
                <a:latin typeface=""/>
              </a:rPr>
              <a:t> (end </a:t>
            </a:r>
            <a:r>
              <a:rPr lang="de-DE" sz="1400" dirty="0" err="1">
                <a:latin typeface=""/>
              </a:rPr>
              <a:t>mast</a:t>
            </a:r>
            <a:r>
              <a:rPr lang="de-DE" sz="1400" dirty="0">
                <a:latin typeface=""/>
              </a:rPr>
              <a:t>, intermediate </a:t>
            </a:r>
            <a:r>
              <a:rPr lang="de-DE" sz="1400" dirty="0" err="1">
                <a:latin typeface=""/>
              </a:rPr>
              <a:t>supports</a:t>
            </a:r>
            <a:r>
              <a:rPr lang="de-DE" sz="1400" dirty="0">
                <a:latin typeface=""/>
              </a:rPr>
              <a:t>)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71F5C69-B71D-46D0-37FA-D2DF2121ACA3}"/>
              </a:ext>
            </a:extLst>
          </p:cNvPr>
          <p:cNvSpPr txBox="1"/>
          <p:nvPr/>
        </p:nvSpPr>
        <p:spPr>
          <a:xfrm>
            <a:off x="2997702" y="3356432"/>
            <a:ext cx="1997260" cy="307777"/>
          </a:xfrm>
          <a:prstGeom prst="rect">
            <a:avLst/>
          </a:prstGeom>
          <a:noFill/>
          <a:ln w="76200">
            <a:solidFill>
              <a:srgbClr val="FF773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>
                <a:latin typeface=""/>
              </a:rPr>
              <a:t>installing</a:t>
            </a:r>
            <a:r>
              <a:rPr lang="de-DE" sz="1400" dirty="0">
                <a:latin typeface=""/>
              </a:rPr>
              <a:t> </a:t>
            </a:r>
            <a:r>
              <a:rPr lang="de-DE" sz="1400" dirty="0" err="1">
                <a:latin typeface=""/>
              </a:rPr>
              <a:t>the</a:t>
            </a:r>
            <a:r>
              <a:rPr lang="de-DE" sz="1400" dirty="0">
                <a:latin typeface=""/>
              </a:rPr>
              <a:t> </a:t>
            </a:r>
            <a:r>
              <a:rPr lang="de-DE" sz="1400" dirty="0" err="1">
                <a:latin typeface=""/>
              </a:rPr>
              <a:t>system</a:t>
            </a:r>
            <a:endParaRPr lang="de-DE" sz="1400" dirty="0">
              <a:latin typeface="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AC67F51-C5E8-6DEE-9010-F075EC93F4C3}"/>
              </a:ext>
            </a:extLst>
          </p:cNvPr>
          <p:cNvSpPr txBox="1"/>
          <p:nvPr/>
        </p:nvSpPr>
        <p:spPr>
          <a:xfrm>
            <a:off x="3020416" y="227382"/>
            <a:ext cx="1671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"/>
              </a:rPr>
              <a:t>Set </a:t>
            </a:r>
            <a:r>
              <a:rPr lang="de-DE" sz="1600" dirty="0" err="1">
                <a:latin typeface=""/>
              </a:rPr>
              <a:t>up</a:t>
            </a:r>
            <a:r>
              <a:rPr lang="de-DE" sz="1600" dirty="0">
                <a:latin typeface=""/>
              </a:rPr>
              <a:t> </a:t>
            </a:r>
          </a:p>
          <a:p>
            <a:pPr algn="ctr"/>
            <a:r>
              <a:rPr lang="de-DE" sz="1600" dirty="0" err="1">
                <a:latin typeface=""/>
              </a:rPr>
              <a:t>operations</a:t>
            </a:r>
            <a:endParaRPr lang="de-DE" sz="1600" dirty="0">
              <a:latin typeface="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DBB4509-291D-778D-8050-3572E6B66D3F}"/>
              </a:ext>
            </a:extLst>
          </p:cNvPr>
          <p:cNvSpPr txBox="1"/>
          <p:nvPr/>
        </p:nvSpPr>
        <p:spPr>
          <a:xfrm>
            <a:off x="5403591" y="227382"/>
            <a:ext cx="1671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"/>
              </a:rPr>
              <a:t>Processing </a:t>
            </a:r>
            <a:r>
              <a:rPr lang="de-DE" sz="1600" dirty="0" err="1">
                <a:latin typeface=""/>
              </a:rPr>
              <a:t>operations</a:t>
            </a:r>
            <a:endParaRPr lang="de-DE" sz="1600" dirty="0">
              <a:latin typeface="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426DC3C-E0BD-42D5-4345-1E881C9E1482}"/>
              </a:ext>
            </a:extLst>
          </p:cNvPr>
          <p:cNvSpPr txBox="1"/>
          <p:nvPr/>
        </p:nvSpPr>
        <p:spPr>
          <a:xfrm>
            <a:off x="7848069" y="227381"/>
            <a:ext cx="167114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"/>
              </a:rPr>
              <a:t>Extraction</a:t>
            </a:r>
            <a:r>
              <a:rPr lang="de-DE" sz="1600" dirty="0">
                <a:latin typeface=""/>
              </a:rPr>
              <a:t> </a:t>
            </a:r>
            <a:r>
              <a:rPr lang="de-DE" sz="1600" dirty="0" err="1">
                <a:latin typeface=""/>
              </a:rPr>
              <a:t>operations</a:t>
            </a:r>
            <a:endParaRPr lang="de-DE" sz="1600" dirty="0">
              <a:latin typeface=""/>
            </a:endParaRPr>
          </a:p>
        </p:txBody>
      </p:sp>
      <p:cxnSp>
        <p:nvCxnSpPr>
          <p:cNvPr id="11" name="Gewinkelte Verbindung 10">
            <a:extLst>
              <a:ext uri="{FF2B5EF4-FFF2-40B4-BE49-F238E27FC236}">
                <a16:creationId xmlns:a16="http://schemas.microsoft.com/office/drawing/2014/main" id="{D82A5315-BCC9-3E4A-8ADC-6AF542931861}"/>
              </a:ext>
            </a:extLst>
          </p:cNvPr>
          <p:cNvCxnSpPr>
            <a:cxnSpLocks/>
            <a:stCxn id="2" idx="3"/>
            <a:endCxn id="5" idx="0"/>
          </p:cNvCxnSpPr>
          <p:nvPr/>
        </p:nvCxnSpPr>
        <p:spPr>
          <a:xfrm>
            <a:off x="4994964" y="1736459"/>
            <a:ext cx="1332245" cy="272630"/>
          </a:xfrm>
          <a:prstGeom prst="bentConnector2">
            <a:avLst/>
          </a:prstGeom>
          <a:ln w="76200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winkelte Verbindung 11">
            <a:extLst>
              <a:ext uri="{FF2B5EF4-FFF2-40B4-BE49-F238E27FC236}">
                <a16:creationId xmlns:a16="http://schemas.microsoft.com/office/drawing/2014/main" id="{4F14406E-D381-B58C-8603-6EFBB0F6C25C}"/>
              </a:ext>
            </a:extLst>
          </p:cNvPr>
          <p:cNvCxnSpPr>
            <a:cxnSpLocks/>
            <a:stCxn id="5" idx="2"/>
            <a:endCxn id="6" idx="3"/>
          </p:cNvCxnSpPr>
          <p:nvPr/>
        </p:nvCxnSpPr>
        <p:spPr>
          <a:xfrm rot="5400000">
            <a:off x="5574118" y="2168598"/>
            <a:ext cx="173937" cy="1332246"/>
          </a:xfrm>
          <a:prstGeom prst="bentConnector2">
            <a:avLst/>
          </a:prstGeom>
          <a:ln w="76200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9">
            <a:extLst>
              <a:ext uri="{FF2B5EF4-FFF2-40B4-BE49-F238E27FC236}">
                <a16:creationId xmlns:a16="http://schemas.microsoft.com/office/drawing/2014/main" id="{1F6FBEB2-BEFC-BBA4-772B-15DA2AA49674}"/>
              </a:ext>
            </a:extLst>
          </p:cNvPr>
          <p:cNvSpPr txBox="1"/>
          <p:nvPr/>
        </p:nvSpPr>
        <p:spPr>
          <a:xfrm>
            <a:off x="5459506" y="3788617"/>
            <a:ext cx="1777086" cy="738664"/>
          </a:xfrm>
          <a:prstGeom prst="rect">
            <a:avLst/>
          </a:prstGeom>
          <a:noFill/>
          <a:ln w="76200">
            <a:solidFill>
              <a:srgbClr val="FF7737"/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1400">
                <a:latin typeface=""/>
              </a:defRPr>
            </a:lvl1pPr>
          </a:lstStyle>
          <a:p>
            <a:r>
              <a:rPr lang="de-DE" dirty="0" err="1"/>
              <a:t>felling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processing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intermediate </a:t>
            </a:r>
            <a:r>
              <a:rPr lang="de-DE" dirty="0" err="1"/>
              <a:t>zone</a:t>
            </a:r>
            <a:endParaRPr lang="de-DE" dirty="0"/>
          </a:p>
        </p:txBody>
      </p:sp>
      <p:cxnSp>
        <p:nvCxnSpPr>
          <p:cNvPr id="14" name="Gewinkelte Verbindung 13">
            <a:extLst>
              <a:ext uri="{FF2B5EF4-FFF2-40B4-BE49-F238E27FC236}">
                <a16:creationId xmlns:a16="http://schemas.microsoft.com/office/drawing/2014/main" id="{7D0B1039-8EC3-E80D-6F0C-F3E60D664249}"/>
              </a:ext>
            </a:extLst>
          </p:cNvPr>
          <p:cNvCxnSpPr>
            <a:cxnSpLocks/>
            <a:stCxn id="7" idx="3"/>
            <a:endCxn id="13" idx="0"/>
          </p:cNvCxnSpPr>
          <p:nvPr/>
        </p:nvCxnSpPr>
        <p:spPr>
          <a:xfrm>
            <a:off x="4994962" y="3510321"/>
            <a:ext cx="1353087" cy="278296"/>
          </a:xfrm>
          <a:prstGeom prst="bentConnector2">
            <a:avLst/>
          </a:prstGeom>
          <a:ln w="76200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0">
            <a:extLst>
              <a:ext uri="{FF2B5EF4-FFF2-40B4-BE49-F238E27FC236}">
                <a16:creationId xmlns:a16="http://schemas.microsoft.com/office/drawing/2014/main" id="{F61D0259-9517-C16A-4DF5-0DBF47D7B952}"/>
              </a:ext>
            </a:extLst>
          </p:cNvPr>
          <p:cNvSpPr txBox="1"/>
          <p:nvPr/>
        </p:nvSpPr>
        <p:spPr>
          <a:xfrm>
            <a:off x="7795254" y="4550447"/>
            <a:ext cx="1777086" cy="307777"/>
          </a:xfrm>
          <a:prstGeom prst="rect">
            <a:avLst/>
          </a:prstGeom>
          <a:solidFill>
            <a:srgbClr val="FF7737"/>
          </a:solidFill>
          <a:ln w="76200">
            <a:solidFill>
              <a:srgbClr val="FF7737"/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1400">
                <a:solidFill>
                  <a:schemeClr val="bg1"/>
                </a:solidFill>
                <a:latin typeface=""/>
              </a:defRPr>
            </a:lvl1pPr>
          </a:lstStyle>
          <a:p>
            <a:r>
              <a:rPr lang="de-DE" dirty="0"/>
              <a:t>lateral </a:t>
            </a:r>
            <a:r>
              <a:rPr lang="de-DE" dirty="0" err="1"/>
              <a:t>pre-skidding</a:t>
            </a:r>
            <a:endParaRPr lang="de-DE" dirty="0"/>
          </a:p>
        </p:txBody>
      </p:sp>
      <p:sp>
        <p:nvSpPr>
          <p:cNvPr id="16" name="Textfeld 11">
            <a:extLst>
              <a:ext uri="{FF2B5EF4-FFF2-40B4-BE49-F238E27FC236}">
                <a16:creationId xmlns:a16="http://schemas.microsoft.com/office/drawing/2014/main" id="{6800F965-8A95-9584-6BAE-E3B506A9CECD}"/>
              </a:ext>
            </a:extLst>
          </p:cNvPr>
          <p:cNvSpPr txBox="1"/>
          <p:nvPr/>
        </p:nvSpPr>
        <p:spPr>
          <a:xfrm>
            <a:off x="7795567" y="4936178"/>
            <a:ext cx="1776774" cy="307777"/>
          </a:xfrm>
          <a:prstGeom prst="rect">
            <a:avLst/>
          </a:prstGeom>
          <a:solidFill>
            <a:srgbClr val="FF7737"/>
          </a:solidFill>
          <a:ln w="76200">
            <a:solidFill>
              <a:srgbClr val="FF7737"/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1400">
                <a:solidFill>
                  <a:schemeClr val="bg1"/>
                </a:solidFill>
                <a:latin typeface=""/>
              </a:defRPr>
            </a:lvl1pPr>
          </a:lstStyle>
          <a:p>
            <a:r>
              <a:rPr lang="de-DE" dirty="0" err="1"/>
              <a:t>hauling</a:t>
            </a:r>
            <a:endParaRPr lang="de-DE" dirty="0"/>
          </a:p>
        </p:txBody>
      </p:sp>
      <p:sp>
        <p:nvSpPr>
          <p:cNvPr id="17" name="Textfeld 12">
            <a:extLst>
              <a:ext uri="{FF2B5EF4-FFF2-40B4-BE49-F238E27FC236}">
                <a16:creationId xmlns:a16="http://schemas.microsoft.com/office/drawing/2014/main" id="{B4380D59-2454-1468-8586-18FCC7D77951}"/>
              </a:ext>
            </a:extLst>
          </p:cNvPr>
          <p:cNvSpPr txBox="1"/>
          <p:nvPr/>
        </p:nvSpPr>
        <p:spPr>
          <a:xfrm>
            <a:off x="7795255" y="5308067"/>
            <a:ext cx="1776774" cy="307777"/>
          </a:xfrm>
          <a:prstGeom prst="rect">
            <a:avLst/>
          </a:prstGeom>
          <a:solidFill>
            <a:srgbClr val="FF7737"/>
          </a:solidFill>
          <a:ln w="76200">
            <a:solidFill>
              <a:srgbClr val="FF7737"/>
            </a:solidFill>
          </a:ln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1400">
                <a:solidFill>
                  <a:schemeClr val="bg1"/>
                </a:solidFill>
                <a:latin typeface=""/>
              </a:defRPr>
            </a:lvl1pPr>
          </a:lstStyle>
          <a:p>
            <a:r>
              <a:rPr lang="de-DE" dirty="0"/>
              <a:t>stacking</a:t>
            </a:r>
          </a:p>
        </p:txBody>
      </p:sp>
      <p:cxnSp>
        <p:nvCxnSpPr>
          <p:cNvPr id="18" name="Gewinkelte Verbindung 22">
            <a:extLst>
              <a:ext uri="{FF2B5EF4-FFF2-40B4-BE49-F238E27FC236}">
                <a16:creationId xmlns:a16="http://schemas.microsoft.com/office/drawing/2014/main" id="{85A579DF-3525-7CED-3D84-EC38F93BB67A}"/>
              </a:ext>
            </a:extLst>
          </p:cNvPr>
          <p:cNvCxnSpPr>
            <a:cxnSpLocks/>
            <a:stCxn id="13" idx="3"/>
            <a:endCxn id="15" idx="0"/>
          </p:cNvCxnSpPr>
          <p:nvPr/>
        </p:nvCxnSpPr>
        <p:spPr>
          <a:xfrm>
            <a:off x="7236592" y="4157949"/>
            <a:ext cx="1447205" cy="392498"/>
          </a:xfrm>
          <a:prstGeom prst="bentConnector2">
            <a:avLst/>
          </a:prstGeom>
          <a:ln w="76200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5">
            <a:extLst>
              <a:ext uri="{FF2B5EF4-FFF2-40B4-BE49-F238E27FC236}">
                <a16:creationId xmlns:a16="http://schemas.microsoft.com/office/drawing/2014/main" id="{2599C480-1B1B-A625-7797-4596B6297D0D}"/>
              </a:ext>
            </a:extLst>
          </p:cNvPr>
          <p:cNvSpPr txBox="1"/>
          <p:nvPr/>
        </p:nvSpPr>
        <p:spPr>
          <a:xfrm>
            <a:off x="2997702" y="5672865"/>
            <a:ext cx="1997260" cy="307777"/>
          </a:xfrm>
          <a:prstGeom prst="rect">
            <a:avLst/>
          </a:prstGeom>
          <a:noFill/>
          <a:ln w="76200">
            <a:solidFill>
              <a:srgbClr val="FF773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>
                <a:latin typeface=""/>
              </a:rPr>
              <a:t>system</a:t>
            </a:r>
            <a:r>
              <a:rPr lang="de-DE" sz="1400" dirty="0">
                <a:latin typeface=""/>
              </a:rPr>
              <a:t> </a:t>
            </a:r>
            <a:r>
              <a:rPr lang="de-DE" sz="1400" dirty="0" err="1">
                <a:latin typeface=""/>
              </a:rPr>
              <a:t>dismantle</a:t>
            </a:r>
            <a:endParaRPr lang="de-DE" sz="1400" dirty="0">
              <a:latin typeface=""/>
            </a:endParaRPr>
          </a:p>
        </p:txBody>
      </p:sp>
      <p:cxnSp>
        <p:nvCxnSpPr>
          <p:cNvPr id="20" name="Gewinkelte Verbindung 23">
            <a:extLst>
              <a:ext uri="{FF2B5EF4-FFF2-40B4-BE49-F238E27FC236}">
                <a16:creationId xmlns:a16="http://schemas.microsoft.com/office/drawing/2014/main" id="{D5416B0C-D7A2-5CEC-5E1F-D8C5D429A594}"/>
              </a:ext>
            </a:extLst>
          </p:cNvPr>
          <p:cNvCxnSpPr>
            <a:cxnSpLocks/>
            <a:stCxn id="17" idx="2"/>
            <a:endCxn id="19" idx="3"/>
          </p:cNvCxnSpPr>
          <p:nvPr/>
        </p:nvCxnSpPr>
        <p:spPr>
          <a:xfrm rot="5400000">
            <a:off x="6733847" y="3876959"/>
            <a:ext cx="210910" cy="3688680"/>
          </a:xfrm>
          <a:prstGeom prst="bentConnector2">
            <a:avLst/>
          </a:prstGeom>
          <a:ln w="76200">
            <a:solidFill>
              <a:srgbClr val="FF7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535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2BFA9047-C789-0D44-6F8B-B1D2D9704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9848" y="943577"/>
            <a:ext cx="6819900" cy="367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733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53C4693F-476D-7743-C10E-B009A2FBF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406" y="2497144"/>
            <a:ext cx="4584700" cy="27559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4DC9591-023B-BFFB-5B2A-B00129068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406" y="1276681"/>
            <a:ext cx="68199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331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Macintosh PowerPoint</Application>
  <PresentationFormat>Breitbild</PresentationFormat>
  <Paragraphs>35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Fira Sans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110</cp:revision>
  <cp:lastPrinted>2022-09-28T20:37:19Z</cp:lastPrinted>
  <dcterms:created xsi:type="dcterms:W3CDTF">2021-11-23T15:40:59Z</dcterms:created>
  <dcterms:modified xsi:type="dcterms:W3CDTF">2023-06-14T09:54:00Z</dcterms:modified>
</cp:coreProperties>
</file>