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3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DF92ADF-DFAE-AD41-9737-DF2FDE3256C6}">
          <p14:sldIdLst>
            <p14:sldId id="256"/>
          </p14:sldIdLst>
        </p14:section>
        <p14:section name="Üb" id="{D2740A65-EFFA-2048-AC5F-1543E7210601}">
          <p14:sldIdLst>
            <p14:sldId id="3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12B24E-D652-2B07-E2C9-C318BC3DCDA9}" name="Raffaele Spinelli" initials="RS" userId="S::raffaele.spinelli@cnr.it::e158d477-ecfb-4540-88c0-2df797e2116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8"/>
    <p:restoredTop sz="96327"/>
  </p:normalViewPr>
  <p:slideViewPr>
    <p:cSldViewPr snapToGrid="0" snapToObjects="1">
      <p:cViewPr varScale="1">
        <p:scale>
          <a:sx n="127" d="100"/>
          <a:sy n="127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F8ABB-1F54-0F42-ADA7-556FB8AF7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6499E14-A748-6344-809F-E972D4992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1C897F99-9F57-4F41-A859-3CE5A55FF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0935" y="635634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83156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B9CBF-D553-C24E-9A79-99EDF6D94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17BA64B-ED07-4E42-8582-05B66E3B6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14816"/>
            <a:ext cx="10515600" cy="5062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274A0D-E5EC-6C43-B691-718D38CB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06.07.23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BFB8A6-222D-7046-B07D-FC176BAE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FF4095-BFD4-8446-BF6A-3D1649AC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63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7B03478-9E8D-5744-9042-54483A0A9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AC9600-1FB8-4940-ABA4-69092FF7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418B4C-1119-D442-86B6-FE2848D4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06.07.23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23142F-F9C1-F74F-8E76-AD9BD45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7A33E0-5B1D-0245-BAEB-F0EA1281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54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A48E04-AC29-9E47-A681-E25C2725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66170" y="6356350"/>
            <a:ext cx="1815229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06.07.23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F74C5A-D26E-9645-A951-5A4E16AC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FFE3F86-67E0-A348-ADA4-964ABC935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998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10270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217E39-64EE-B746-B9BE-2F081D18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804A57-F432-8A4F-AAB7-10A053652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A7DB21-A7B4-AD48-A632-0F47D5D2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06.07.23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E711B1-4097-064C-BFDB-FFA233235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223210-CC73-8643-8975-8A7112FD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93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DC05A-192F-8C49-B84E-591C8CE6D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179824-49A5-E649-BC8B-172ED8A066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3A7765-258F-3446-B559-F167C17B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14C01D-F9C6-3D4C-8D4D-0FD06407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06.07.23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E4D4AD-2A3F-5541-8BDD-FB3D35DA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9F8F7C-FA8F-CA44-8FBE-F8D669BA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0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D24911-BA03-0240-B521-BAB1EC11C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26A37C-7918-2048-8D84-527F3750A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348EEB-8CE1-F240-B83A-47062DD34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3199DE6-710E-4944-9F31-84A952FFC7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62587F-6C2F-F94C-B2B1-AFAC4FFC2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B742C1-6D02-E846-B8C4-8E641F8F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06.07.23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55F033-C683-DB4C-8DA7-B7F014DDE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B5FD388-31F6-5744-87F8-07AB16AE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38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08431-769E-1441-8685-4DC2AEC98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700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03D2727-6086-B14B-8086-5B332D281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06.07.23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F7CC7E-2D95-674A-B568-06E3550D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D0CDEA57-12B2-E34C-8DB1-BC584AD6B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31396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4BBA54-8184-B843-AF7E-3BB6DA72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06.07.23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AD16211-E2CA-214F-8E60-10FA3BA5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4B2E2-B05F-7A4A-A84E-41F934346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TECHNODIVERSITY, PROJECT RESULT 1: FACTS &amp; METHODS</a:t>
            </a:r>
          </a:p>
        </p:txBody>
      </p:sp>
    </p:spTree>
    <p:extLst>
      <p:ext uri="{BB962C8B-B14F-4D97-AF65-F5344CB8AC3E}">
        <p14:creationId xmlns:p14="http://schemas.microsoft.com/office/powerpoint/2010/main" val="23248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457C1C-A53C-0343-A84B-5D278B15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1F9496-A2E4-2742-BDF7-AB6D5EAE3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93B6818-C733-6B46-B88D-7861F47EC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BB768A-7484-D746-BCC1-901CFA9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06.07.23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A87EF7B-9BC9-6A49-B7FE-2A8CE8B8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94619BB-DFE3-4E46-BAE8-B6DB63D6D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37970-3DFE-5847-8B44-CC928CFB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278270B-D83D-0E49-825A-DF7225FE4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C055FC2-9E59-B946-B430-648581AD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DD7845-6448-3544-982C-820D6F655C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26437" y="6357056"/>
            <a:ext cx="1225430" cy="365125"/>
          </a:xfrm>
          <a:prstGeom prst="rect">
            <a:avLst/>
          </a:prstGeom>
        </p:spPr>
        <p:txBody>
          <a:bodyPr/>
          <a:lstStyle/>
          <a:p>
            <a:fld id="{835FAA26-2EBD-7043-B625-A2D79AA5B83B}" type="datetimeFigureOut">
              <a:rPr lang="de-DE" smtClean="0"/>
              <a:t>06.07.23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8CA8D5-2277-8F44-934A-907315BD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7822" y="6356350"/>
            <a:ext cx="4289778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B63A-561B-6D48-A973-6C72096B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29511" y="6356350"/>
            <a:ext cx="1930400" cy="365125"/>
          </a:xfrm>
          <a:prstGeom prst="rect">
            <a:avLst/>
          </a:prstGeom>
        </p:spPr>
        <p:txBody>
          <a:bodyPr/>
          <a:lstStyle/>
          <a:p>
            <a:fld id="{A9C62297-CE19-6449-92AD-A01F77531C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38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714F93-EA51-E744-BAC9-D2B945BA37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079851" y="6035317"/>
            <a:ext cx="832095" cy="833972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6ED8F288-7812-E24E-A5CA-41DCBCE5FF63}"/>
              </a:ext>
            </a:extLst>
          </p:cNvPr>
          <p:cNvSpPr txBox="1">
            <a:spLocks/>
          </p:cNvSpPr>
          <p:nvPr userDrawn="1"/>
        </p:nvSpPr>
        <p:spPr>
          <a:xfrm>
            <a:off x="3058703" y="6311018"/>
            <a:ext cx="1225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5FAA26-2EBD-7043-B625-A2D79AA5B83B}" type="datetimeFigureOut">
              <a:rPr lang="de-DE" smtClean="0"/>
              <a:pPr/>
              <a:t>06.07.23</a:t>
            </a:fld>
            <a:endParaRPr lang="de-DE" dirty="0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E5EEDEA-EACC-9C41-A3E9-25BAF59281DE}"/>
              </a:ext>
            </a:extLst>
          </p:cNvPr>
          <p:cNvSpPr txBox="1">
            <a:spLocks/>
          </p:cNvSpPr>
          <p:nvPr userDrawn="1"/>
        </p:nvSpPr>
        <p:spPr>
          <a:xfrm>
            <a:off x="4447822" y="6310312"/>
            <a:ext cx="4289778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TECHNODIVERSITY, PROJECT RESULT 1: FACTS &amp; METHODS</a:t>
            </a:r>
          </a:p>
          <a:p>
            <a:r>
              <a:rPr lang="de-DE" dirty="0"/>
              <a:t>PR1-F01 </a:t>
            </a:r>
            <a:r>
              <a:rPr lang="de-DE" dirty="0" err="1"/>
              <a:t>Figures</a:t>
            </a:r>
            <a:endParaRPr lang="de-DE" dirty="0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D0F9C816-0139-6145-A6D0-D31200020F42}"/>
              </a:ext>
            </a:extLst>
          </p:cNvPr>
          <p:cNvSpPr txBox="1">
            <a:spLocks/>
          </p:cNvSpPr>
          <p:nvPr userDrawn="1"/>
        </p:nvSpPr>
        <p:spPr>
          <a:xfrm>
            <a:off x="8929511" y="6310312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C62297-CE19-6449-92AD-A01F77531C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492EB7B-B23E-B67F-3FEE-94B74A4D84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8859" y="6252868"/>
            <a:ext cx="1900992" cy="39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9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DF190DB-4610-404A-847F-653423742AC6}"/>
              </a:ext>
            </a:extLst>
          </p:cNvPr>
          <p:cNvSpPr/>
          <p:nvPr/>
        </p:nvSpPr>
        <p:spPr>
          <a:xfrm>
            <a:off x="1" y="5611660"/>
            <a:ext cx="12192000" cy="1246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624E632-E049-274D-A55B-5489E7040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D42CBF9-3F43-264B-9B22-935127B012E6}"/>
              </a:ext>
            </a:extLst>
          </p:cNvPr>
          <p:cNvSpPr txBox="1">
            <a:spLocks/>
          </p:cNvSpPr>
          <p:nvPr/>
        </p:nvSpPr>
        <p:spPr>
          <a:xfrm>
            <a:off x="1524000" y="3955898"/>
            <a:ext cx="9144000" cy="165576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400" b="1" dirty="0">
                <a:solidFill>
                  <a:schemeClr val="accent1"/>
                </a:solidFill>
              </a:rPr>
              <a:t>TECHNODIVERSITY</a:t>
            </a:r>
          </a:p>
          <a:p>
            <a:r>
              <a:rPr lang="de-DE" sz="5400" b="1" dirty="0">
                <a:solidFill>
                  <a:schemeClr val="accent1"/>
                </a:solidFill>
              </a:rPr>
              <a:t>PR1 FACTS &amp; METHODS</a:t>
            </a:r>
          </a:p>
          <a:p>
            <a:r>
              <a:rPr lang="de-DE" sz="5400" b="1" dirty="0" err="1">
                <a:solidFill>
                  <a:schemeClr val="accent1"/>
                </a:solidFill>
              </a:rPr>
              <a:t>TDiv</a:t>
            </a:r>
            <a:r>
              <a:rPr lang="de-DE" sz="5400" b="1" dirty="0">
                <a:solidFill>
                  <a:schemeClr val="accent1"/>
                </a:solidFill>
              </a:rPr>
              <a:t> PR1-F01-Figures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Jörn Erler, Technische Universität Dresden (</a:t>
            </a:r>
            <a:r>
              <a:rPr lang="de-DE" sz="4000" dirty="0" err="1">
                <a:solidFill>
                  <a:schemeClr val="accent1"/>
                </a:solidFill>
              </a:rPr>
              <a:t>conception</a:t>
            </a:r>
            <a:r>
              <a:rPr lang="de-DE" sz="4000" dirty="0">
                <a:solidFill>
                  <a:schemeClr val="accent1"/>
                </a:solidFill>
              </a:rPr>
              <a:t>, design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original </a:t>
            </a:r>
            <a:r>
              <a:rPr lang="de-DE" sz="4000" dirty="0" err="1">
                <a:solidFill>
                  <a:schemeClr val="accent1"/>
                </a:solidFill>
              </a:rPr>
              <a:t>writing</a:t>
            </a:r>
            <a:r>
              <a:rPr lang="de-DE" sz="4000" dirty="0">
                <a:solidFill>
                  <a:schemeClr val="accent1"/>
                </a:solidFill>
              </a:rPr>
              <a:t>);</a:t>
            </a:r>
          </a:p>
          <a:p>
            <a:r>
              <a:rPr lang="de-DE" sz="4000" dirty="0">
                <a:solidFill>
                  <a:schemeClr val="accent1"/>
                </a:solidFill>
              </a:rPr>
              <a:t>Raffaele </a:t>
            </a:r>
            <a:r>
              <a:rPr lang="de-DE" sz="4000" dirty="0" err="1">
                <a:solidFill>
                  <a:schemeClr val="accent1"/>
                </a:solidFill>
              </a:rPr>
              <a:t>Spinelli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Consiglio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Nazionale</a:t>
            </a:r>
            <a:r>
              <a:rPr lang="de-DE" sz="4000" dirty="0">
                <a:solidFill>
                  <a:schemeClr val="accent1"/>
                </a:solidFill>
              </a:rPr>
              <a:t> delle </a:t>
            </a:r>
            <a:r>
              <a:rPr lang="de-DE" sz="4000" dirty="0" err="1">
                <a:solidFill>
                  <a:schemeClr val="accent1"/>
                </a:solidFill>
              </a:rPr>
              <a:t>Ricerche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Firence</a:t>
            </a:r>
            <a:r>
              <a:rPr lang="de-DE" sz="4000" dirty="0">
                <a:solidFill>
                  <a:schemeClr val="accent1"/>
                </a:solidFill>
              </a:rPr>
              <a:t> (</a:t>
            </a:r>
            <a:r>
              <a:rPr lang="de-DE" sz="4000" dirty="0" err="1">
                <a:solidFill>
                  <a:schemeClr val="accent1"/>
                </a:solidFill>
              </a:rPr>
              <a:t>revision</a:t>
            </a:r>
            <a:r>
              <a:rPr lang="de-DE" sz="4000" dirty="0">
                <a:solidFill>
                  <a:schemeClr val="accent1"/>
                </a:solidFill>
              </a:rPr>
              <a:t>, </a:t>
            </a:r>
            <a:r>
              <a:rPr lang="de-DE" sz="4000" dirty="0" err="1">
                <a:solidFill>
                  <a:schemeClr val="accent1"/>
                </a:solidFill>
              </a:rPr>
              <a:t>analysis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and</a:t>
            </a:r>
            <a:r>
              <a:rPr lang="de-DE" sz="4000" dirty="0">
                <a:solidFill>
                  <a:schemeClr val="accent1"/>
                </a:solidFill>
              </a:rPr>
              <a:t> </a:t>
            </a:r>
            <a:r>
              <a:rPr lang="de-DE" sz="4000" dirty="0" err="1">
                <a:solidFill>
                  <a:schemeClr val="accent1"/>
                </a:solidFill>
              </a:rPr>
              <a:t>co-writing</a:t>
            </a:r>
            <a:r>
              <a:rPr lang="de-DE" sz="4000" dirty="0">
                <a:solidFill>
                  <a:schemeClr val="accent1"/>
                </a:solidFill>
              </a:rPr>
              <a:t>)</a:t>
            </a:r>
            <a:br>
              <a:rPr lang="de-DE" sz="4000" dirty="0">
                <a:solidFill>
                  <a:schemeClr val="accent1"/>
                </a:solidFill>
              </a:rPr>
            </a:br>
            <a:endParaRPr lang="de-DE" sz="4000" dirty="0">
              <a:solidFill>
                <a:schemeClr val="accent1"/>
              </a:solidFill>
            </a:endParaRPr>
          </a:p>
          <a:p>
            <a:endParaRPr lang="de-DE" sz="2600" dirty="0">
              <a:solidFill>
                <a:schemeClr val="accent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33C6C6-9C31-E8F9-D2D4-D2FFC421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551" y="698243"/>
            <a:ext cx="3200850" cy="296410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F8D45D9-D2BB-B581-6A14-C467835B6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56738"/>
            <a:ext cx="4105275" cy="86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8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bgerundetes Rechteck 50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283522" y="1522635"/>
            <a:ext cx="2486350" cy="410164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Abgerundetes Rechteck 51">
            <a:extLst>
              <a:ext uri="{FF2B5EF4-FFF2-40B4-BE49-F238E27FC236}">
                <a16:creationId xmlns:a16="http://schemas.microsoft.com/office/drawing/2014/main" id="{F12E8003-2DDC-687C-C96C-5F430C2B7B5B}"/>
              </a:ext>
            </a:extLst>
          </p:cNvPr>
          <p:cNvSpPr/>
          <p:nvPr/>
        </p:nvSpPr>
        <p:spPr>
          <a:xfrm>
            <a:off x="2406361" y="1635597"/>
            <a:ext cx="1071107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3" name="Abgerundetes Rechteck 52">
            <a:extLst>
              <a:ext uri="{FF2B5EF4-FFF2-40B4-BE49-F238E27FC236}">
                <a16:creationId xmlns:a16="http://schemas.microsoft.com/office/drawing/2014/main" id="{FC0EA983-2572-B005-F6FC-D2A3AEA0C516}"/>
              </a:ext>
            </a:extLst>
          </p:cNvPr>
          <p:cNvSpPr/>
          <p:nvPr/>
        </p:nvSpPr>
        <p:spPr>
          <a:xfrm>
            <a:off x="3607234" y="1635597"/>
            <a:ext cx="1043819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54" name="Abgerundetes Rechteck 53">
            <a:extLst>
              <a:ext uri="{FF2B5EF4-FFF2-40B4-BE49-F238E27FC236}">
                <a16:creationId xmlns:a16="http://schemas.microsoft.com/office/drawing/2014/main" id="{39854006-6960-9225-BAE0-C51D67CB5B93}"/>
              </a:ext>
            </a:extLst>
          </p:cNvPr>
          <p:cNvSpPr/>
          <p:nvPr/>
        </p:nvSpPr>
        <p:spPr>
          <a:xfrm>
            <a:off x="3048199" y="4645258"/>
            <a:ext cx="1370250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grpSp>
        <p:nvGrpSpPr>
          <p:cNvPr id="55" name="Gruppieren 54"/>
          <p:cNvGrpSpPr/>
          <p:nvPr/>
        </p:nvGrpSpPr>
        <p:grpSpPr>
          <a:xfrm>
            <a:off x="2599377" y="3191328"/>
            <a:ext cx="1819072" cy="1274323"/>
            <a:chOff x="2803452" y="2665902"/>
            <a:chExt cx="1819072" cy="1274323"/>
          </a:xfrm>
        </p:grpSpPr>
        <p:sp>
          <p:nvSpPr>
            <p:cNvPr id="56" name="Abgerundetes Rechteck 55">
              <a:extLst>
                <a:ext uri="{FF2B5EF4-FFF2-40B4-BE49-F238E27FC236}">
                  <a16:creationId xmlns:a16="http://schemas.microsoft.com/office/drawing/2014/main" id="{E6CD0661-57A6-271B-D4F3-DF0FAE7A5D4F}"/>
                </a:ext>
              </a:extLst>
            </p:cNvPr>
            <p:cNvSpPr/>
            <p:nvPr/>
          </p:nvSpPr>
          <p:spPr>
            <a:xfrm>
              <a:off x="2803452" y="26659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57" name="Abgerundetes Rechteck 56">
              <a:extLst>
                <a:ext uri="{FF2B5EF4-FFF2-40B4-BE49-F238E27FC236}">
                  <a16:creationId xmlns:a16="http://schemas.microsoft.com/office/drawing/2014/main" id="{DAC6C9D6-66C0-0F5A-8CE3-8C65BFC2DD5F}"/>
                </a:ext>
              </a:extLst>
            </p:cNvPr>
            <p:cNvSpPr/>
            <p:nvPr/>
          </p:nvSpPr>
          <p:spPr>
            <a:xfrm>
              <a:off x="2955852" y="28183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58" name="Abgerundetes Rechteck 57">
              <a:extLst>
                <a:ext uri="{FF2B5EF4-FFF2-40B4-BE49-F238E27FC236}">
                  <a16:creationId xmlns:a16="http://schemas.microsoft.com/office/drawing/2014/main" id="{8B096E4C-CA78-4BBA-73C1-D3D73B26CBD1}"/>
                </a:ext>
              </a:extLst>
            </p:cNvPr>
            <p:cNvSpPr/>
            <p:nvPr/>
          </p:nvSpPr>
          <p:spPr>
            <a:xfrm>
              <a:off x="3108252" y="29707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50800"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err="1"/>
                <a:t>Process</a:t>
              </a:r>
              <a:r>
                <a:rPr lang="de-DE" sz="1400" dirty="0"/>
                <a:t> </a:t>
              </a:r>
            </a:p>
          </p:txBody>
        </p:sp>
        <p:sp>
          <p:nvSpPr>
            <p:cNvPr id="59" name="Abgerundetes Rechteck 58">
              <a:extLst>
                <a:ext uri="{FF2B5EF4-FFF2-40B4-BE49-F238E27FC236}">
                  <a16:creationId xmlns:a16="http://schemas.microsoft.com/office/drawing/2014/main" id="{D67D2F31-4B7F-2BFE-55B8-A863E5CB0FBE}"/>
                </a:ext>
              </a:extLst>
            </p:cNvPr>
            <p:cNvSpPr/>
            <p:nvPr/>
          </p:nvSpPr>
          <p:spPr>
            <a:xfrm>
              <a:off x="3260652" y="3123102"/>
              <a:ext cx="1361872" cy="817123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76200">
              <a:solidFill>
                <a:srgbClr val="FF77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6F0DDDB5-A392-208D-8B33-6F540A5C6A72}"/>
              </a:ext>
            </a:extLst>
          </p:cNvPr>
          <p:cNvSpPr/>
          <p:nvPr/>
        </p:nvSpPr>
        <p:spPr>
          <a:xfrm>
            <a:off x="8648053" y="1513500"/>
            <a:ext cx="2067832" cy="410740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aute 49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8871718" y="3111269"/>
            <a:ext cx="1536556" cy="1218787"/>
          </a:xfrm>
          <a:prstGeom prst="diamond">
            <a:avLst/>
          </a:prstGeom>
          <a:solidFill>
            <a:srgbClr val="FF7737"/>
          </a:solidFill>
          <a:ln w="76200">
            <a:solidFill>
              <a:srgbClr val="8EAB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4958230" y="1525016"/>
            <a:ext cx="3497617" cy="4095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6F0DDDB5-A392-208D-8B33-6F540A5C6A72}"/>
              </a:ext>
            </a:extLst>
          </p:cNvPr>
          <p:cNvSpPr/>
          <p:nvPr/>
        </p:nvSpPr>
        <p:spPr>
          <a:xfrm>
            <a:off x="8608454" y="667626"/>
            <a:ext cx="2143535" cy="8194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0E8A152E-FFFF-D79A-DA02-F7B117698731}"/>
              </a:ext>
            </a:extLst>
          </p:cNvPr>
          <p:cNvSpPr/>
          <p:nvPr/>
        </p:nvSpPr>
        <p:spPr>
          <a:xfrm>
            <a:off x="4920165" y="667626"/>
            <a:ext cx="3576834" cy="8194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8E218F36-B27E-2C04-1E00-69BDFCA3511F}"/>
              </a:ext>
            </a:extLst>
          </p:cNvPr>
          <p:cNvSpPr/>
          <p:nvPr/>
        </p:nvSpPr>
        <p:spPr>
          <a:xfrm>
            <a:off x="2238619" y="667626"/>
            <a:ext cx="2576221" cy="81948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442A1C9-3D20-16D9-DA1B-0A1FCA6B1EF5}"/>
              </a:ext>
            </a:extLst>
          </p:cNvPr>
          <p:cNvSpPr txBox="1"/>
          <p:nvPr/>
        </p:nvSpPr>
        <p:spPr>
          <a:xfrm>
            <a:off x="8743950" y="694019"/>
            <a:ext cx="1971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individual evaluation</a:t>
            </a:r>
          </a:p>
        </p:txBody>
      </p:sp>
      <p:sp>
        <p:nvSpPr>
          <p:cNvPr id="11" name="Dreieck 10">
            <a:extLst>
              <a:ext uri="{FF2B5EF4-FFF2-40B4-BE49-F238E27FC236}">
                <a16:creationId xmlns:a16="http://schemas.microsoft.com/office/drawing/2014/main" id="{85A6D4AC-DFF5-F1BA-5118-FE3BDC2C601E}"/>
              </a:ext>
            </a:extLst>
          </p:cNvPr>
          <p:cNvSpPr/>
          <p:nvPr/>
        </p:nvSpPr>
        <p:spPr>
          <a:xfrm>
            <a:off x="8871720" y="1630836"/>
            <a:ext cx="1536555" cy="817127"/>
          </a:xfrm>
          <a:prstGeom prst="triangle">
            <a:avLst/>
          </a:prstGeom>
          <a:solidFill>
            <a:srgbClr val="FF7737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3" name="Raute 12">
            <a:extLst>
              <a:ext uri="{FF2B5EF4-FFF2-40B4-BE49-F238E27FC236}">
                <a16:creationId xmlns:a16="http://schemas.microsoft.com/office/drawing/2014/main" id="{B28DC666-EBE8-2FF6-978E-A9303E74B08A}"/>
              </a:ext>
            </a:extLst>
          </p:cNvPr>
          <p:cNvSpPr/>
          <p:nvPr/>
        </p:nvSpPr>
        <p:spPr>
          <a:xfrm>
            <a:off x="6649534" y="3091086"/>
            <a:ext cx="1536556" cy="1218787"/>
          </a:xfrm>
          <a:prstGeom prst="diamond">
            <a:avLst/>
          </a:prstGeom>
          <a:solidFill>
            <a:schemeClr val="bg1"/>
          </a:solidFill>
          <a:ln w="76200">
            <a:solidFill>
              <a:srgbClr val="355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20192017-0863-B330-7F7A-1463B2FE780C}"/>
              </a:ext>
            </a:extLst>
          </p:cNvPr>
          <p:cNvSpPr/>
          <p:nvPr/>
        </p:nvSpPr>
        <p:spPr>
          <a:xfrm>
            <a:off x="6736876" y="1724632"/>
            <a:ext cx="1361872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local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society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67F2B34D-60E1-87DB-6F89-A0B6597D0D60}"/>
              </a:ext>
            </a:extLst>
          </p:cNvPr>
          <p:cNvSpPr/>
          <p:nvPr/>
        </p:nvSpPr>
        <p:spPr>
          <a:xfrm>
            <a:off x="6527906" y="4641881"/>
            <a:ext cx="1780090" cy="81712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local</a:t>
            </a:r>
            <a:r>
              <a:rPr lang="de-DE" sz="20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environment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F12E8003-2DDC-687C-C96C-5F430C2B7B5B}"/>
              </a:ext>
            </a:extLst>
          </p:cNvPr>
          <p:cNvSpPr/>
          <p:nvPr/>
        </p:nvSpPr>
        <p:spPr>
          <a:xfrm>
            <a:off x="2340375" y="1632220"/>
            <a:ext cx="1205579" cy="817123"/>
          </a:xfrm>
          <a:prstGeom prst="roundRect">
            <a:avLst>
              <a:gd name="adj" fmla="val 0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machine</a:t>
            </a:r>
            <a:endParaRPr lang="de-DE" sz="2000" dirty="0">
              <a:solidFill>
                <a:schemeClr val="tx1"/>
              </a:solidFill>
              <a:latin typeface="Fira Sans" panose="020B0503050000020004" pitchFamily="34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FC0EA983-2572-B005-F6FC-D2A3AEA0C516}"/>
              </a:ext>
            </a:extLst>
          </p:cNvPr>
          <p:cNvSpPr/>
          <p:nvPr/>
        </p:nvSpPr>
        <p:spPr>
          <a:xfrm>
            <a:off x="3634687" y="1632220"/>
            <a:ext cx="1083013" cy="817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  <a:latin typeface="Fira Sans" panose="020B0503050000020004" pitchFamily="34" charset="0"/>
              </a:rPr>
              <a:t>person</a:t>
            </a:r>
            <a:r>
              <a:rPr lang="de-DE" sz="2400" dirty="0">
                <a:solidFill>
                  <a:schemeClr val="tx1"/>
                </a:solidFill>
                <a:latin typeface="Fira Sans" panose="020B0503050000020004" pitchFamily="34" charset="0"/>
              </a:rPr>
              <a:t> 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39854006-6960-9225-BAE0-C51D67CB5B93}"/>
              </a:ext>
            </a:extLst>
          </p:cNvPr>
          <p:cNvSpPr/>
          <p:nvPr/>
        </p:nvSpPr>
        <p:spPr>
          <a:xfrm>
            <a:off x="3038675" y="4641881"/>
            <a:ext cx="1370250" cy="81712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zero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option</a:t>
            </a:r>
            <a:r>
              <a:rPr lang="de-DE" sz="20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2589853" y="3187951"/>
            <a:ext cx="1819072" cy="1274323"/>
            <a:chOff x="2803452" y="2665902"/>
            <a:chExt cx="1819072" cy="1274323"/>
          </a:xfrm>
        </p:grpSpPr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E6CD0661-57A6-271B-D4F3-DF0FAE7A5D4F}"/>
                </a:ext>
              </a:extLst>
            </p:cNvPr>
            <p:cNvSpPr/>
            <p:nvPr/>
          </p:nvSpPr>
          <p:spPr>
            <a:xfrm>
              <a:off x="2803452" y="26659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/>
                <a:t> </a:t>
              </a:r>
            </a:p>
          </p:txBody>
        </p:sp>
        <p:sp>
          <p:nvSpPr>
            <p:cNvPr id="27" name="Abgerundetes Rechteck 26">
              <a:extLst>
                <a:ext uri="{FF2B5EF4-FFF2-40B4-BE49-F238E27FC236}">
                  <a16:creationId xmlns:a16="http://schemas.microsoft.com/office/drawing/2014/main" id="{DAC6C9D6-66C0-0F5A-8CE3-8C65BFC2DD5F}"/>
                </a:ext>
              </a:extLst>
            </p:cNvPr>
            <p:cNvSpPr/>
            <p:nvPr/>
          </p:nvSpPr>
          <p:spPr>
            <a:xfrm>
              <a:off x="2955852" y="28183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8B096E4C-CA78-4BBA-73C1-D3D73B26CBD1}"/>
                </a:ext>
              </a:extLst>
            </p:cNvPr>
            <p:cNvSpPr/>
            <p:nvPr/>
          </p:nvSpPr>
          <p:spPr>
            <a:xfrm>
              <a:off x="3108252" y="29707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D67D2F31-4B7F-2BFE-55B8-A863E5CB0FBE}"/>
                </a:ext>
              </a:extLst>
            </p:cNvPr>
            <p:cNvSpPr/>
            <p:nvPr/>
          </p:nvSpPr>
          <p:spPr>
            <a:xfrm>
              <a:off x="3260652" y="3123102"/>
              <a:ext cx="1361872" cy="817123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000" dirty="0" err="1">
                  <a:solidFill>
                    <a:schemeClr val="tx1"/>
                  </a:solidFill>
                </a:rPr>
                <a:t>process</a:t>
              </a:r>
              <a:r>
                <a:rPr lang="de-DE" sz="20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FF985D09-1417-5B86-F839-4CB356899C61}"/>
              </a:ext>
            </a:extLst>
          </p:cNvPr>
          <p:cNvSpPr txBox="1"/>
          <p:nvPr/>
        </p:nvSpPr>
        <p:spPr>
          <a:xfrm>
            <a:off x="2466976" y="701163"/>
            <a:ext cx="215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technical </a:t>
            </a:r>
          </a:p>
          <a:p>
            <a:pPr algn="ctr"/>
            <a:r>
              <a:rPr lang="en-US" sz="2400" dirty="0">
                <a:latin typeface="Fira Sans" panose="020B0503050000020004" pitchFamily="34" charset="0"/>
              </a:rPr>
              <a:t>solution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68CE020-1753-61EE-6EF2-1267741D354F}"/>
              </a:ext>
            </a:extLst>
          </p:cNvPr>
          <p:cNvSpPr txBox="1"/>
          <p:nvPr/>
        </p:nvSpPr>
        <p:spPr>
          <a:xfrm>
            <a:off x="5003987" y="862391"/>
            <a:ext cx="3425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ira Sans" panose="020B0503050000020004" pitchFamily="34" charset="0"/>
              </a:rPr>
              <a:t>local assessment</a:t>
            </a:r>
          </a:p>
        </p:txBody>
      </p:sp>
      <p:sp>
        <p:nvSpPr>
          <p:cNvPr id="39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75790" y="2482746"/>
            <a:ext cx="536902" cy="709778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35674" y="2484537"/>
            <a:ext cx="536902" cy="709778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443228" y="4011192"/>
            <a:ext cx="536902" cy="1043596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49361" y="2622207"/>
            <a:ext cx="536902" cy="607279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361" y="4068099"/>
            <a:ext cx="536902" cy="628906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8953326" y="2098391"/>
            <a:ext cx="155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  <a:latin typeface="Fira Sans" panose="020B0503050000020004" pitchFamily="34" charset="0"/>
              </a:rPr>
              <a:t>objectives</a:t>
            </a:r>
            <a:endParaRPr lang="de-DE" sz="2000" dirty="0">
              <a:solidFill>
                <a:schemeClr val="bg1"/>
              </a:solidFill>
              <a:latin typeface="Fira Sans" panose="020B0503050000020004" pitchFamily="34" charset="0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9100946" y="3520608"/>
            <a:ext cx="1553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Fira Sans" panose="020B0503050000020004" pitchFamily="34" charset="0"/>
              </a:rPr>
              <a:t>optimal</a:t>
            </a:r>
          </a:p>
        </p:txBody>
      </p:sp>
      <p:sp>
        <p:nvSpPr>
          <p:cNvPr id="49" name="Textfeld 48"/>
          <p:cNvSpPr txBox="1"/>
          <p:nvPr/>
        </p:nvSpPr>
        <p:spPr>
          <a:xfrm>
            <a:off x="6957035" y="3349035"/>
            <a:ext cx="112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>
                <a:latin typeface="Fira Sans" panose="020B0503050000020004" pitchFamily="34" charset="0"/>
              </a:rPr>
              <a:t>accept</a:t>
            </a:r>
            <a:r>
              <a:rPr lang="de-DE" sz="2000" dirty="0">
                <a:latin typeface="Fira Sans" panose="020B0503050000020004" pitchFamily="34" charset="0"/>
              </a:rPr>
              <a:t>-</a:t>
            </a:r>
          </a:p>
          <a:p>
            <a:r>
              <a:rPr lang="de-DE" sz="2000" dirty="0" err="1">
                <a:latin typeface="Fira Sans" panose="020B0503050000020004" pitchFamily="34" charset="0"/>
              </a:rPr>
              <a:t>able</a:t>
            </a:r>
            <a:r>
              <a:rPr lang="de-DE" sz="2000" dirty="0">
                <a:latin typeface="Fira Sans" panose="020B0503050000020004" pitchFamily="34" charset="0"/>
              </a:rPr>
              <a:t>?</a:t>
            </a:r>
          </a:p>
        </p:txBody>
      </p:sp>
      <p:sp>
        <p:nvSpPr>
          <p:cNvPr id="43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16579" y="3196153"/>
            <a:ext cx="536902" cy="1031831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9377083" y="2484537"/>
            <a:ext cx="536902" cy="959080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0" name="Abgerundetes Rechteck 59">
            <a:extLst>
              <a:ext uri="{FF2B5EF4-FFF2-40B4-BE49-F238E27FC236}">
                <a16:creationId xmlns:a16="http://schemas.microsoft.com/office/drawing/2014/main" id="{7167D1D4-5693-BE6D-CFDE-9E2B4FCB271B}"/>
              </a:ext>
            </a:extLst>
          </p:cNvPr>
          <p:cNvSpPr/>
          <p:nvPr/>
        </p:nvSpPr>
        <p:spPr>
          <a:xfrm>
            <a:off x="5131118" y="3303506"/>
            <a:ext cx="1361872" cy="817123"/>
          </a:xfrm>
          <a:prstGeom prst="roundRect">
            <a:avLst>
              <a:gd name="adj" fmla="val 0"/>
            </a:avLst>
          </a:prstGeom>
          <a:noFill/>
          <a:ln w="76200">
            <a:solidFill>
              <a:srgbClr val="FF77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7167D1D4-5693-BE6D-CFDE-9E2B4FCB271B}"/>
              </a:ext>
            </a:extLst>
          </p:cNvPr>
          <p:cNvSpPr/>
          <p:nvPr/>
        </p:nvSpPr>
        <p:spPr>
          <a:xfrm>
            <a:off x="5077254" y="3321746"/>
            <a:ext cx="1361872" cy="817123"/>
          </a:xfrm>
          <a:prstGeom prst="roundRect">
            <a:avLst>
              <a:gd name="adj" fmla="val 0"/>
            </a:avLst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 err="1">
                <a:solidFill>
                  <a:schemeClr val="tx1"/>
                </a:solidFill>
              </a:rPr>
              <a:t>effects</a:t>
            </a:r>
            <a:r>
              <a:rPr lang="de-DE" sz="2000" dirty="0">
                <a:solidFill>
                  <a:schemeClr val="tx1"/>
                </a:solidFill>
              </a:rPr>
              <a:t> &amp;  </a:t>
            </a:r>
          </a:p>
          <a:p>
            <a:pPr algn="ctr"/>
            <a:r>
              <a:rPr lang="de-DE" sz="2000" dirty="0" err="1">
                <a:solidFill>
                  <a:schemeClr val="tx1"/>
                </a:solidFill>
              </a:rPr>
              <a:t>efficiency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41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74246" y="3353240"/>
            <a:ext cx="536902" cy="791344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AutoShape 40">
            <a:extLst>
              <a:ext uri="{FF2B5EF4-FFF2-40B4-BE49-F238E27FC236}">
                <a16:creationId xmlns:a16="http://schemas.microsoft.com/office/drawing/2014/main" id="{159B2645-C2C6-584E-8A34-0C2A99448AD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60173" y="3426282"/>
            <a:ext cx="536902" cy="608049"/>
          </a:xfrm>
          <a:prstGeom prst="upArrow">
            <a:avLst>
              <a:gd name="adj1" fmla="val 50000"/>
              <a:gd name="adj2" fmla="val 54026"/>
            </a:avLst>
          </a:prstGeom>
          <a:solidFill>
            <a:schemeClr val="bg1"/>
          </a:solidFill>
          <a:ln w="76200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855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Macintosh PowerPoint</Application>
  <PresentationFormat>Breitbild</PresentationFormat>
  <Paragraphs>25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Jörn Erler</dc:creator>
  <cp:lastModifiedBy>Jörn Erler</cp:lastModifiedBy>
  <cp:revision>136</cp:revision>
  <cp:lastPrinted>2022-09-28T20:37:19Z</cp:lastPrinted>
  <dcterms:created xsi:type="dcterms:W3CDTF">2021-11-23T15:40:59Z</dcterms:created>
  <dcterms:modified xsi:type="dcterms:W3CDTF">2023-07-06T10:37:30Z</dcterms:modified>
</cp:coreProperties>
</file>