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7" r:id="rId3"/>
    <p:sldId id="355" r:id="rId4"/>
    <p:sldId id="344" r:id="rId5"/>
    <p:sldId id="362" r:id="rId6"/>
    <p:sldId id="365" r:id="rId7"/>
    <p:sldId id="37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67"/>
            <p14:sldId id="355"/>
          </p14:sldIdLst>
        </p14:section>
        <p14:section name="Effectiveness" id="{401F574B-4B73-5046-BA76-BE58555CACDF}">
          <p14:sldIdLst>
            <p14:sldId id="344"/>
          </p14:sldIdLst>
        </p14:section>
        <p14:section name="Efficiency" id="{234A8BAA-5984-2E4B-805B-F8B3A96967A9}">
          <p14:sldIdLst>
            <p14:sldId id="362"/>
            <p14:sldId id="365"/>
            <p14:sldId id="3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  <a:srgbClr val="CDD9DB"/>
    <a:srgbClr val="E4ECE5"/>
    <a:srgbClr val="CDD7D9"/>
    <a:srgbClr val="CDD8DA"/>
    <a:srgbClr val="E4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514351" y="1484313"/>
            <a:ext cx="11164268" cy="42497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04810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PP Forsttechnik 2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34638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56570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EBEEA-7122-8C46-8947-BCE2E0D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11.07.23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FB5EAC6C-C0C6-4B41-B93B-C580D15B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11.07.23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/>
              <a:t>PR1-C01 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PR1-C01-Figures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83522" y="1522635"/>
            <a:ext cx="2486350" cy="41016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F12E8003-2DDC-687C-C96C-5F430C2B7B5B}"/>
              </a:ext>
            </a:extLst>
          </p:cNvPr>
          <p:cNvSpPr/>
          <p:nvPr/>
        </p:nvSpPr>
        <p:spPr>
          <a:xfrm>
            <a:off x="2406361" y="1635597"/>
            <a:ext cx="1071107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FC0EA983-2572-B005-F6FC-D2A3AEA0C516}"/>
              </a:ext>
            </a:extLst>
          </p:cNvPr>
          <p:cNvSpPr/>
          <p:nvPr/>
        </p:nvSpPr>
        <p:spPr>
          <a:xfrm>
            <a:off x="3607234" y="1635597"/>
            <a:ext cx="1043819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39854006-6960-9225-BAE0-C51D67CB5B93}"/>
              </a:ext>
            </a:extLst>
          </p:cNvPr>
          <p:cNvSpPr/>
          <p:nvPr/>
        </p:nvSpPr>
        <p:spPr>
          <a:xfrm>
            <a:off x="3048199" y="4645258"/>
            <a:ext cx="1370250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55" name="Gruppieren 54"/>
          <p:cNvGrpSpPr/>
          <p:nvPr/>
        </p:nvGrpSpPr>
        <p:grpSpPr>
          <a:xfrm>
            <a:off x="2599377" y="3191328"/>
            <a:ext cx="1819072" cy="1274323"/>
            <a:chOff x="2803452" y="2665902"/>
            <a:chExt cx="1819072" cy="1274323"/>
          </a:xfrm>
        </p:grpSpPr>
        <p:sp>
          <p:nvSpPr>
            <p:cNvPr id="56" name="Abgerundetes Rechteck 55">
              <a:extLst>
                <a:ext uri="{FF2B5EF4-FFF2-40B4-BE49-F238E27FC236}">
                  <a16:creationId xmlns:a16="http://schemas.microsoft.com/office/drawing/2014/main" id="{E6CD0661-57A6-271B-D4F3-DF0FAE7A5D4F}"/>
                </a:ext>
              </a:extLst>
            </p:cNvPr>
            <p:cNvSpPr/>
            <p:nvPr/>
          </p:nvSpPr>
          <p:spPr>
            <a:xfrm>
              <a:off x="2803452" y="26659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7" name="Abgerundetes Rechteck 56">
              <a:extLst>
                <a:ext uri="{FF2B5EF4-FFF2-40B4-BE49-F238E27FC236}">
                  <a16:creationId xmlns:a16="http://schemas.microsoft.com/office/drawing/2014/main" id="{DAC6C9D6-66C0-0F5A-8CE3-8C65BFC2DD5F}"/>
                </a:ext>
              </a:extLst>
            </p:cNvPr>
            <p:cNvSpPr/>
            <p:nvPr/>
          </p:nvSpPr>
          <p:spPr>
            <a:xfrm>
              <a:off x="2955852" y="28183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8" name="Abgerundetes Rechteck 57">
              <a:extLst>
                <a:ext uri="{FF2B5EF4-FFF2-40B4-BE49-F238E27FC236}">
                  <a16:creationId xmlns:a16="http://schemas.microsoft.com/office/drawing/2014/main" id="{8B096E4C-CA78-4BBA-73C1-D3D73B26CBD1}"/>
                </a:ext>
              </a:extLst>
            </p:cNvPr>
            <p:cNvSpPr/>
            <p:nvPr/>
          </p:nvSpPr>
          <p:spPr>
            <a:xfrm>
              <a:off x="3108252" y="29707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08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9" name="Abgerundetes Rechteck 58">
              <a:extLst>
                <a:ext uri="{FF2B5EF4-FFF2-40B4-BE49-F238E27FC236}">
                  <a16:creationId xmlns:a16="http://schemas.microsoft.com/office/drawing/2014/main" id="{D67D2F31-4B7F-2BFE-55B8-A863E5CB0FBE}"/>
                </a:ext>
              </a:extLst>
            </p:cNvPr>
            <p:cNvSpPr/>
            <p:nvPr/>
          </p:nvSpPr>
          <p:spPr>
            <a:xfrm>
              <a:off x="3260652" y="31231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762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48053" y="1513500"/>
            <a:ext cx="2067832" cy="41074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aute 49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871718" y="3111269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58230" y="1525016"/>
            <a:ext cx="3497617" cy="4095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08454" y="667626"/>
            <a:ext cx="2143535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20165" y="667626"/>
            <a:ext cx="3576834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38619" y="667626"/>
            <a:ext cx="2576221" cy="81948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42A1C9-3D20-16D9-DA1B-0A1FCA6B1EF5}"/>
              </a:ext>
            </a:extLst>
          </p:cNvPr>
          <p:cNvSpPr txBox="1"/>
          <p:nvPr/>
        </p:nvSpPr>
        <p:spPr>
          <a:xfrm>
            <a:off x="8743950" y="694019"/>
            <a:ext cx="197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individual evaluation</a:t>
            </a:r>
          </a:p>
        </p:txBody>
      </p:sp>
      <p:sp>
        <p:nvSpPr>
          <p:cNvPr id="11" name="Dreieck 10">
            <a:extLst>
              <a:ext uri="{FF2B5EF4-FFF2-40B4-BE49-F238E27FC236}">
                <a16:creationId xmlns:a16="http://schemas.microsoft.com/office/drawing/2014/main" id="{85A6D4AC-DFF5-F1BA-5118-FE3BDC2C601E}"/>
              </a:ext>
            </a:extLst>
          </p:cNvPr>
          <p:cNvSpPr/>
          <p:nvPr/>
        </p:nvSpPr>
        <p:spPr>
          <a:xfrm>
            <a:off x="8871720" y="1630836"/>
            <a:ext cx="1536555" cy="817127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" name="Raute 1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6649534" y="3091086"/>
            <a:ext cx="1536556" cy="1218787"/>
          </a:xfrm>
          <a:prstGeom prst="diamond">
            <a:avLst/>
          </a:prstGeom>
          <a:solidFill>
            <a:srgbClr val="FF7737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0192017-0863-B330-7F7A-1463B2FE780C}"/>
              </a:ext>
            </a:extLst>
          </p:cNvPr>
          <p:cNvSpPr/>
          <p:nvPr/>
        </p:nvSpPr>
        <p:spPr>
          <a:xfrm>
            <a:off x="6736876" y="1724632"/>
            <a:ext cx="1361872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local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society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F2B34D-60E1-87DB-6F89-A0B6597D0D60}"/>
              </a:ext>
            </a:extLst>
          </p:cNvPr>
          <p:cNvSpPr/>
          <p:nvPr/>
        </p:nvSpPr>
        <p:spPr>
          <a:xfrm>
            <a:off x="6527906" y="4641881"/>
            <a:ext cx="1780090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local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environment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F12E8003-2DDC-687C-C96C-5F430C2B7B5B}"/>
              </a:ext>
            </a:extLst>
          </p:cNvPr>
          <p:cNvSpPr/>
          <p:nvPr/>
        </p:nvSpPr>
        <p:spPr>
          <a:xfrm>
            <a:off x="2340375" y="1632220"/>
            <a:ext cx="1205579" cy="817123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machine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FC0EA983-2572-B005-F6FC-D2A3AEA0C516}"/>
              </a:ext>
            </a:extLst>
          </p:cNvPr>
          <p:cNvSpPr/>
          <p:nvPr/>
        </p:nvSpPr>
        <p:spPr>
          <a:xfrm>
            <a:off x="3634687" y="1632220"/>
            <a:ext cx="1083013" cy="817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person</a:t>
            </a:r>
            <a:r>
              <a:rPr lang="de-DE" sz="2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9854006-6960-9225-BAE0-C51D67CB5B93}"/>
              </a:ext>
            </a:extLst>
          </p:cNvPr>
          <p:cNvSpPr/>
          <p:nvPr/>
        </p:nvSpPr>
        <p:spPr>
          <a:xfrm>
            <a:off x="3038675" y="4641881"/>
            <a:ext cx="1370250" cy="817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zero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option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589853" y="3187951"/>
            <a:ext cx="1819072" cy="1274323"/>
            <a:chOff x="2803452" y="2665902"/>
            <a:chExt cx="1819072" cy="1274323"/>
          </a:xfrm>
        </p:grpSpPr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E6CD0661-57A6-271B-D4F3-DF0FAE7A5D4F}"/>
                </a:ext>
              </a:extLst>
            </p:cNvPr>
            <p:cNvSpPr/>
            <p:nvPr/>
          </p:nvSpPr>
          <p:spPr>
            <a:xfrm>
              <a:off x="2803452" y="26659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 </a:t>
              </a:r>
            </a:p>
          </p:txBody>
        </p:sp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DAC6C9D6-66C0-0F5A-8CE3-8C65BFC2DD5F}"/>
                </a:ext>
              </a:extLst>
            </p:cNvPr>
            <p:cNvSpPr/>
            <p:nvPr/>
          </p:nvSpPr>
          <p:spPr>
            <a:xfrm>
              <a:off x="2955852" y="28183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8B096E4C-CA78-4BBA-73C1-D3D73B26CBD1}"/>
                </a:ext>
              </a:extLst>
            </p:cNvPr>
            <p:cNvSpPr/>
            <p:nvPr/>
          </p:nvSpPr>
          <p:spPr>
            <a:xfrm>
              <a:off x="3108252" y="29707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D67D2F31-4B7F-2BFE-55B8-A863E5CB0FBE}"/>
                </a:ext>
              </a:extLst>
            </p:cNvPr>
            <p:cNvSpPr/>
            <p:nvPr/>
          </p:nvSpPr>
          <p:spPr>
            <a:xfrm>
              <a:off x="3260652" y="31231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process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FF985D09-1417-5B86-F839-4CB356899C61}"/>
              </a:ext>
            </a:extLst>
          </p:cNvPr>
          <p:cNvSpPr txBox="1"/>
          <p:nvPr/>
        </p:nvSpPr>
        <p:spPr>
          <a:xfrm>
            <a:off x="2466976" y="701163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technical </a:t>
            </a:r>
          </a:p>
          <a:p>
            <a:pPr algn="ctr"/>
            <a:r>
              <a:rPr lang="en-US" sz="2400" dirty="0">
                <a:latin typeface="Fira Sans" panose="020B0503050000020004" pitchFamily="34" charset="0"/>
              </a:rPr>
              <a:t>solution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68CE020-1753-61EE-6EF2-1267741D354F}"/>
              </a:ext>
            </a:extLst>
          </p:cNvPr>
          <p:cNvSpPr txBox="1"/>
          <p:nvPr/>
        </p:nvSpPr>
        <p:spPr>
          <a:xfrm>
            <a:off x="5003987" y="862391"/>
            <a:ext cx="342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local assessment</a:t>
            </a:r>
          </a:p>
        </p:txBody>
      </p:sp>
      <p:sp>
        <p:nvSpPr>
          <p:cNvPr id="39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75790" y="2482746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35674" y="2484537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443228" y="4011192"/>
            <a:ext cx="536902" cy="104359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49361" y="2622207"/>
            <a:ext cx="536902" cy="60727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361" y="4068099"/>
            <a:ext cx="536902" cy="62890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953326" y="2098391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Fira Sans" panose="020B0503050000020004" pitchFamily="34" charset="0"/>
              </a:rPr>
              <a:t>objectives</a:t>
            </a:r>
            <a:endParaRPr lang="de-DE" sz="2000" dirty="0">
              <a:latin typeface="Fira Sans" panose="020B05030500000200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9100946" y="3520608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</a:rPr>
              <a:t>optimal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6957035" y="3349035"/>
            <a:ext cx="112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accept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-</a:t>
            </a:r>
          </a:p>
          <a:p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able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?</a:t>
            </a:r>
          </a:p>
        </p:txBody>
      </p:sp>
      <p:sp>
        <p:nvSpPr>
          <p:cNvPr id="43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16579" y="3196153"/>
            <a:ext cx="536902" cy="1031831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77083" y="2484537"/>
            <a:ext cx="536902" cy="959080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7167D1D4-5693-BE6D-CFDE-9E2B4FCB271B}"/>
              </a:ext>
            </a:extLst>
          </p:cNvPr>
          <p:cNvSpPr/>
          <p:nvPr/>
        </p:nvSpPr>
        <p:spPr>
          <a:xfrm>
            <a:off x="5131118" y="3303506"/>
            <a:ext cx="1361872" cy="817123"/>
          </a:xfrm>
          <a:prstGeom prst="roundRect">
            <a:avLst>
              <a:gd name="adj" fmla="val 0"/>
            </a:avLst>
          </a:prstGeom>
          <a:solidFill>
            <a:srgbClr val="FF77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7167D1D4-5693-BE6D-CFDE-9E2B4FCB271B}"/>
              </a:ext>
            </a:extLst>
          </p:cNvPr>
          <p:cNvSpPr/>
          <p:nvPr/>
        </p:nvSpPr>
        <p:spPr>
          <a:xfrm>
            <a:off x="5077254" y="3321746"/>
            <a:ext cx="1361872" cy="817123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effects</a:t>
            </a:r>
            <a:r>
              <a:rPr lang="de-DE" sz="2000" dirty="0">
                <a:solidFill>
                  <a:schemeClr val="tx1"/>
                </a:solidFill>
              </a:rPr>
              <a:t> &amp;  </a:t>
            </a:r>
          </a:p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efficiency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1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74246" y="3353240"/>
            <a:ext cx="536902" cy="791344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0173" y="3426282"/>
            <a:ext cx="536902" cy="60804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6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980765D-F8DA-374B-8A2C-535BCFB3581F}"/>
              </a:ext>
            </a:extLst>
          </p:cNvPr>
          <p:cNvSpPr/>
          <p:nvPr/>
        </p:nvSpPr>
        <p:spPr>
          <a:xfrm>
            <a:off x="7196030" y="1279995"/>
            <a:ext cx="4297825" cy="945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16ADB85-ADE9-EA6E-AA40-68CAC376C888}"/>
              </a:ext>
            </a:extLst>
          </p:cNvPr>
          <p:cNvSpPr/>
          <p:nvPr/>
        </p:nvSpPr>
        <p:spPr>
          <a:xfrm>
            <a:off x="7892717" y="2431940"/>
            <a:ext cx="3668532" cy="905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D928C0-43B3-07F5-6D94-06322A9FDA6F}"/>
              </a:ext>
            </a:extLst>
          </p:cNvPr>
          <p:cNvSpPr/>
          <p:nvPr/>
        </p:nvSpPr>
        <p:spPr>
          <a:xfrm>
            <a:off x="8394235" y="3561027"/>
            <a:ext cx="3173932" cy="945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rapezoid 1">
            <a:extLst>
              <a:ext uri="{FF2B5EF4-FFF2-40B4-BE49-F238E27FC236}">
                <a16:creationId xmlns:a16="http://schemas.microsoft.com/office/drawing/2014/main" id="{72A2ABFE-6283-8688-9B7D-7F74FE7662BE}"/>
              </a:ext>
            </a:extLst>
          </p:cNvPr>
          <p:cNvSpPr/>
          <p:nvPr/>
        </p:nvSpPr>
        <p:spPr>
          <a:xfrm>
            <a:off x="323678" y="409756"/>
            <a:ext cx="9379121" cy="4217880"/>
          </a:xfrm>
          <a:prstGeom prst="trapezoid">
            <a:avLst>
              <a:gd name="adj" fmla="val 42971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88">
            <a:extLst>
              <a:ext uri="{FF2B5EF4-FFF2-40B4-BE49-F238E27FC236}">
                <a16:creationId xmlns:a16="http://schemas.microsoft.com/office/drawing/2014/main" id="{A2F42098-7000-10E6-57ED-389091A16A05}"/>
              </a:ext>
            </a:extLst>
          </p:cNvPr>
          <p:cNvCxnSpPr>
            <a:cxnSpLocks/>
          </p:cNvCxnSpPr>
          <p:nvPr/>
        </p:nvCxnSpPr>
        <p:spPr>
          <a:xfrm>
            <a:off x="5052214" y="2223786"/>
            <a:ext cx="0" cy="200312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46">
            <a:extLst>
              <a:ext uri="{FF2B5EF4-FFF2-40B4-BE49-F238E27FC236}">
                <a16:creationId xmlns:a16="http://schemas.microsoft.com/office/drawing/2014/main" id="{08BE7894-A803-791E-C886-6E486FC20842}"/>
              </a:ext>
            </a:extLst>
          </p:cNvPr>
          <p:cNvCxnSpPr>
            <a:cxnSpLocks/>
          </p:cNvCxnSpPr>
          <p:nvPr/>
        </p:nvCxnSpPr>
        <p:spPr>
          <a:xfrm>
            <a:off x="7300805" y="2186501"/>
            <a:ext cx="63846" cy="221562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48">
            <a:extLst>
              <a:ext uri="{FF2B5EF4-FFF2-40B4-BE49-F238E27FC236}">
                <a16:creationId xmlns:a16="http://schemas.microsoft.com/office/drawing/2014/main" id="{EBDFD029-26CB-2994-72FA-967F10873BE9}"/>
              </a:ext>
            </a:extLst>
          </p:cNvPr>
          <p:cNvCxnSpPr>
            <a:cxnSpLocks/>
          </p:cNvCxnSpPr>
          <p:nvPr/>
        </p:nvCxnSpPr>
        <p:spPr>
          <a:xfrm>
            <a:off x="8360279" y="3322281"/>
            <a:ext cx="167719" cy="285825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50">
            <a:extLst>
              <a:ext uri="{FF2B5EF4-FFF2-40B4-BE49-F238E27FC236}">
                <a16:creationId xmlns:a16="http://schemas.microsoft.com/office/drawing/2014/main" id="{0AEC27B1-B79F-2011-EFA6-80DE72DCBF69}"/>
              </a:ext>
            </a:extLst>
          </p:cNvPr>
          <p:cNvCxnSpPr>
            <a:cxnSpLocks/>
          </p:cNvCxnSpPr>
          <p:nvPr/>
        </p:nvCxnSpPr>
        <p:spPr>
          <a:xfrm>
            <a:off x="7062204" y="3337224"/>
            <a:ext cx="85322" cy="298572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52">
            <a:extLst>
              <a:ext uri="{FF2B5EF4-FFF2-40B4-BE49-F238E27FC236}">
                <a16:creationId xmlns:a16="http://schemas.microsoft.com/office/drawing/2014/main" id="{7726E36C-26DC-BB28-E34B-BB8CC76E81B3}"/>
              </a:ext>
            </a:extLst>
          </p:cNvPr>
          <p:cNvCxnSpPr>
            <a:cxnSpLocks/>
          </p:cNvCxnSpPr>
          <p:nvPr/>
        </p:nvCxnSpPr>
        <p:spPr>
          <a:xfrm>
            <a:off x="5646409" y="3311902"/>
            <a:ext cx="70520" cy="344000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54">
            <a:extLst>
              <a:ext uri="{FF2B5EF4-FFF2-40B4-BE49-F238E27FC236}">
                <a16:creationId xmlns:a16="http://schemas.microsoft.com/office/drawing/2014/main" id="{B53E6CA2-2A62-2E1C-D13A-3B7CFD7E997F}"/>
              </a:ext>
            </a:extLst>
          </p:cNvPr>
          <p:cNvCxnSpPr>
            <a:cxnSpLocks/>
          </p:cNvCxnSpPr>
          <p:nvPr/>
        </p:nvCxnSpPr>
        <p:spPr>
          <a:xfrm flipH="1">
            <a:off x="4396296" y="3289204"/>
            <a:ext cx="68379" cy="410785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58">
            <a:extLst>
              <a:ext uri="{FF2B5EF4-FFF2-40B4-BE49-F238E27FC236}">
                <a16:creationId xmlns:a16="http://schemas.microsoft.com/office/drawing/2014/main" id="{087BCF9C-DE3E-0420-C527-10D443053D1A}"/>
              </a:ext>
            </a:extLst>
          </p:cNvPr>
          <p:cNvCxnSpPr>
            <a:cxnSpLocks/>
          </p:cNvCxnSpPr>
          <p:nvPr/>
        </p:nvCxnSpPr>
        <p:spPr>
          <a:xfrm flipH="1">
            <a:off x="3028117" y="3261517"/>
            <a:ext cx="103050" cy="374279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60">
            <a:extLst>
              <a:ext uri="{FF2B5EF4-FFF2-40B4-BE49-F238E27FC236}">
                <a16:creationId xmlns:a16="http://schemas.microsoft.com/office/drawing/2014/main" id="{7A5A10DC-BD21-D539-A2E9-82ED9D2FB381}"/>
              </a:ext>
            </a:extLst>
          </p:cNvPr>
          <p:cNvCxnSpPr>
            <a:cxnSpLocks/>
          </p:cNvCxnSpPr>
          <p:nvPr/>
        </p:nvCxnSpPr>
        <p:spPr>
          <a:xfrm flipH="1">
            <a:off x="1583503" y="3292609"/>
            <a:ext cx="184789" cy="315497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62">
            <a:extLst>
              <a:ext uri="{FF2B5EF4-FFF2-40B4-BE49-F238E27FC236}">
                <a16:creationId xmlns:a16="http://schemas.microsoft.com/office/drawing/2014/main" id="{D933E587-16FC-D989-C9EC-6E6E4FCEEA5D}"/>
              </a:ext>
            </a:extLst>
          </p:cNvPr>
          <p:cNvCxnSpPr>
            <a:cxnSpLocks/>
          </p:cNvCxnSpPr>
          <p:nvPr/>
        </p:nvCxnSpPr>
        <p:spPr>
          <a:xfrm flipH="1">
            <a:off x="2749686" y="2215944"/>
            <a:ext cx="86297" cy="215996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apezoid 2">
            <a:extLst>
              <a:ext uri="{FF2B5EF4-FFF2-40B4-BE49-F238E27FC236}">
                <a16:creationId xmlns:a16="http://schemas.microsoft.com/office/drawing/2014/main" id="{42CEB972-9145-1D6F-4942-1F930380AD9C}"/>
              </a:ext>
            </a:extLst>
          </p:cNvPr>
          <p:cNvSpPr/>
          <p:nvPr/>
        </p:nvSpPr>
        <p:spPr>
          <a:xfrm>
            <a:off x="1609165" y="1241496"/>
            <a:ext cx="6785070" cy="945005"/>
          </a:xfrm>
          <a:prstGeom prst="trapezoid">
            <a:avLst>
              <a:gd name="adj" fmla="val 42824"/>
            </a:avLst>
          </a:prstGeom>
          <a:noFill/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rapezoid 29">
            <a:extLst>
              <a:ext uri="{FF2B5EF4-FFF2-40B4-BE49-F238E27FC236}">
                <a16:creationId xmlns:a16="http://schemas.microsoft.com/office/drawing/2014/main" id="{3AA65626-6115-9C28-B5DA-7D90FEE62674}"/>
              </a:ext>
            </a:extLst>
          </p:cNvPr>
          <p:cNvSpPr/>
          <p:nvPr/>
        </p:nvSpPr>
        <p:spPr>
          <a:xfrm>
            <a:off x="581526" y="3561026"/>
            <a:ext cx="1658425" cy="945005"/>
          </a:xfrm>
          <a:custGeom>
            <a:avLst/>
            <a:gdLst>
              <a:gd name="connsiteX0" fmla="*/ 0 w 8854573"/>
              <a:gd name="connsiteY0" fmla="*/ 945005 h 945005"/>
              <a:gd name="connsiteX1" fmla="*/ 404689 w 8854573"/>
              <a:gd name="connsiteY1" fmla="*/ 0 h 945005"/>
              <a:gd name="connsiteX2" fmla="*/ 8449884 w 8854573"/>
              <a:gd name="connsiteY2" fmla="*/ 0 h 945005"/>
              <a:gd name="connsiteX3" fmla="*/ 8854573 w 8854573"/>
              <a:gd name="connsiteY3" fmla="*/ 945005 h 945005"/>
              <a:gd name="connsiteX4" fmla="*/ 0 w 8854573"/>
              <a:gd name="connsiteY4" fmla="*/ 945005 h 945005"/>
              <a:gd name="connsiteX0" fmla="*/ 0 w 8854573"/>
              <a:gd name="connsiteY0" fmla="*/ 1022278 h 1022278"/>
              <a:gd name="connsiteX1" fmla="*/ 404689 w 8854573"/>
              <a:gd name="connsiteY1" fmla="*/ 77273 h 1022278"/>
              <a:gd name="connsiteX2" fmla="*/ 4556171 w 8854573"/>
              <a:gd name="connsiteY2" fmla="*/ 0 h 1022278"/>
              <a:gd name="connsiteX3" fmla="*/ 8854573 w 8854573"/>
              <a:gd name="connsiteY3" fmla="*/ 1022278 h 1022278"/>
              <a:gd name="connsiteX4" fmla="*/ 0 w 8854573"/>
              <a:gd name="connsiteY4" fmla="*/ 1022278 h 1022278"/>
              <a:gd name="connsiteX0" fmla="*/ 0 w 5274246"/>
              <a:gd name="connsiteY0" fmla="*/ 1022278 h 1060914"/>
              <a:gd name="connsiteX1" fmla="*/ 404689 w 5274246"/>
              <a:gd name="connsiteY1" fmla="*/ 77273 h 1060914"/>
              <a:gd name="connsiteX2" fmla="*/ 4556171 w 5274246"/>
              <a:gd name="connsiteY2" fmla="*/ 0 h 1060914"/>
              <a:gd name="connsiteX3" fmla="*/ 5274246 w 5274246"/>
              <a:gd name="connsiteY3" fmla="*/ 1060914 h 1060914"/>
              <a:gd name="connsiteX4" fmla="*/ 0 w 5274246"/>
              <a:gd name="connsiteY4" fmla="*/ 1022278 h 1060914"/>
              <a:gd name="connsiteX0" fmla="*/ 0 w 5274246"/>
              <a:gd name="connsiteY0" fmla="*/ 957884 h 996520"/>
              <a:gd name="connsiteX1" fmla="*/ 404689 w 5274246"/>
              <a:gd name="connsiteY1" fmla="*/ 12879 h 996520"/>
              <a:gd name="connsiteX2" fmla="*/ 1649839 w 5274246"/>
              <a:gd name="connsiteY2" fmla="*/ 0 h 996520"/>
              <a:gd name="connsiteX3" fmla="*/ 5274246 w 5274246"/>
              <a:gd name="connsiteY3" fmla="*/ 996520 h 996520"/>
              <a:gd name="connsiteX4" fmla="*/ 0 w 5274246"/>
              <a:gd name="connsiteY4" fmla="*/ 957884 h 996520"/>
              <a:gd name="connsiteX0" fmla="*/ 0 w 1649839"/>
              <a:gd name="connsiteY0" fmla="*/ 957884 h 957884"/>
              <a:gd name="connsiteX1" fmla="*/ 404689 w 1649839"/>
              <a:gd name="connsiteY1" fmla="*/ 12879 h 957884"/>
              <a:gd name="connsiteX2" fmla="*/ 1649839 w 1649839"/>
              <a:gd name="connsiteY2" fmla="*/ 0 h 957884"/>
              <a:gd name="connsiteX3" fmla="*/ 1350483 w 1649839"/>
              <a:gd name="connsiteY3" fmla="*/ 957884 h 957884"/>
              <a:gd name="connsiteX4" fmla="*/ 0 w 1649839"/>
              <a:gd name="connsiteY4" fmla="*/ 957884 h 957884"/>
              <a:gd name="connsiteX0" fmla="*/ 0 w 1649839"/>
              <a:gd name="connsiteY0" fmla="*/ 957884 h 957884"/>
              <a:gd name="connsiteX1" fmla="*/ 421861 w 1649839"/>
              <a:gd name="connsiteY1" fmla="*/ 17172 h 957884"/>
              <a:gd name="connsiteX2" fmla="*/ 1649839 w 1649839"/>
              <a:gd name="connsiteY2" fmla="*/ 0 h 957884"/>
              <a:gd name="connsiteX3" fmla="*/ 1350483 w 1649839"/>
              <a:gd name="connsiteY3" fmla="*/ 957884 h 957884"/>
              <a:gd name="connsiteX4" fmla="*/ 0 w 1649839"/>
              <a:gd name="connsiteY4" fmla="*/ 957884 h 957884"/>
              <a:gd name="connsiteX0" fmla="*/ 0 w 1688476"/>
              <a:gd name="connsiteY0" fmla="*/ 962177 h 962177"/>
              <a:gd name="connsiteX1" fmla="*/ 421861 w 1688476"/>
              <a:gd name="connsiteY1" fmla="*/ 21465 h 962177"/>
              <a:gd name="connsiteX2" fmla="*/ 1688476 w 1688476"/>
              <a:gd name="connsiteY2" fmla="*/ 0 h 962177"/>
              <a:gd name="connsiteX3" fmla="*/ 1350483 w 1688476"/>
              <a:gd name="connsiteY3" fmla="*/ 962177 h 962177"/>
              <a:gd name="connsiteX4" fmla="*/ 0 w 1688476"/>
              <a:gd name="connsiteY4" fmla="*/ 962177 h 962177"/>
              <a:gd name="connsiteX0" fmla="*/ 0 w 1649839"/>
              <a:gd name="connsiteY0" fmla="*/ 940712 h 940712"/>
              <a:gd name="connsiteX1" fmla="*/ 421861 w 1649839"/>
              <a:gd name="connsiteY1" fmla="*/ 0 h 940712"/>
              <a:gd name="connsiteX2" fmla="*/ 1649839 w 1649839"/>
              <a:gd name="connsiteY2" fmla="*/ 0 h 940712"/>
              <a:gd name="connsiteX3" fmla="*/ 1350483 w 1649839"/>
              <a:gd name="connsiteY3" fmla="*/ 940712 h 940712"/>
              <a:gd name="connsiteX4" fmla="*/ 0 w 1649839"/>
              <a:gd name="connsiteY4" fmla="*/ 940712 h 940712"/>
              <a:gd name="connsiteX0" fmla="*/ 0 w 1658425"/>
              <a:gd name="connsiteY0" fmla="*/ 945005 h 945005"/>
              <a:gd name="connsiteX1" fmla="*/ 421861 w 1658425"/>
              <a:gd name="connsiteY1" fmla="*/ 4293 h 945005"/>
              <a:gd name="connsiteX2" fmla="*/ 1658425 w 1658425"/>
              <a:gd name="connsiteY2" fmla="*/ 0 h 945005"/>
              <a:gd name="connsiteX3" fmla="*/ 1350483 w 1658425"/>
              <a:gd name="connsiteY3" fmla="*/ 945005 h 945005"/>
              <a:gd name="connsiteX4" fmla="*/ 0 w 1658425"/>
              <a:gd name="connsiteY4" fmla="*/ 945005 h 9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425" h="945005">
                <a:moveTo>
                  <a:pt x="0" y="945005"/>
                </a:moveTo>
                <a:lnTo>
                  <a:pt x="421861" y="4293"/>
                </a:lnTo>
                <a:lnTo>
                  <a:pt x="1658425" y="0"/>
                </a:lnTo>
                <a:lnTo>
                  <a:pt x="1350483" y="945005"/>
                </a:lnTo>
                <a:lnTo>
                  <a:pt x="0" y="945005"/>
                </a:lnTo>
                <a:close/>
              </a:path>
            </a:pathLst>
          </a:cu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r Verbinder 5">
            <a:extLst>
              <a:ext uri="{FF2B5EF4-FFF2-40B4-BE49-F238E27FC236}">
                <a16:creationId xmlns:a16="http://schemas.microsoft.com/office/drawing/2014/main" id="{068E5E2A-5D0B-A175-842C-92E537F01E49}"/>
              </a:ext>
            </a:extLst>
          </p:cNvPr>
          <p:cNvCxnSpPr/>
          <p:nvPr/>
        </p:nvCxnSpPr>
        <p:spPr>
          <a:xfrm flipV="1">
            <a:off x="3521078" y="2363667"/>
            <a:ext cx="578385" cy="2166431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33">
            <a:extLst>
              <a:ext uri="{FF2B5EF4-FFF2-40B4-BE49-F238E27FC236}">
                <a16:creationId xmlns:a16="http://schemas.microsoft.com/office/drawing/2014/main" id="{C2A46617-21D3-755E-2870-A3BCC6EFFD59}"/>
              </a:ext>
            </a:extLst>
          </p:cNvPr>
          <p:cNvCxnSpPr/>
          <p:nvPr/>
        </p:nvCxnSpPr>
        <p:spPr>
          <a:xfrm flipH="1" flipV="1">
            <a:off x="6033096" y="2315817"/>
            <a:ext cx="648193" cy="221428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36">
            <a:extLst>
              <a:ext uri="{FF2B5EF4-FFF2-40B4-BE49-F238E27FC236}">
                <a16:creationId xmlns:a16="http://schemas.microsoft.com/office/drawing/2014/main" id="{990C153F-9A8A-4662-1EB1-A181DE7335CE}"/>
              </a:ext>
            </a:extLst>
          </p:cNvPr>
          <p:cNvCxnSpPr/>
          <p:nvPr/>
        </p:nvCxnSpPr>
        <p:spPr>
          <a:xfrm flipV="1">
            <a:off x="1975971" y="3458165"/>
            <a:ext cx="349571" cy="1107629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42">
            <a:extLst>
              <a:ext uri="{FF2B5EF4-FFF2-40B4-BE49-F238E27FC236}">
                <a16:creationId xmlns:a16="http://schemas.microsoft.com/office/drawing/2014/main" id="{6D7DBEB5-859D-573D-200D-E262EA134057}"/>
              </a:ext>
            </a:extLst>
          </p:cNvPr>
          <p:cNvCxnSpPr/>
          <p:nvPr/>
        </p:nvCxnSpPr>
        <p:spPr>
          <a:xfrm flipV="1">
            <a:off x="5069541" y="3446882"/>
            <a:ext cx="0" cy="111891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ihandform 24">
            <a:extLst>
              <a:ext uri="{FF2B5EF4-FFF2-40B4-BE49-F238E27FC236}">
                <a16:creationId xmlns:a16="http://schemas.microsoft.com/office/drawing/2014/main" id="{3B3A19F5-EF59-1BAD-8CEB-BD7511AA5A98}"/>
              </a:ext>
            </a:extLst>
          </p:cNvPr>
          <p:cNvSpPr/>
          <p:nvPr/>
        </p:nvSpPr>
        <p:spPr>
          <a:xfrm>
            <a:off x="6114274" y="2403945"/>
            <a:ext cx="2817133" cy="944562"/>
          </a:xfrm>
          <a:custGeom>
            <a:avLst/>
            <a:gdLst>
              <a:gd name="connsiteX0" fmla="*/ 0 w 2849880"/>
              <a:gd name="connsiteY0" fmla="*/ 0 h 939800"/>
              <a:gd name="connsiteX1" fmla="*/ 274320 w 2849880"/>
              <a:gd name="connsiteY1" fmla="*/ 939800 h 939800"/>
              <a:gd name="connsiteX2" fmla="*/ 2849880 w 2849880"/>
              <a:gd name="connsiteY2" fmla="*/ 939800 h 939800"/>
              <a:gd name="connsiteX3" fmla="*/ 2448560 w 2849880"/>
              <a:gd name="connsiteY3" fmla="*/ 5080 h 939800"/>
              <a:gd name="connsiteX4" fmla="*/ 0 w 2849880"/>
              <a:gd name="connsiteY4" fmla="*/ 0 h 939800"/>
              <a:gd name="connsiteX0" fmla="*/ 0 w 2849880"/>
              <a:gd name="connsiteY0" fmla="*/ 0 h 944562"/>
              <a:gd name="connsiteX1" fmla="*/ 219928 w 2849880"/>
              <a:gd name="connsiteY1" fmla="*/ 944562 h 944562"/>
              <a:gd name="connsiteX2" fmla="*/ 2849880 w 2849880"/>
              <a:gd name="connsiteY2" fmla="*/ 939800 h 944562"/>
              <a:gd name="connsiteX3" fmla="*/ 2448560 w 2849880"/>
              <a:gd name="connsiteY3" fmla="*/ 5080 h 944562"/>
              <a:gd name="connsiteX4" fmla="*/ 0 w 2849880"/>
              <a:gd name="connsiteY4" fmla="*/ 0 h 944562"/>
              <a:gd name="connsiteX0" fmla="*/ 0 w 2448560"/>
              <a:gd name="connsiteY0" fmla="*/ 0 h 944562"/>
              <a:gd name="connsiteX1" fmla="*/ 219928 w 2448560"/>
              <a:gd name="connsiteY1" fmla="*/ 944562 h 944562"/>
              <a:gd name="connsiteX2" fmla="*/ 2298183 w 2448560"/>
              <a:gd name="connsiteY2" fmla="*/ 935038 h 944562"/>
              <a:gd name="connsiteX3" fmla="*/ 2448560 w 2448560"/>
              <a:gd name="connsiteY3" fmla="*/ 5080 h 944562"/>
              <a:gd name="connsiteX4" fmla="*/ 0 w 2448560"/>
              <a:gd name="connsiteY4" fmla="*/ 0 h 944562"/>
              <a:gd name="connsiteX0" fmla="*/ 0 w 2298183"/>
              <a:gd name="connsiteY0" fmla="*/ 0 h 944562"/>
              <a:gd name="connsiteX1" fmla="*/ 219928 w 2298183"/>
              <a:gd name="connsiteY1" fmla="*/ 944562 h 944562"/>
              <a:gd name="connsiteX2" fmla="*/ 2298183 w 2298183"/>
              <a:gd name="connsiteY2" fmla="*/ 935038 h 944562"/>
              <a:gd name="connsiteX3" fmla="*/ 1966796 w 2298183"/>
              <a:gd name="connsiteY3" fmla="*/ 9842 h 944562"/>
              <a:gd name="connsiteX4" fmla="*/ 0 w 2298183"/>
              <a:gd name="connsiteY4" fmla="*/ 0 h 944562"/>
              <a:gd name="connsiteX0" fmla="*/ 0 w 2298183"/>
              <a:gd name="connsiteY0" fmla="*/ 0 h 944562"/>
              <a:gd name="connsiteX1" fmla="*/ 219928 w 2298183"/>
              <a:gd name="connsiteY1" fmla="*/ 944562 h 944562"/>
              <a:gd name="connsiteX2" fmla="*/ 2298183 w 2298183"/>
              <a:gd name="connsiteY2" fmla="*/ 935038 h 944562"/>
              <a:gd name="connsiteX3" fmla="*/ 1959026 w 2298183"/>
              <a:gd name="connsiteY3" fmla="*/ 5079 h 944562"/>
              <a:gd name="connsiteX4" fmla="*/ 0 w 2298183"/>
              <a:gd name="connsiteY4" fmla="*/ 0 h 944562"/>
              <a:gd name="connsiteX0" fmla="*/ 0 w 2302069"/>
              <a:gd name="connsiteY0" fmla="*/ 0 h 949325"/>
              <a:gd name="connsiteX1" fmla="*/ 219928 w 2302069"/>
              <a:gd name="connsiteY1" fmla="*/ 944562 h 949325"/>
              <a:gd name="connsiteX2" fmla="*/ 2302069 w 2302069"/>
              <a:gd name="connsiteY2" fmla="*/ 949325 h 949325"/>
              <a:gd name="connsiteX3" fmla="*/ 1959026 w 2302069"/>
              <a:gd name="connsiteY3" fmla="*/ 5079 h 949325"/>
              <a:gd name="connsiteX4" fmla="*/ 0 w 2302069"/>
              <a:gd name="connsiteY4" fmla="*/ 0 h 949325"/>
              <a:gd name="connsiteX0" fmla="*/ 0 w 2298184"/>
              <a:gd name="connsiteY0" fmla="*/ 0 h 944562"/>
              <a:gd name="connsiteX1" fmla="*/ 219928 w 2298184"/>
              <a:gd name="connsiteY1" fmla="*/ 944562 h 944562"/>
              <a:gd name="connsiteX2" fmla="*/ 2298184 w 2298184"/>
              <a:gd name="connsiteY2" fmla="*/ 939800 h 944562"/>
              <a:gd name="connsiteX3" fmla="*/ 1959026 w 2298184"/>
              <a:gd name="connsiteY3" fmla="*/ 5079 h 944562"/>
              <a:gd name="connsiteX4" fmla="*/ 0 w 2298184"/>
              <a:gd name="connsiteY4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184" h="944562">
                <a:moveTo>
                  <a:pt x="0" y="0"/>
                </a:moveTo>
                <a:lnTo>
                  <a:pt x="219928" y="944562"/>
                </a:lnTo>
                <a:lnTo>
                  <a:pt x="2298184" y="939800"/>
                </a:lnTo>
                <a:lnTo>
                  <a:pt x="1959026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CDD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6" name="Gerader Verbinder 39">
            <a:extLst>
              <a:ext uri="{FF2B5EF4-FFF2-40B4-BE49-F238E27FC236}">
                <a16:creationId xmlns:a16="http://schemas.microsoft.com/office/drawing/2014/main" id="{8241A658-298E-0791-C227-496FB95720BF}"/>
              </a:ext>
            </a:extLst>
          </p:cNvPr>
          <p:cNvCxnSpPr/>
          <p:nvPr/>
        </p:nvCxnSpPr>
        <p:spPr>
          <a:xfrm flipH="1" flipV="1">
            <a:off x="7625640" y="3490828"/>
            <a:ext cx="424244" cy="1074966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BD410D2-4916-F37A-409D-22F59AC6F561}"/>
              </a:ext>
            </a:extLst>
          </p:cNvPr>
          <p:cNvSpPr txBox="1"/>
          <p:nvPr/>
        </p:nvSpPr>
        <p:spPr>
          <a:xfrm>
            <a:off x="3569353" y="600403"/>
            <a:ext cx="308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Fira Sans" panose="020B0503050000020004" pitchFamily="34" charset="0"/>
              </a:rPr>
              <a:t>technical</a:t>
            </a:r>
            <a:r>
              <a:rPr lang="de-DE" sz="2400" dirty="0">
                <a:latin typeface="Fira Sans" panose="020B0503050000020004" pitchFamily="34" charset="0"/>
              </a:rPr>
              <a:t> </a:t>
            </a:r>
            <a:r>
              <a:rPr lang="de-DE" sz="2400" dirty="0" err="1">
                <a:latin typeface="Fira Sans" panose="020B0503050000020004" pitchFamily="34" charset="0"/>
              </a:rPr>
              <a:t>process</a:t>
            </a:r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6A8F573-12C3-0D0F-7EE6-C83C3F946C39}"/>
              </a:ext>
            </a:extLst>
          </p:cNvPr>
          <p:cNvSpPr txBox="1"/>
          <p:nvPr/>
        </p:nvSpPr>
        <p:spPr>
          <a:xfrm>
            <a:off x="2368453" y="1517137"/>
            <a:ext cx="540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Fira Sans" panose="020B0503050000020004" pitchFamily="34" charset="0"/>
              </a:rPr>
              <a:t>suitability</a:t>
            </a:r>
            <a:r>
              <a:rPr lang="de-DE" sz="2400" dirty="0">
                <a:latin typeface="Fira Sans" panose="020B0503050000020004" pitchFamily="34" charset="0"/>
              </a:rPr>
              <a:t> </a:t>
            </a:r>
            <a:r>
              <a:rPr lang="de-DE" sz="2400" dirty="0" err="1">
                <a:latin typeface="Fira Sans" panose="020B0503050000020004" pitchFamily="34" charset="0"/>
              </a:rPr>
              <a:t>for</a:t>
            </a:r>
            <a:r>
              <a:rPr lang="de-DE" sz="2400" dirty="0">
                <a:latin typeface="Fira Sans" panose="020B0503050000020004" pitchFamily="34" charset="0"/>
              </a:rPr>
              <a:t> </a:t>
            </a:r>
            <a:r>
              <a:rPr lang="de-DE" sz="2400" dirty="0" err="1">
                <a:latin typeface="Fira Sans" panose="020B0503050000020004" pitchFamily="34" charset="0"/>
              </a:rPr>
              <a:t>sustainable</a:t>
            </a:r>
            <a:r>
              <a:rPr lang="de-DE" sz="2400" dirty="0">
                <a:latin typeface="Fira Sans" panose="020B0503050000020004" pitchFamily="34" charset="0"/>
              </a:rPr>
              <a:t> </a:t>
            </a:r>
            <a:r>
              <a:rPr lang="de-DE" sz="2400" dirty="0" err="1">
                <a:latin typeface="Fira Sans" panose="020B0503050000020004" pitchFamily="34" charset="0"/>
              </a:rPr>
              <a:t>forests</a:t>
            </a:r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6FFC7E2-2ACE-9B0E-5302-5112D716D008}"/>
              </a:ext>
            </a:extLst>
          </p:cNvPr>
          <p:cNvSpPr txBox="1"/>
          <p:nvPr/>
        </p:nvSpPr>
        <p:spPr>
          <a:xfrm>
            <a:off x="8507130" y="1542855"/>
            <a:ext cx="283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err="1">
                <a:latin typeface="Fira Sans" panose="020B0503050000020004" pitchFamily="34" charset="0"/>
              </a:rPr>
              <a:t>general</a:t>
            </a:r>
            <a:r>
              <a:rPr lang="de-DE" sz="2400" dirty="0">
                <a:latin typeface="Fira Sans" panose="020B0503050000020004" pitchFamily="34" charset="0"/>
              </a:rPr>
              <a:t> </a:t>
            </a:r>
            <a:r>
              <a:rPr lang="de-DE" sz="2400" dirty="0" err="1">
                <a:latin typeface="Fira Sans" panose="020B0503050000020004" pitchFamily="34" charset="0"/>
              </a:rPr>
              <a:t>concept</a:t>
            </a:r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6121B4F-55B0-A2A9-4F36-2C8832F11DAC}"/>
              </a:ext>
            </a:extLst>
          </p:cNvPr>
          <p:cNvSpPr txBox="1"/>
          <p:nvPr/>
        </p:nvSpPr>
        <p:spPr>
          <a:xfrm>
            <a:off x="9693948" y="3635796"/>
            <a:ext cx="174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Fira Sans" panose="020B0503050000020004" pitchFamily="34" charset="0"/>
              </a:rPr>
              <a:t>partial </a:t>
            </a:r>
          </a:p>
          <a:p>
            <a:pPr algn="r"/>
            <a:r>
              <a:rPr lang="de-DE" sz="2400" dirty="0" err="1">
                <a:latin typeface="Fira Sans" panose="020B0503050000020004" pitchFamily="34" charset="0"/>
              </a:rPr>
              <a:t>objectives</a:t>
            </a:r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D4161EE-B2D3-98AF-0A84-154DCD5712CA}"/>
              </a:ext>
            </a:extLst>
          </p:cNvPr>
          <p:cNvSpPr txBox="1"/>
          <p:nvPr/>
        </p:nvSpPr>
        <p:spPr>
          <a:xfrm>
            <a:off x="6507786" y="2461612"/>
            <a:ext cx="203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ysClr val="windowText" lastClr="000000"/>
                </a:solidFill>
                <a:latin typeface="Fira Sans" panose="020B0503050000020004" pitchFamily="34" charset="0"/>
              </a:rPr>
              <a:t>social</a:t>
            </a:r>
            <a:endParaRPr lang="de-DE" sz="2400" dirty="0">
              <a:solidFill>
                <a:sysClr val="windowText" lastClr="000000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2400" dirty="0" err="1">
                <a:solidFill>
                  <a:sysClr val="windowText" lastClr="000000"/>
                </a:solidFill>
                <a:latin typeface="Fira Sans" panose="020B0503050000020004" pitchFamily="34" charset="0"/>
              </a:rPr>
              <a:t>suitability</a:t>
            </a:r>
            <a:endParaRPr lang="de-DE" sz="2400" dirty="0">
              <a:solidFill>
                <a:sysClr val="windowText" lastClr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EFB13AA-0851-C334-F4E0-07517917420D}"/>
              </a:ext>
            </a:extLst>
          </p:cNvPr>
          <p:cNvSpPr txBox="1"/>
          <p:nvPr/>
        </p:nvSpPr>
        <p:spPr>
          <a:xfrm>
            <a:off x="509971" y="3636845"/>
            <a:ext cx="177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Fira Sans" panose="020B0503050000020004" pitchFamily="34" charset="0"/>
              </a:rPr>
              <a:t>effi</a:t>
            </a:r>
            <a:r>
              <a:rPr lang="de-DE" sz="2400" dirty="0">
                <a:latin typeface="Fira Sans" panose="020B0503050000020004" pitchFamily="34" charset="0"/>
              </a:rPr>
              <a:t>-</a:t>
            </a:r>
          </a:p>
          <a:p>
            <a:pPr algn="ctr"/>
            <a:r>
              <a:rPr lang="de-DE" sz="2400" dirty="0" err="1">
                <a:latin typeface="Fira Sans" panose="020B0503050000020004" pitchFamily="34" charset="0"/>
              </a:rPr>
              <a:t>ciency</a:t>
            </a:r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483C309-8D44-8DC6-2609-893C857F4BB3}"/>
              </a:ext>
            </a:extLst>
          </p:cNvPr>
          <p:cNvSpPr txBox="1"/>
          <p:nvPr/>
        </p:nvSpPr>
        <p:spPr>
          <a:xfrm>
            <a:off x="9042621" y="2653749"/>
            <a:ext cx="227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err="1">
                <a:latin typeface="Fira Sans" panose="020B0503050000020004" pitchFamily="34" charset="0"/>
              </a:rPr>
              <a:t>subobjectives</a:t>
            </a:r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42" name="Freihandform 41">
            <a:extLst>
              <a:ext uri="{FF2B5EF4-FFF2-40B4-BE49-F238E27FC236}">
                <a16:creationId xmlns:a16="http://schemas.microsoft.com/office/drawing/2014/main" id="{ADA98520-43F3-B4F4-43B7-231E31C403A8}"/>
              </a:ext>
            </a:extLst>
          </p:cNvPr>
          <p:cNvSpPr/>
          <p:nvPr/>
        </p:nvSpPr>
        <p:spPr>
          <a:xfrm>
            <a:off x="1111876" y="2399763"/>
            <a:ext cx="2906332" cy="948744"/>
          </a:xfrm>
          <a:custGeom>
            <a:avLst/>
            <a:gdLst>
              <a:gd name="connsiteX0" fmla="*/ 416417 w 2906332"/>
              <a:gd name="connsiteY0" fmla="*/ 0 h 948744"/>
              <a:gd name="connsiteX1" fmla="*/ 2906332 w 2906332"/>
              <a:gd name="connsiteY1" fmla="*/ 8586 h 948744"/>
              <a:gd name="connsiteX2" fmla="*/ 2665927 w 2906332"/>
              <a:gd name="connsiteY2" fmla="*/ 948744 h 948744"/>
              <a:gd name="connsiteX3" fmla="*/ 0 w 2906332"/>
              <a:gd name="connsiteY3" fmla="*/ 948744 h 948744"/>
              <a:gd name="connsiteX4" fmla="*/ 416417 w 2906332"/>
              <a:gd name="connsiteY4" fmla="*/ 0 h 94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332" h="948744">
                <a:moveTo>
                  <a:pt x="416417" y="0"/>
                </a:moveTo>
                <a:lnTo>
                  <a:pt x="2906332" y="8586"/>
                </a:lnTo>
                <a:lnTo>
                  <a:pt x="2665927" y="948744"/>
                </a:lnTo>
                <a:lnTo>
                  <a:pt x="0" y="948744"/>
                </a:lnTo>
                <a:lnTo>
                  <a:pt x="416417" y="0"/>
                </a:lnTo>
                <a:close/>
              </a:path>
            </a:pathLst>
          </a:custGeom>
          <a:solidFill>
            <a:srgbClr val="FF7737"/>
          </a:solidFill>
          <a:ln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rapezoid 29">
            <a:extLst>
              <a:ext uri="{FF2B5EF4-FFF2-40B4-BE49-F238E27FC236}">
                <a16:creationId xmlns:a16="http://schemas.microsoft.com/office/drawing/2014/main" id="{9E3AA1EB-8B91-5CD6-441C-0161D4D36285}"/>
              </a:ext>
            </a:extLst>
          </p:cNvPr>
          <p:cNvSpPr/>
          <p:nvPr/>
        </p:nvSpPr>
        <p:spPr>
          <a:xfrm>
            <a:off x="2061617" y="3545604"/>
            <a:ext cx="1679889" cy="957884"/>
          </a:xfrm>
          <a:custGeom>
            <a:avLst/>
            <a:gdLst>
              <a:gd name="connsiteX0" fmla="*/ 0 w 8854573"/>
              <a:gd name="connsiteY0" fmla="*/ 945005 h 945005"/>
              <a:gd name="connsiteX1" fmla="*/ 404689 w 8854573"/>
              <a:gd name="connsiteY1" fmla="*/ 0 h 945005"/>
              <a:gd name="connsiteX2" fmla="*/ 8449884 w 8854573"/>
              <a:gd name="connsiteY2" fmla="*/ 0 h 945005"/>
              <a:gd name="connsiteX3" fmla="*/ 8854573 w 8854573"/>
              <a:gd name="connsiteY3" fmla="*/ 945005 h 945005"/>
              <a:gd name="connsiteX4" fmla="*/ 0 w 8854573"/>
              <a:gd name="connsiteY4" fmla="*/ 945005 h 945005"/>
              <a:gd name="connsiteX0" fmla="*/ 0 w 8854573"/>
              <a:gd name="connsiteY0" fmla="*/ 1022278 h 1022278"/>
              <a:gd name="connsiteX1" fmla="*/ 404689 w 8854573"/>
              <a:gd name="connsiteY1" fmla="*/ 77273 h 1022278"/>
              <a:gd name="connsiteX2" fmla="*/ 4556171 w 8854573"/>
              <a:gd name="connsiteY2" fmla="*/ 0 h 1022278"/>
              <a:gd name="connsiteX3" fmla="*/ 8854573 w 8854573"/>
              <a:gd name="connsiteY3" fmla="*/ 1022278 h 1022278"/>
              <a:gd name="connsiteX4" fmla="*/ 0 w 8854573"/>
              <a:gd name="connsiteY4" fmla="*/ 1022278 h 1022278"/>
              <a:gd name="connsiteX0" fmla="*/ 0 w 5274246"/>
              <a:gd name="connsiteY0" fmla="*/ 1022278 h 1060914"/>
              <a:gd name="connsiteX1" fmla="*/ 404689 w 5274246"/>
              <a:gd name="connsiteY1" fmla="*/ 77273 h 1060914"/>
              <a:gd name="connsiteX2" fmla="*/ 4556171 w 5274246"/>
              <a:gd name="connsiteY2" fmla="*/ 0 h 1060914"/>
              <a:gd name="connsiteX3" fmla="*/ 5274246 w 5274246"/>
              <a:gd name="connsiteY3" fmla="*/ 1060914 h 1060914"/>
              <a:gd name="connsiteX4" fmla="*/ 0 w 5274246"/>
              <a:gd name="connsiteY4" fmla="*/ 1022278 h 1060914"/>
              <a:gd name="connsiteX0" fmla="*/ 0 w 5274246"/>
              <a:gd name="connsiteY0" fmla="*/ 957884 h 996520"/>
              <a:gd name="connsiteX1" fmla="*/ 404689 w 5274246"/>
              <a:gd name="connsiteY1" fmla="*/ 12879 h 996520"/>
              <a:gd name="connsiteX2" fmla="*/ 1649839 w 5274246"/>
              <a:gd name="connsiteY2" fmla="*/ 0 h 996520"/>
              <a:gd name="connsiteX3" fmla="*/ 5274246 w 5274246"/>
              <a:gd name="connsiteY3" fmla="*/ 996520 h 996520"/>
              <a:gd name="connsiteX4" fmla="*/ 0 w 5274246"/>
              <a:gd name="connsiteY4" fmla="*/ 957884 h 996520"/>
              <a:gd name="connsiteX0" fmla="*/ 0 w 1649839"/>
              <a:gd name="connsiteY0" fmla="*/ 957884 h 957884"/>
              <a:gd name="connsiteX1" fmla="*/ 404689 w 1649839"/>
              <a:gd name="connsiteY1" fmla="*/ 12879 h 957884"/>
              <a:gd name="connsiteX2" fmla="*/ 1649839 w 1649839"/>
              <a:gd name="connsiteY2" fmla="*/ 0 h 957884"/>
              <a:gd name="connsiteX3" fmla="*/ 1350483 w 1649839"/>
              <a:gd name="connsiteY3" fmla="*/ 957884 h 957884"/>
              <a:gd name="connsiteX4" fmla="*/ 0 w 1649839"/>
              <a:gd name="connsiteY4" fmla="*/ 957884 h 957884"/>
              <a:gd name="connsiteX0" fmla="*/ 0 w 1649839"/>
              <a:gd name="connsiteY0" fmla="*/ 957884 h 957884"/>
              <a:gd name="connsiteX1" fmla="*/ 293072 w 1649839"/>
              <a:gd name="connsiteY1" fmla="*/ 8586 h 957884"/>
              <a:gd name="connsiteX2" fmla="*/ 1649839 w 1649839"/>
              <a:gd name="connsiteY2" fmla="*/ 0 h 957884"/>
              <a:gd name="connsiteX3" fmla="*/ 1350483 w 1649839"/>
              <a:gd name="connsiteY3" fmla="*/ 957884 h 957884"/>
              <a:gd name="connsiteX4" fmla="*/ 0 w 1649839"/>
              <a:gd name="connsiteY4" fmla="*/ 957884 h 957884"/>
              <a:gd name="connsiteX0" fmla="*/ 0 w 1649839"/>
              <a:gd name="connsiteY0" fmla="*/ 957884 h 957884"/>
              <a:gd name="connsiteX1" fmla="*/ 258728 w 1649839"/>
              <a:gd name="connsiteY1" fmla="*/ 8586 h 957884"/>
              <a:gd name="connsiteX2" fmla="*/ 1649839 w 1649839"/>
              <a:gd name="connsiteY2" fmla="*/ 0 h 957884"/>
              <a:gd name="connsiteX3" fmla="*/ 1350483 w 1649839"/>
              <a:gd name="connsiteY3" fmla="*/ 957884 h 957884"/>
              <a:gd name="connsiteX4" fmla="*/ 0 w 1649839"/>
              <a:gd name="connsiteY4" fmla="*/ 957884 h 957884"/>
              <a:gd name="connsiteX0" fmla="*/ 0 w 1671303"/>
              <a:gd name="connsiteY0" fmla="*/ 957884 h 957884"/>
              <a:gd name="connsiteX1" fmla="*/ 280192 w 1671303"/>
              <a:gd name="connsiteY1" fmla="*/ 8586 h 957884"/>
              <a:gd name="connsiteX2" fmla="*/ 1671303 w 1671303"/>
              <a:gd name="connsiteY2" fmla="*/ 0 h 957884"/>
              <a:gd name="connsiteX3" fmla="*/ 1371947 w 1671303"/>
              <a:gd name="connsiteY3" fmla="*/ 957884 h 957884"/>
              <a:gd name="connsiteX4" fmla="*/ 0 w 1671303"/>
              <a:gd name="connsiteY4" fmla="*/ 957884 h 957884"/>
              <a:gd name="connsiteX0" fmla="*/ 0 w 1679889"/>
              <a:gd name="connsiteY0" fmla="*/ 953591 h 957884"/>
              <a:gd name="connsiteX1" fmla="*/ 288778 w 1679889"/>
              <a:gd name="connsiteY1" fmla="*/ 8586 h 957884"/>
              <a:gd name="connsiteX2" fmla="*/ 1679889 w 1679889"/>
              <a:gd name="connsiteY2" fmla="*/ 0 h 957884"/>
              <a:gd name="connsiteX3" fmla="*/ 1380533 w 1679889"/>
              <a:gd name="connsiteY3" fmla="*/ 957884 h 957884"/>
              <a:gd name="connsiteX4" fmla="*/ 0 w 1679889"/>
              <a:gd name="connsiteY4" fmla="*/ 953591 h 957884"/>
              <a:gd name="connsiteX0" fmla="*/ 0 w 1679889"/>
              <a:gd name="connsiteY0" fmla="*/ 953591 h 957884"/>
              <a:gd name="connsiteX1" fmla="*/ 297364 w 1679889"/>
              <a:gd name="connsiteY1" fmla="*/ 21465 h 957884"/>
              <a:gd name="connsiteX2" fmla="*/ 1679889 w 1679889"/>
              <a:gd name="connsiteY2" fmla="*/ 0 h 957884"/>
              <a:gd name="connsiteX3" fmla="*/ 1380533 w 1679889"/>
              <a:gd name="connsiteY3" fmla="*/ 957884 h 957884"/>
              <a:gd name="connsiteX4" fmla="*/ 0 w 1679889"/>
              <a:gd name="connsiteY4" fmla="*/ 953591 h 9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9889" h="957884">
                <a:moveTo>
                  <a:pt x="0" y="953591"/>
                </a:moveTo>
                <a:lnTo>
                  <a:pt x="297364" y="21465"/>
                </a:lnTo>
                <a:lnTo>
                  <a:pt x="1679889" y="0"/>
                </a:lnTo>
                <a:lnTo>
                  <a:pt x="1380533" y="957884"/>
                </a:lnTo>
                <a:lnTo>
                  <a:pt x="0" y="953591"/>
                </a:lnTo>
                <a:close/>
              </a:path>
            </a:pathLst>
          </a:cu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D6BBDC4-803C-FEC1-3739-0671EFE59FF5}"/>
              </a:ext>
            </a:extLst>
          </p:cNvPr>
          <p:cNvSpPr txBox="1"/>
          <p:nvPr/>
        </p:nvSpPr>
        <p:spPr>
          <a:xfrm>
            <a:off x="1971580" y="3611359"/>
            <a:ext cx="177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Fira Sans" panose="020B0503050000020004" pitchFamily="34" charset="0"/>
              </a:rPr>
              <a:t>effec-tiveness</a:t>
            </a:r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644A748-63D9-1FEB-F5C1-5BABD9897DEA}"/>
              </a:ext>
            </a:extLst>
          </p:cNvPr>
          <p:cNvSpPr txBox="1"/>
          <p:nvPr/>
        </p:nvSpPr>
        <p:spPr>
          <a:xfrm>
            <a:off x="1561216" y="2501149"/>
            <a:ext cx="201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Fira Sans" panose="020B0503050000020004" pitchFamily="34" charset="0"/>
              </a:rPr>
              <a:t>economic</a:t>
            </a:r>
            <a:endParaRPr lang="de-DE" sz="2400" dirty="0">
              <a:latin typeface="Fira Sans" panose="020B0503050000020004" pitchFamily="34" charset="0"/>
            </a:endParaRPr>
          </a:p>
          <a:p>
            <a:pPr algn="ctr"/>
            <a:r>
              <a:rPr lang="de-DE" sz="2400" dirty="0" err="1">
                <a:latin typeface="Fira Sans" panose="020B0503050000020004" pitchFamily="34" charset="0"/>
              </a:rPr>
              <a:t>suitability</a:t>
            </a:r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B84B23BD-999C-3CD5-644D-81EB1CEBEB9A}"/>
              </a:ext>
            </a:extLst>
          </p:cNvPr>
          <p:cNvSpPr/>
          <p:nvPr/>
        </p:nvSpPr>
        <p:spPr>
          <a:xfrm>
            <a:off x="7727389" y="3559033"/>
            <a:ext cx="1724266" cy="949423"/>
          </a:xfrm>
          <a:custGeom>
            <a:avLst/>
            <a:gdLst>
              <a:gd name="connsiteX0" fmla="*/ 248920 w 2123440"/>
              <a:gd name="connsiteY0" fmla="*/ 0 h 939800"/>
              <a:gd name="connsiteX1" fmla="*/ 0 w 2123440"/>
              <a:gd name="connsiteY1" fmla="*/ 939800 h 939800"/>
              <a:gd name="connsiteX2" fmla="*/ 2123440 w 2123440"/>
              <a:gd name="connsiteY2" fmla="*/ 939800 h 939800"/>
              <a:gd name="connsiteX3" fmla="*/ 1844040 w 2123440"/>
              <a:gd name="connsiteY3" fmla="*/ 5080 h 939800"/>
              <a:gd name="connsiteX4" fmla="*/ 248920 w 2123440"/>
              <a:gd name="connsiteY4" fmla="*/ 0 h 939800"/>
              <a:gd name="connsiteX0" fmla="*/ 248920 w 2123440"/>
              <a:gd name="connsiteY0" fmla="*/ 4393 h 944193"/>
              <a:gd name="connsiteX1" fmla="*/ 0 w 2123440"/>
              <a:gd name="connsiteY1" fmla="*/ 944193 h 944193"/>
              <a:gd name="connsiteX2" fmla="*/ 2123440 w 2123440"/>
              <a:gd name="connsiteY2" fmla="*/ 944193 h 944193"/>
              <a:gd name="connsiteX3" fmla="*/ 1878444 w 2123440"/>
              <a:gd name="connsiteY3" fmla="*/ 0 h 944193"/>
              <a:gd name="connsiteX4" fmla="*/ 248920 w 2123440"/>
              <a:gd name="connsiteY4" fmla="*/ 4393 h 944193"/>
              <a:gd name="connsiteX0" fmla="*/ 227418 w 2123440"/>
              <a:gd name="connsiteY0" fmla="*/ 0 h 958745"/>
              <a:gd name="connsiteX1" fmla="*/ 0 w 2123440"/>
              <a:gd name="connsiteY1" fmla="*/ 958745 h 958745"/>
              <a:gd name="connsiteX2" fmla="*/ 2123440 w 2123440"/>
              <a:gd name="connsiteY2" fmla="*/ 958745 h 958745"/>
              <a:gd name="connsiteX3" fmla="*/ 1878444 w 2123440"/>
              <a:gd name="connsiteY3" fmla="*/ 14552 h 958745"/>
              <a:gd name="connsiteX4" fmla="*/ 227418 w 2123440"/>
              <a:gd name="connsiteY4" fmla="*/ 0 h 958745"/>
              <a:gd name="connsiteX0" fmla="*/ 231719 w 2127741"/>
              <a:gd name="connsiteY0" fmla="*/ 0 h 958745"/>
              <a:gd name="connsiteX1" fmla="*/ 0 w 2127741"/>
              <a:gd name="connsiteY1" fmla="*/ 954008 h 958745"/>
              <a:gd name="connsiteX2" fmla="*/ 2127741 w 2127741"/>
              <a:gd name="connsiteY2" fmla="*/ 958745 h 958745"/>
              <a:gd name="connsiteX3" fmla="*/ 1882745 w 2127741"/>
              <a:gd name="connsiteY3" fmla="*/ 14552 h 958745"/>
              <a:gd name="connsiteX4" fmla="*/ 231719 w 2127741"/>
              <a:gd name="connsiteY4" fmla="*/ 0 h 958745"/>
              <a:gd name="connsiteX0" fmla="*/ 231719 w 2127741"/>
              <a:gd name="connsiteY0" fmla="*/ 0 h 949272"/>
              <a:gd name="connsiteX1" fmla="*/ 0 w 2127741"/>
              <a:gd name="connsiteY1" fmla="*/ 944535 h 949272"/>
              <a:gd name="connsiteX2" fmla="*/ 2127741 w 2127741"/>
              <a:gd name="connsiteY2" fmla="*/ 949272 h 949272"/>
              <a:gd name="connsiteX3" fmla="*/ 1882745 w 2127741"/>
              <a:gd name="connsiteY3" fmla="*/ 5079 h 949272"/>
              <a:gd name="connsiteX4" fmla="*/ 231719 w 2127741"/>
              <a:gd name="connsiteY4" fmla="*/ 0 h 949272"/>
              <a:gd name="connsiteX0" fmla="*/ 231719 w 2253509"/>
              <a:gd name="connsiteY0" fmla="*/ 0 h 949272"/>
              <a:gd name="connsiteX1" fmla="*/ 0 w 2253509"/>
              <a:gd name="connsiteY1" fmla="*/ 944535 h 949272"/>
              <a:gd name="connsiteX2" fmla="*/ 2253509 w 2253509"/>
              <a:gd name="connsiteY2" fmla="*/ 949272 h 949272"/>
              <a:gd name="connsiteX3" fmla="*/ 1882745 w 2253509"/>
              <a:gd name="connsiteY3" fmla="*/ 5079 h 949272"/>
              <a:gd name="connsiteX4" fmla="*/ 231719 w 2253509"/>
              <a:gd name="connsiteY4" fmla="*/ 0 h 949272"/>
              <a:gd name="connsiteX0" fmla="*/ 0 w 2021790"/>
              <a:gd name="connsiteY0" fmla="*/ 0 h 949272"/>
              <a:gd name="connsiteX1" fmla="*/ 807235 w 2021790"/>
              <a:gd name="connsiteY1" fmla="*/ 938514 h 949272"/>
              <a:gd name="connsiteX2" fmla="*/ 2021790 w 2021790"/>
              <a:gd name="connsiteY2" fmla="*/ 949272 h 949272"/>
              <a:gd name="connsiteX3" fmla="*/ 1651026 w 2021790"/>
              <a:gd name="connsiteY3" fmla="*/ 5079 h 949272"/>
              <a:gd name="connsiteX4" fmla="*/ 0 w 2021790"/>
              <a:gd name="connsiteY4" fmla="*/ 0 h 949272"/>
              <a:gd name="connsiteX0" fmla="*/ 0 w 1556996"/>
              <a:gd name="connsiteY0" fmla="*/ 944 h 944193"/>
              <a:gd name="connsiteX1" fmla="*/ 342441 w 1556996"/>
              <a:gd name="connsiteY1" fmla="*/ 933435 h 944193"/>
              <a:gd name="connsiteX2" fmla="*/ 1556996 w 1556996"/>
              <a:gd name="connsiteY2" fmla="*/ 944193 h 944193"/>
              <a:gd name="connsiteX3" fmla="*/ 1186232 w 1556996"/>
              <a:gd name="connsiteY3" fmla="*/ 0 h 944193"/>
              <a:gd name="connsiteX4" fmla="*/ 0 w 1556996"/>
              <a:gd name="connsiteY4" fmla="*/ 944 h 94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996" h="944193">
                <a:moveTo>
                  <a:pt x="0" y="944"/>
                </a:moveTo>
                <a:lnTo>
                  <a:pt x="342441" y="933435"/>
                </a:lnTo>
                <a:lnTo>
                  <a:pt x="1556996" y="944193"/>
                </a:lnTo>
                <a:lnTo>
                  <a:pt x="1186232" y="0"/>
                </a:lnTo>
                <a:lnTo>
                  <a:pt x="0" y="944"/>
                </a:lnTo>
                <a:close/>
              </a:path>
            </a:pathLst>
          </a:custGeom>
          <a:solidFill>
            <a:srgbClr val="CDD9DB"/>
          </a:solidFill>
          <a:ln>
            <a:solidFill>
              <a:srgbClr val="CD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>
            <a:extLst>
              <a:ext uri="{FF2B5EF4-FFF2-40B4-BE49-F238E27FC236}">
                <a16:creationId xmlns:a16="http://schemas.microsoft.com/office/drawing/2014/main" id="{51568443-5A35-04EF-F629-5B0A32CF2091}"/>
              </a:ext>
            </a:extLst>
          </p:cNvPr>
          <p:cNvSpPr/>
          <p:nvPr/>
        </p:nvSpPr>
        <p:spPr>
          <a:xfrm>
            <a:off x="3891534" y="2401459"/>
            <a:ext cx="2356328" cy="954530"/>
          </a:xfrm>
          <a:custGeom>
            <a:avLst/>
            <a:gdLst>
              <a:gd name="connsiteX0" fmla="*/ 248920 w 2123440"/>
              <a:gd name="connsiteY0" fmla="*/ 0 h 939800"/>
              <a:gd name="connsiteX1" fmla="*/ 0 w 2123440"/>
              <a:gd name="connsiteY1" fmla="*/ 939800 h 939800"/>
              <a:gd name="connsiteX2" fmla="*/ 2123440 w 2123440"/>
              <a:gd name="connsiteY2" fmla="*/ 939800 h 939800"/>
              <a:gd name="connsiteX3" fmla="*/ 1844040 w 2123440"/>
              <a:gd name="connsiteY3" fmla="*/ 5080 h 939800"/>
              <a:gd name="connsiteX4" fmla="*/ 248920 w 2123440"/>
              <a:gd name="connsiteY4" fmla="*/ 0 h 939800"/>
              <a:gd name="connsiteX0" fmla="*/ 248920 w 2123440"/>
              <a:gd name="connsiteY0" fmla="*/ 4393 h 944193"/>
              <a:gd name="connsiteX1" fmla="*/ 0 w 2123440"/>
              <a:gd name="connsiteY1" fmla="*/ 944193 h 944193"/>
              <a:gd name="connsiteX2" fmla="*/ 2123440 w 2123440"/>
              <a:gd name="connsiteY2" fmla="*/ 944193 h 944193"/>
              <a:gd name="connsiteX3" fmla="*/ 1878444 w 2123440"/>
              <a:gd name="connsiteY3" fmla="*/ 0 h 944193"/>
              <a:gd name="connsiteX4" fmla="*/ 248920 w 2123440"/>
              <a:gd name="connsiteY4" fmla="*/ 4393 h 944193"/>
              <a:gd name="connsiteX0" fmla="*/ 227418 w 2123440"/>
              <a:gd name="connsiteY0" fmla="*/ 0 h 958745"/>
              <a:gd name="connsiteX1" fmla="*/ 0 w 2123440"/>
              <a:gd name="connsiteY1" fmla="*/ 958745 h 958745"/>
              <a:gd name="connsiteX2" fmla="*/ 2123440 w 2123440"/>
              <a:gd name="connsiteY2" fmla="*/ 958745 h 958745"/>
              <a:gd name="connsiteX3" fmla="*/ 1878444 w 2123440"/>
              <a:gd name="connsiteY3" fmla="*/ 14552 h 958745"/>
              <a:gd name="connsiteX4" fmla="*/ 227418 w 2123440"/>
              <a:gd name="connsiteY4" fmla="*/ 0 h 958745"/>
              <a:gd name="connsiteX0" fmla="*/ 231719 w 2127741"/>
              <a:gd name="connsiteY0" fmla="*/ 0 h 958745"/>
              <a:gd name="connsiteX1" fmla="*/ 0 w 2127741"/>
              <a:gd name="connsiteY1" fmla="*/ 954008 h 958745"/>
              <a:gd name="connsiteX2" fmla="*/ 2127741 w 2127741"/>
              <a:gd name="connsiteY2" fmla="*/ 958745 h 958745"/>
              <a:gd name="connsiteX3" fmla="*/ 1882745 w 2127741"/>
              <a:gd name="connsiteY3" fmla="*/ 14552 h 958745"/>
              <a:gd name="connsiteX4" fmla="*/ 231719 w 2127741"/>
              <a:gd name="connsiteY4" fmla="*/ 0 h 958745"/>
              <a:gd name="connsiteX0" fmla="*/ 231719 w 2127741"/>
              <a:gd name="connsiteY0" fmla="*/ 0 h 949272"/>
              <a:gd name="connsiteX1" fmla="*/ 0 w 2127741"/>
              <a:gd name="connsiteY1" fmla="*/ 944535 h 949272"/>
              <a:gd name="connsiteX2" fmla="*/ 2127741 w 2127741"/>
              <a:gd name="connsiteY2" fmla="*/ 949272 h 949272"/>
              <a:gd name="connsiteX3" fmla="*/ 1882745 w 2127741"/>
              <a:gd name="connsiteY3" fmla="*/ 5079 h 949272"/>
              <a:gd name="connsiteX4" fmla="*/ 231719 w 2127741"/>
              <a:gd name="connsiteY4" fmla="*/ 0 h 94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741" h="949272">
                <a:moveTo>
                  <a:pt x="231719" y="0"/>
                </a:moveTo>
                <a:lnTo>
                  <a:pt x="0" y="944535"/>
                </a:lnTo>
                <a:lnTo>
                  <a:pt x="2127741" y="949272"/>
                </a:lnTo>
                <a:lnTo>
                  <a:pt x="1882745" y="5079"/>
                </a:lnTo>
                <a:lnTo>
                  <a:pt x="231719" y="0"/>
                </a:lnTo>
                <a:close/>
              </a:path>
            </a:pathLst>
          </a:custGeom>
          <a:solidFill>
            <a:srgbClr val="E4ECE5"/>
          </a:solidFill>
          <a:ln>
            <a:solidFill>
              <a:srgbClr val="CD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A6890B7-EE20-254A-759C-357A1765A598}"/>
              </a:ext>
            </a:extLst>
          </p:cNvPr>
          <p:cNvSpPr txBox="1"/>
          <p:nvPr/>
        </p:nvSpPr>
        <p:spPr>
          <a:xfrm>
            <a:off x="3974215" y="2486560"/>
            <a:ext cx="219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Fira Sans" panose="020B0503050000020004" pitchFamily="34" charset="0"/>
              </a:rPr>
              <a:t>ecological</a:t>
            </a:r>
            <a:endParaRPr lang="de-DE" sz="2400" dirty="0">
              <a:latin typeface="Fira Sans" panose="020B0503050000020004" pitchFamily="34" charset="0"/>
            </a:endParaRPr>
          </a:p>
          <a:p>
            <a:pPr algn="ctr"/>
            <a:r>
              <a:rPr lang="de-DE" sz="2400" dirty="0" err="1">
                <a:latin typeface="Fira Sans" panose="020B0503050000020004" pitchFamily="34" charset="0"/>
              </a:rPr>
              <a:t>suitability</a:t>
            </a:r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62" name="Freihandform 61">
            <a:extLst>
              <a:ext uri="{FF2B5EF4-FFF2-40B4-BE49-F238E27FC236}">
                <a16:creationId xmlns:a16="http://schemas.microsoft.com/office/drawing/2014/main" id="{A2BDFD22-D553-0011-707E-24FE62B79D24}"/>
              </a:ext>
            </a:extLst>
          </p:cNvPr>
          <p:cNvSpPr/>
          <p:nvPr/>
        </p:nvSpPr>
        <p:spPr>
          <a:xfrm>
            <a:off x="3617893" y="3557207"/>
            <a:ext cx="1392795" cy="944678"/>
          </a:xfrm>
          <a:custGeom>
            <a:avLst/>
            <a:gdLst>
              <a:gd name="connsiteX0" fmla="*/ 242225 w 1380684"/>
              <a:gd name="connsiteY0" fmla="*/ 0 h 938623"/>
              <a:gd name="connsiteX1" fmla="*/ 0 w 1380684"/>
              <a:gd name="connsiteY1" fmla="*/ 926511 h 938623"/>
              <a:gd name="connsiteX2" fmla="*/ 1374628 w 1380684"/>
              <a:gd name="connsiteY2" fmla="*/ 938623 h 938623"/>
              <a:gd name="connsiteX3" fmla="*/ 1380684 w 1380684"/>
              <a:gd name="connsiteY3" fmla="*/ 0 h 938623"/>
              <a:gd name="connsiteX4" fmla="*/ 242225 w 1380684"/>
              <a:gd name="connsiteY4" fmla="*/ 0 h 938623"/>
              <a:gd name="connsiteX0" fmla="*/ 254336 w 1392795"/>
              <a:gd name="connsiteY0" fmla="*/ 0 h 944678"/>
              <a:gd name="connsiteX1" fmla="*/ 0 w 1392795"/>
              <a:gd name="connsiteY1" fmla="*/ 944678 h 944678"/>
              <a:gd name="connsiteX2" fmla="*/ 1386739 w 1392795"/>
              <a:gd name="connsiteY2" fmla="*/ 938623 h 944678"/>
              <a:gd name="connsiteX3" fmla="*/ 1392795 w 1392795"/>
              <a:gd name="connsiteY3" fmla="*/ 0 h 944678"/>
              <a:gd name="connsiteX4" fmla="*/ 254336 w 1392795"/>
              <a:gd name="connsiteY4" fmla="*/ 0 h 94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795" h="944678">
                <a:moveTo>
                  <a:pt x="254336" y="0"/>
                </a:moveTo>
                <a:lnTo>
                  <a:pt x="0" y="944678"/>
                </a:lnTo>
                <a:lnTo>
                  <a:pt x="1386739" y="938623"/>
                </a:lnTo>
                <a:cubicBezTo>
                  <a:pt x="1388758" y="625749"/>
                  <a:pt x="1390776" y="312874"/>
                  <a:pt x="1392795" y="0"/>
                </a:cubicBezTo>
                <a:lnTo>
                  <a:pt x="254336" y="0"/>
                </a:lnTo>
                <a:close/>
              </a:path>
            </a:pathLst>
          </a:custGeom>
          <a:solidFill>
            <a:srgbClr val="E4ECE5"/>
          </a:solidFill>
          <a:ln>
            <a:solidFill>
              <a:srgbClr val="CD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Freihandform 62">
            <a:extLst>
              <a:ext uri="{FF2B5EF4-FFF2-40B4-BE49-F238E27FC236}">
                <a16:creationId xmlns:a16="http://schemas.microsoft.com/office/drawing/2014/main" id="{9CECF11B-95B0-6565-015E-1047A12C782E}"/>
              </a:ext>
            </a:extLst>
          </p:cNvPr>
          <p:cNvSpPr/>
          <p:nvPr/>
        </p:nvSpPr>
        <p:spPr>
          <a:xfrm>
            <a:off x="5141487" y="3552606"/>
            <a:ext cx="1489685" cy="956789"/>
          </a:xfrm>
          <a:custGeom>
            <a:avLst/>
            <a:gdLst>
              <a:gd name="connsiteX0" fmla="*/ 0 w 1489685"/>
              <a:gd name="connsiteY0" fmla="*/ 0 h 956789"/>
              <a:gd name="connsiteX1" fmla="*/ 6056 w 1489685"/>
              <a:gd name="connsiteY1" fmla="*/ 944678 h 956789"/>
              <a:gd name="connsiteX2" fmla="*/ 1489685 w 1489685"/>
              <a:gd name="connsiteY2" fmla="*/ 956789 h 956789"/>
              <a:gd name="connsiteX3" fmla="*/ 1199015 w 1489685"/>
              <a:gd name="connsiteY3" fmla="*/ 18167 h 956789"/>
              <a:gd name="connsiteX4" fmla="*/ 0 w 1489685"/>
              <a:gd name="connsiteY4" fmla="*/ 0 h 956789"/>
              <a:gd name="connsiteX0" fmla="*/ 0 w 1489685"/>
              <a:gd name="connsiteY0" fmla="*/ 7309 h 964098"/>
              <a:gd name="connsiteX1" fmla="*/ 6056 w 1489685"/>
              <a:gd name="connsiteY1" fmla="*/ 951987 h 964098"/>
              <a:gd name="connsiteX2" fmla="*/ 1489685 w 1489685"/>
              <a:gd name="connsiteY2" fmla="*/ 964098 h 964098"/>
              <a:gd name="connsiteX3" fmla="*/ 1186904 w 1489685"/>
              <a:gd name="connsiteY3" fmla="*/ 1254 h 964098"/>
              <a:gd name="connsiteX4" fmla="*/ 0 w 1489685"/>
              <a:gd name="connsiteY4" fmla="*/ 7309 h 964098"/>
              <a:gd name="connsiteX0" fmla="*/ 0 w 1489685"/>
              <a:gd name="connsiteY0" fmla="*/ 0 h 956789"/>
              <a:gd name="connsiteX1" fmla="*/ 6056 w 1489685"/>
              <a:gd name="connsiteY1" fmla="*/ 944678 h 956789"/>
              <a:gd name="connsiteX2" fmla="*/ 1489685 w 1489685"/>
              <a:gd name="connsiteY2" fmla="*/ 956789 h 956789"/>
              <a:gd name="connsiteX3" fmla="*/ 1192960 w 1489685"/>
              <a:gd name="connsiteY3" fmla="*/ 6057 h 956789"/>
              <a:gd name="connsiteX4" fmla="*/ 0 w 1489685"/>
              <a:gd name="connsiteY4" fmla="*/ 0 h 95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685" h="956789">
                <a:moveTo>
                  <a:pt x="0" y="0"/>
                </a:moveTo>
                <a:cubicBezTo>
                  <a:pt x="2019" y="314893"/>
                  <a:pt x="4037" y="629785"/>
                  <a:pt x="6056" y="944678"/>
                </a:cubicBezTo>
                <a:lnTo>
                  <a:pt x="1489685" y="956789"/>
                </a:lnTo>
                <a:lnTo>
                  <a:pt x="1192960" y="6057"/>
                </a:lnTo>
                <a:cubicBezTo>
                  <a:pt x="793288" y="1"/>
                  <a:pt x="399672" y="6056"/>
                  <a:pt x="0" y="0"/>
                </a:cubicBezTo>
                <a:close/>
              </a:path>
            </a:pathLst>
          </a:custGeom>
          <a:solidFill>
            <a:srgbClr val="E4EBE5"/>
          </a:solidFill>
          <a:ln>
            <a:solidFill>
              <a:srgbClr val="CD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2738891-2C28-8EBB-9D81-04D8CCB42EC7}"/>
              </a:ext>
            </a:extLst>
          </p:cNvPr>
          <p:cNvSpPr txBox="1"/>
          <p:nvPr/>
        </p:nvSpPr>
        <p:spPr>
          <a:xfrm>
            <a:off x="3618489" y="3595303"/>
            <a:ext cx="1450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Fira Sans" panose="020B0503050000020004" pitchFamily="34" charset="0"/>
              </a:rPr>
              <a:t>eco-ef-ficiency</a:t>
            </a:r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5196030-39E0-E539-D3D9-CF06B36274FD}"/>
              </a:ext>
            </a:extLst>
          </p:cNvPr>
          <p:cNvSpPr txBox="1"/>
          <p:nvPr/>
        </p:nvSpPr>
        <p:spPr>
          <a:xfrm>
            <a:off x="5039357" y="3610266"/>
            <a:ext cx="161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Fira Sans" panose="020B0503050000020004" pitchFamily="34" charset="0"/>
              </a:rPr>
              <a:t>ecol</a:t>
            </a:r>
            <a:r>
              <a:rPr lang="de-DE" sz="2400" dirty="0">
                <a:latin typeface="Fira Sans" panose="020B0503050000020004" pitchFamily="34" charset="0"/>
              </a:rPr>
              <a:t>. </a:t>
            </a:r>
            <a:r>
              <a:rPr lang="de-DE" sz="2400" dirty="0" err="1">
                <a:latin typeface="Fira Sans" panose="020B0503050000020004" pitchFamily="34" charset="0"/>
              </a:rPr>
              <a:t>compatib</a:t>
            </a:r>
            <a:r>
              <a:rPr lang="de-DE" sz="2400" dirty="0">
                <a:latin typeface="Fira Sans" panose="020B0503050000020004" pitchFamily="34" charset="0"/>
              </a:rPr>
              <a:t>.</a:t>
            </a:r>
          </a:p>
        </p:txBody>
      </p:sp>
      <p:sp>
        <p:nvSpPr>
          <p:cNvPr id="66" name="Freihandform 65">
            <a:extLst>
              <a:ext uri="{FF2B5EF4-FFF2-40B4-BE49-F238E27FC236}">
                <a16:creationId xmlns:a16="http://schemas.microsoft.com/office/drawing/2014/main" id="{103AA5DF-31BD-6A69-05D9-5EDD2D43E1D2}"/>
              </a:ext>
            </a:extLst>
          </p:cNvPr>
          <p:cNvSpPr/>
          <p:nvPr/>
        </p:nvSpPr>
        <p:spPr>
          <a:xfrm>
            <a:off x="6508828" y="3566088"/>
            <a:ext cx="1475986" cy="949423"/>
          </a:xfrm>
          <a:custGeom>
            <a:avLst/>
            <a:gdLst>
              <a:gd name="connsiteX0" fmla="*/ 248920 w 2123440"/>
              <a:gd name="connsiteY0" fmla="*/ 0 h 939800"/>
              <a:gd name="connsiteX1" fmla="*/ 0 w 2123440"/>
              <a:gd name="connsiteY1" fmla="*/ 939800 h 939800"/>
              <a:gd name="connsiteX2" fmla="*/ 2123440 w 2123440"/>
              <a:gd name="connsiteY2" fmla="*/ 939800 h 939800"/>
              <a:gd name="connsiteX3" fmla="*/ 1844040 w 2123440"/>
              <a:gd name="connsiteY3" fmla="*/ 5080 h 939800"/>
              <a:gd name="connsiteX4" fmla="*/ 248920 w 2123440"/>
              <a:gd name="connsiteY4" fmla="*/ 0 h 939800"/>
              <a:gd name="connsiteX0" fmla="*/ 248920 w 2123440"/>
              <a:gd name="connsiteY0" fmla="*/ 4393 h 944193"/>
              <a:gd name="connsiteX1" fmla="*/ 0 w 2123440"/>
              <a:gd name="connsiteY1" fmla="*/ 944193 h 944193"/>
              <a:gd name="connsiteX2" fmla="*/ 2123440 w 2123440"/>
              <a:gd name="connsiteY2" fmla="*/ 944193 h 944193"/>
              <a:gd name="connsiteX3" fmla="*/ 1878444 w 2123440"/>
              <a:gd name="connsiteY3" fmla="*/ 0 h 944193"/>
              <a:gd name="connsiteX4" fmla="*/ 248920 w 2123440"/>
              <a:gd name="connsiteY4" fmla="*/ 4393 h 944193"/>
              <a:gd name="connsiteX0" fmla="*/ 227418 w 2123440"/>
              <a:gd name="connsiteY0" fmla="*/ 0 h 958745"/>
              <a:gd name="connsiteX1" fmla="*/ 0 w 2123440"/>
              <a:gd name="connsiteY1" fmla="*/ 958745 h 958745"/>
              <a:gd name="connsiteX2" fmla="*/ 2123440 w 2123440"/>
              <a:gd name="connsiteY2" fmla="*/ 958745 h 958745"/>
              <a:gd name="connsiteX3" fmla="*/ 1878444 w 2123440"/>
              <a:gd name="connsiteY3" fmla="*/ 14552 h 958745"/>
              <a:gd name="connsiteX4" fmla="*/ 227418 w 2123440"/>
              <a:gd name="connsiteY4" fmla="*/ 0 h 958745"/>
              <a:gd name="connsiteX0" fmla="*/ 231719 w 2127741"/>
              <a:gd name="connsiteY0" fmla="*/ 0 h 958745"/>
              <a:gd name="connsiteX1" fmla="*/ 0 w 2127741"/>
              <a:gd name="connsiteY1" fmla="*/ 954008 h 958745"/>
              <a:gd name="connsiteX2" fmla="*/ 2127741 w 2127741"/>
              <a:gd name="connsiteY2" fmla="*/ 958745 h 958745"/>
              <a:gd name="connsiteX3" fmla="*/ 1882745 w 2127741"/>
              <a:gd name="connsiteY3" fmla="*/ 14552 h 958745"/>
              <a:gd name="connsiteX4" fmla="*/ 231719 w 2127741"/>
              <a:gd name="connsiteY4" fmla="*/ 0 h 958745"/>
              <a:gd name="connsiteX0" fmla="*/ 231719 w 2127741"/>
              <a:gd name="connsiteY0" fmla="*/ 0 h 949272"/>
              <a:gd name="connsiteX1" fmla="*/ 0 w 2127741"/>
              <a:gd name="connsiteY1" fmla="*/ 944535 h 949272"/>
              <a:gd name="connsiteX2" fmla="*/ 2127741 w 2127741"/>
              <a:gd name="connsiteY2" fmla="*/ 949272 h 949272"/>
              <a:gd name="connsiteX3" fmla="*/ 1882745 w 2127741"/>
              <a:gd name="connsiteY3" fmla="*/ 5079 h 949272"/>
              <a:gd name="connsiteX4" fmla="*/ 231719 w 2127741"/>
              <a:gd name="connsiteY4" fmla="*/ 0 h 949272"/>
              <a:gd name="connsiteX0" fmla="*/ 0 w 1896022"/>
              <a:gd name="connsiteY0" fmla="*/ 0 h 949272"/>
              <a:gd name="connsiteX1" fmla="*/ 238544 w 1896022"/>
              <a:gd name="connsiteY1" fmla="*/ 932491 h 949272"/>
              <a:gd name="connsiteX2" fmla="*/ 1896022 w 1896022"/>
              <a:gd name="connsiteY2" fmla="*/ 949272 h 949272"/>
              <a:gd name="connsiteX3" fmla="*/ 1651026 w 1896022"/>
              <a:gd name="connsiteY3" fmla="*/ 5079 h 949272"/>
              <a:gd name="connsiteX4" fmla="*/ 0 w 1896022"/>
              <a:gd name="connsiteY4" fmla="*/ 0 h 949272"/>
              <a:gd name="connsiteX0" fmla="*/ 0 w 1896022"/>
              <a:gd name="connsiteY0" fmla="*/ 944 h 950216"/>
              <a:gd name="connsiteX1" fmla="*/ 238544 w 1896022"/>
              <a:gd name="connsiteY1" fmla="*/ 933435 h 950216"/>
              <a:gd name="connsiteX2" fmla="*/ 1896022 w 1896022"/>
              <a:gd name="connsiteY2" fmla="*/ 950216 h 950216"/>
              <a:gd name="connsiteX3" fmla="*/ 989377 w 1896022"/>
              <a:gd name="connsiteY3" fmla="*/ 0 h 950216"/>
              <a:gd name="connsiteX4" fmla="*/ 0 w 1896022"/>
              <a:gd name="connsiteY4" fmla="*/ 944 h 950216"/>
              <a:gd name="connsiteX0" fmla="*/ 0 w 1332801"/>
              <a:gd name="connsiteY0" fmla="*/ 944 h 944193"/>
              <a:gd name="connsiteX1" fmla="*/ 238544 w 1332801"/>
              <a:gd name="connsiteY1" fmla="*/ 933435 h 944193"/>
              <a:gd name="connsiteX2" fmla="*/ 1332801 w 1332801"/>
              <a:gd name="connsiteY2" fmla="*/ 944193 h 944193"/>
              <a:gd name="connsiteX3" fmla="*/ 989377 w 1332801"/>
              <a:gd name="connsiteY3" fmla="*/ 0 h 944193"/>
              <a:gd name="connsiteX4" fmla="*/ 0 w 1332801"/>
              <a:gd name="connsiteY4" fmla="*/ 944 h 944193"/>
              <a:gd name="connsiteX0" fmla="*/ 0 w 1332801"/>
              <a:gd name="connsiteY0" fmla="*/ 944 h 944193"/>
              <a:gd name="connsiteX1" fmla="*/ 265885 w 1332801"/>
              <a:gd name="connsiteY1" fmla="*/ 933435 h 944193"/>
              <a:gd name="connsiteX2" fmla="*/ 1332801 w 1332801"/>
              <a:gd name="connsiteY2" fmla="*/ 944193 h 944193"/>
              <a:gd name="connsiteX3" fmla="*/ 989377 w 1332801"/>
              <a:gd name="connsiteY3" fmla="*/ 0 h 944193"/>
              <a:gd name="connsiteX4" fmla="*/ 0 w 1332801"/>
              <a:gd name="connsiteY4" fmla="*/ 944 h 94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801" h="944193">
                <a:moveTo>
                  <a:pt x="0" y="944"/>
                </a:moveTo>
                <a:lnTo>
                  <a:pt x="265885" y="933435"/>
                </a:lnTo>
                <a:lnTo>
                  <a:pt x="1332801" y="944193"/>
                </a:lnTo>
                <a:lnTo>
                  <a:pt x="989377" y="0"/>
                </a:lnTo>
                <a:lnTo>
                  <a:pt x="0" y="944"/>
                </a:lnTo>
                <a:close/>
              </a:path>
            </a:pathLst>
          </a:custGeom>
          <a:solidFill>
            <a:srgbClr val="CDD9DB"/>
          </a:solidFill>
          <a:ln>
            <a:solidFill>
              <a:srgbClr val="CD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9E127AF-CCEE-AB40-0F72-FCE1935EC565}"/>
              </a:ext>
            </a:extLst>
          </p:cNvPr>
          <p:cNvSpPr txBox="1"/>
          <p:nvPr/>
        </p:nvSpPr>
        <p:spPr>
          <a:xfrm>
            <a:off x="6529141" y="3608106"/>
            <a:ext cx="1450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ysClr val="windowText" lastClr="000000"/>
                </a:solidFill>
                <a:latin typeface="Fira Sans" panose="020B0503050000020004" pitchFamily="34" charset="0"/>
              </a:rPr>
              <a:t>ergo-</a:t>
            </a:r>
            <a:r>
              <a:rPr lang="de-DE" sz="2400" dirty="0" err="1">
                <a:solidFill>
                  <a:sysClr val="windowText" lastClr="000000"/>
                </a:solidFill>
                <a:latin typeface="Fira Sans" panose="020B0503050000020004" pitchFamily="34" charset="0"/>
              </a:rPr>
              <a:t>nomics</a:t>
            </a:r>
            <a:endParaRPr lang="de-DE" sz="2400" dirty="0">
              <a:solidFill>
                <a:sysClr val="windowText" lastClr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B8A0320-B310-4DC5-6C40-5B8A7A27BFCE}"/>
              </a:ext>
            </a:extLst>
          </p:cNvPr>
          <p:cNvSpPr txBox="1"/>
          <p:nvPr/>
        </p:nvSpPr>
        <p:spPr>
          <a:xfrm>
            <a:off x="7696434" y="3582603"/>
            <a:ext cx="1945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ysClr val="windowText" lastClr="000000"/>
                </a:solidFill>
                <a:latin typeface="Fira Sans" panose="020B0503050000020004" pitchFamily="34" charset="0"/>
              </a:rPr>
              <a:t>soc</a:t>
            </a:r>
            <a:r>
              <a:rPr lang="de-DE" sz="2400" dirty="0">
                <a:solidFill>
                  <a:sysClr val="windowText" lastClr="000000"/>
                </a:solidFill>
                <a:latin typeface="Fira Sans" panose="020B0503050000020004" pitchFamily="34" charset="0"/>
              </a:rPr>
              <a:t>. </a:t>
            </a:r>
            <a:r>
              <a:rPr lang="de-DE" sz="2400" dirty="0" err="1">
                <a:solidFill>
                  <a:sysClr val="windowText" lastClr="000000"/>
                </a:solidFill>
                <a:latin typeface="Fira Sans" panose="020B0503050000020004" pitchFamily="34" charset="0"/>
              </a:rPr>
              <a:t>compatib</a:t>
            </a:r>
            <a:r>
              <a:rPr lang="de-DE" sz="2400" dirty="0">
                <a:solidFill>
                  <a:sysClr val="windowText" lastClr="000000"/>
                </a:solidFill>
                <a:latin typeface="Fira Sans" panose="020B05030500000200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28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3196197-BD3E-1340-B94E-D84F84C9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458" y="1578007"/>
            <a:ext cx="3074666" cy="2292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A28437-D750-E44C-8489-5CEBDCC8E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962" y="1537705"/>
            <a:ext cx="3459358" cy="2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5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chtungspfeil 3">
            <a:extLst>
              <a:ext uri="{FF2B5EF4-FFF2-40B4-BE49-F238E27FC236}">
                <a16:creationId xmlns:a16="http://schemas.microsoft.com/office/drawing/2014/main" id="{EF4D74B5-7AA1-0D4F-BD61-654FF9E5E3ED}"/>
              </a:ext>
            </a:extLst>
          </p:cNvPr>
          <p:cNvSpPr/>
          <p:nvPr/>
        </p:nvSpPr>
        <p:spPr>
          <a:xfrm>
            <a:off x="2556937" y="1101443"/>
            <a:ext cx="1650122" cy="675640"/>
          </a:xfrm>
          <a:prstGeom prst="homePlate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atin typeface="Fira Sans" panose="020B0503050000020004" pitchFamily="34" charset="0"/>
              </a:rPr>
              <a:t>1</a:t>
            </a:r>
          </a:p>
        </p:txBody>
      </p:sp>
      <p:sp>
        <p:nvSpPr>
          <p:cNvPr id="5" name="Eingebuchteter Richtungspfeil 4">
            <a:extLst>
              <a:ext uri="{FF2B5EF4-FFF2-40B4-BE49-F238E27FC236}">
                <a16:creationId xmlns:a16="http://schemas.microsoft.com/office/drawing/2014/main" id="{8A6910AE-60B1-AD43-A334-AAFEDF75F7A9}"/>
              </a:ext>
            </a:extLst>
          </p:cNvPr>
          <p:cNvSpPr/>
          <p:nvPr/>
        </p:nvSpPr>
        <p:spPr>
          <a:xfrm>
            <a:off x="3973185" y="1101443"/>
            <a:ext cx="1650122" cy="681709"/>
          </a:xfrm>
          <a:prstGeom prst="chevron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2</a:t>
            </a:r>
          </a:p>
        </p:txBody>
      </p:sp>
      <p:sp>
        <p:nvSpPr>
          <p:cNvPr id="6" name="Eingebuchteter Richtungspfeil 5">
            <a:extLst>
              <a:ext uri="{FF2B5EF4-FFF2-40B4-BE49-F238E27FC236}">
                <a16:creationId xmlns:a16="http://schemas.microsoft.com/office/drawing/2014/main" id="{B9BD356C-DAFA-A841-9DF6-C49DB3A67432}"/>
              </a:ext>
            </a:extLst>
          </p:cNvPr>
          <p:cNvSpPr/>
          <p:nvPr/>
        </p:nvSpPr>
        <p:spPr>
          <a:xfrm>
            <a:off x="5389433" y="1101443"/>
            <a:ext cx="1650122" cy="681709"/>
          </a:xfrm>
          <a:prstGeom prst="chevron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3</a:t>
            </a:r>
          </a:p>
        </p:txBody>
      </p:sp>
      <p:sp>
        <p:nvSpPr>
          <p:cNvPr id="7" name="Eingebuchteter Richtungspfeil 6">
            <a:extLst>
              <a:ext uri="{FF2B5EF4-FFF2-40B4-BE49-F238E27FC236}">
                <a16:creationId xmlns:a16="http://schemas.microsoft.com/office/drawing/2014/main" id="{E149BBA6-A041-564A-9CFD-79209CB56150}"/>
              </a:ext>
            </a:extLst>
          </p:cNvPr>
          <p:cNvSpPr/>
          <p:nvPr/>
        </p:nvSpPr>
        <p:spPr>
          <a:xfrm>
            <a:off x="6805681" y="1101443"/>
            <a:ext cx="1650122" cy="681709"/>
          </a:xfrm>
          <a:prstGeom prst="chevron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4</a:t>
            </a:r>
          </a:p>
        </p:txBody>
      </p:sp>
      <p:sp>
        <p:nvSpPr>
          <p:cNvPr id="8" name="Eingebuchteter Richtungspfeil 7">
            <a:extLst>
              <a:ext uri="{FF2B5EF4-FFF2-40B4-BE49-F238E27FC236}">
                <a16:creationId xmlns:a16="http://schemas.microsoft.com/office/drawing/2014/main" id="{7B9CB407-E104-D34D-8DCB-FB5BBAD450C8}"/>
              </a:ext>
            </a:extLst>
          </p:cNvPr>
          <p:cNvSpPr/>
          <p:nvPr/>
        </p:nvSpPr>
        <p:spPr>
          <a:xfrm>
            <a:off x="8221928" y="1095375"/>
            <a:ext cx="1650122" cy="681709"/>
          </a:xfrm>
          <a:prstGeom prst="chevron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5</a:t>
            </a:r>
          </a:p>
        </p:txBody>
      </p:sp>
      <p:sp>
        <p:nvSpPr>
          <p:cNvPr id="9" name="Eingebuchteter Richtungspfeil 8">
            <a:extLst>
              <a:ext uri="{FF2B5EF4-FFF2-40B4-BE49-F238E27FC236}">
                <a16:creationId xmlns:a16="http://schemas.microsoft.com/office/drawing/2014/main" id="{6F12FB05-B5F7-9746-A951-AB165AB99EDA}"/>
              </a:ext>
            </a:extLst>
          </p:cNvPr>
          <p:cNvSpPr/>
          <p:nvPr/>
        </p:nvSpPr>
        <p:spPr>
          <a:xfrm>
            <a:off x="9638176" y="1095375"/>
            <a:ext cx="1650122" cy="681709"/>
          </a:xfrm>
          <a:prstGeom prst="chevron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6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97818" y="2597165"/>
            <a:ext cx="2983732" cy="3175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179193" y="2597164"/>
            <a:ext cx="2983732" cy="3175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8513589" y="2597163"/>
            <a:ext cx="2983732" cy="3175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1152856" y="1771650"/>
            <a:ext cx="939260" cy="1241690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4725244" y="1685925"/>
            <a:ext cx="939260" cy="1241690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10173502" y="1685925"/>
            <a:ext cx="939260" cy="1241690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1967423" y="2633236"/>
            <a:ext cx="26712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latin typeface="Fira Sans" panose="020B0503050000020004" pitchFamily="34" charset="0"/>
              </a:rPr>
              <a:t>Pre-calculation</a:t>
            </a:r>
            <a:r>
              <a:rPr lang="de-DE" dirty="0">
                <a:latin typeface="Fira Sans" panose="020B0503050000020004" pitchFamily="34" charset="0"/>
              </a:rPr>
              <a:t>:</a:t>
            </a:r>
          </a:p>
          <a:p>
            <a:endParaRPr lang="de-DE" dirty="0">
              <a:latin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Fira Sans" panose="020B0503050000020004" pitchFamily="34" charset="0"/>
              </a:rPr>
              <a:t>to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compare</a:t>
            </a:r>
            <a:r>
              <a:rPr lang="de-DE" dirty="0">
                <a:latin typeface="Fira Sans" panose="020B0503050000020004" pitchFamily="34" charset="0"/>
              </a:rPr>
              <a:t> different </a:t>
            </a:r>
            <a:r>
              <a:rPr lang="de-DE" dirty="0" err="1">
                <a:latin typeface="Fira Sans" panose="020B0503050000020004" pitchFamily="34" charset="0"/>
              </a:rPr>
              <a:t>options</a:t>
            </a:r>
            <a:endParaRPr lang="de-DE" dirty="0">
              <a:latin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Fira Sans" panose="020B0503050000020004" pitchFamily="34" charset="0"/>
              </a:rPr>
              <a:t>before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deciding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about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any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big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investment</a:t>
            </a:r>
            <a:endParaRPr lang="de-DE" dirty="0">
              <a:latin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Fira Sans" panose="020B0503050000020004" pitchFamily="34" charset="0"/>
              </a:rPr>
              <a:t>before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application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for</a:t>
            </a:r>
            <a:r>
              <a:rPr lang="de-DE" dirty="0">
                <a:latin typeface="Fira Sans" panose="020B0503050000020004" pitchFamily="34" charset="0"/>
              </a:rPr>
              <a:t> a </a:t>
            </a:r>
            <a:r>
              <a:rPr lang="de-DE" dirty="0" err="1">
                <a:latin typeface="Fira Sans" panose="020B0503050000020004" pitchFamily="34" charset="0"/>
              </a:rPr>
              <a:t>specific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harvesting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job</a:t>
            </a:r>
            <a:r>
              <a:rPr lang="de-DE" dirty="0">
                <a:latin typeface="Fira Sans" panose="020B0503050000020004" pitchFamily="34" charset="0"/>
              </a:rPr>
              <a:t>, </a:t>
            </a:r>
            <a:r>
              <a:rPr lang="de-DE" dirty="0" err="1">
                <a:latin typeface="Fira Sans" panose="020B0503050000020004" pitchFamily="34" charset="0"/>
              </a:rPr>
              <a:t>to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forecast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the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dirty="0" err="1">
                <a:latin typeface="Fira Sans" panose="020B0503050000020004" pitchFamily="34" charset="0"/>
              </a:rPr>
              <a:t>costs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423635" y="2637572"/>
            <a:ext cx="26712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Interim </a:t>
            </a:r>
            <a:r>
              <a:rPr lang="de-DE" dirty="0" err="1"/>
              <a:t>calculation</a:t>
            </a:r>
            <a:r>
              <a:rPr lang="de-DE" dirty="0"/>
              <a:t>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initial </a:t>
            </a:r>
            <a:r>
              <a:rPr lang="de-DE" dirty="0" err="1"/>
              <a:t>estimation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was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investment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8669829" y="2637572"/>
            <a:ext cx="2671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Post </a:t>
            </a:r>
            <a:r>
              <a:rPr lang="de-DE" dirty="0" err="1"/>
              <a:t>calculation</a:t>
            </a:r>
            <a:r>
              <a:rPr lang="de-DE" dirty="0"/>
              <a:t>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only</a:t>
            </a:r>
            <a:r>
              <a:rPr lang="de-DE" dirty="0"/>
              <a:t> sums </a:t>
            </a:r>
            <a:r>
              <a:rPr lang="de-DE" dirty="0" err="1"/>
              <a:t>up</a:t>
            </a:r>
            <a:r>
              <a:rPr lang="de-DE" dirty="0"/>
              <a:t> all </a:t>
            </a:r>
            <a:r>
              <a:rPr lang="de-DE" dirty="0" err="1"/>
              <a:t>costs</a:t>
            </a:r>
            <a:r>
              <a:rPr lang="de-DE" dirty="0"/>
              <a:t> of a </a:t>
            </a:r>
            <a:r>
              <a:rPr lang="de-DE" dirty="0" err="1"/>
              <a:t>machine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end of </a:t>
            </a:r>
            <a:r>
              <a:rPr lang="de-DE" dirty="0" err="1"/>
              <a:t>it‘s</a:t>
            </a:r>
            <a:r>
              <a:rPr lang="de-DE" dirty="0"/>
              <a:t> ‚</a:t>
            </a:r>
            <a:r>
              <a:rPr lang="de-DE" dirty="0" err="1"/>
              <a:t>life</a:t>
            </a:r>
            <a:r>
              <a:rPr lang="de-DE" dirty="0"/>
              <a:t>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reason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characteristic</a:t>
            </a:r>
            <a:r>
              <a:rPr lang="de-DE" dirty="0"/>
              <a:t> </a:t>
            </a:r>
            <a:r>
              <a:rPr lang="de-DE" dirty="0" err="1"/>
              <a:t>figures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machines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52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30330AD2-F95D-EC4D-9BFB-0E9BD76E4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06884"/>
              </p:ext>
            </p:extLst>
          </p:nvPr>
        </p:nvGraphicFramePr>
        <p:xfrm>
          <a:off x="2867708" y="1101152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Freeform 8">
            <a:extLst>
              <a:ext uri="{FF2B5EF4-FFF2-40B4-BE49-F238E27FC236}">
                <a16:creationId xmlns:a16="http://schemas.microsoft.com/office/drawing/2014/main" id="{3E411AAC-DD38-8C40-9A4A-2F2981EDD317}"/>
              </a:ext>
            </a:extLst>
          </p:cNvPr>
          <p:cNvSpPr>
            <a:spLocks/>
          </p:cNvSpPr>
          <p:nvPr/>
        </p:nvSpPr>
        <p:spPr bwMode="auto">
          <a:xfrm>
            <a:off x="3239232" y="763003"/>
            <a:ext cx="568422" cy="576000"/>
          </a:xfrm>
          <a:custGeom>
            <a:avLst/>
            <a:gdLst/>
            <a:ahLst/>
            <a:cxnLst>
              <a:cxn ang="0">
                <a:pos x="61" y="152"/>
              </a:cxn>
              <a:cxn ang="0">
                <a:pos x="88" y="152"/>
              </a:cxn>
              <a:cxn ang="0">
                <a:pos x="88" y="117"/>
              </a:cxn>
              <a:cxn ang="0">
                <a:pos x="123" y="78"/>
              </a:cxn>
              <a:cxn ang="0">
                <a:pos x="105" y="39"/>
              </a:cxn>
              <a:cxn ang="0">
                <a:pos x="47" y="39"/>
              </a:cxn>
              <a:cxn ang="0">
                <a:pos x="33" y="79"/>
              </a:cxn>
              <a:cxn ang="0">
                <a:pos x="61" y="117"/>
              </a:cxn>
              <a:cxn ang="0">
                <a:pos x="61" y="152"/>
              </a:cxn>
            </a:cxnLst>
            <a:rect l="0" t="0" r="r" b="b"/>
            <a:pathLst>
              <a:path w="150" h="152">
                <a:moveTo>
                  <a:pt x="61" y="152"/>
                </a:moveTo>
                <a:lnTo>
                  <a:pt x="88" y="152"/>
                </a:lnTo>
                <a:lnTo>
                  <a:pt x="88" y="117"/>
                </a:lnTo>
                <a:cubicBezTo>
                  <a:pt x="123" y="142"/>
                  <a:pt x="150" y="92"/>
                  <a:pt x="123" y="78"/>
                </a:cubicBezTo>
                <a:cubicBezTo>
                  <a:pt x="131" y="63"/>
                  <a:pt x="120" y="39"/>
                  <a:pt x="105" y="39"/>
                </a:cubicBezTo>
                <a:cubicBezTo>
                  <a:pt x="100" y="5"/>
                  <a:pt x="60" y="0"/>
                  <a:pt x="47" y="39"/>
                </a:cubicBezTo>
                <a:cubicBezTo>
                  <a:pt x="32" y="41"/>
                  <a:pt x="20" y="70"/>
                  <a:pt x="33" y="79"/>
                </a:cubicBezTo>
                <a:cubicBezTo>
                  <a:pt x="0" y="95"/>
                  <a:pt x="28" y="140"/>
                  <a:pt x="61" y="117"/>
                </a:cubicBezTo>
                <a:lnTo>
                  <a:pt x="61" y="152"/>
                </a:lnTo>
                <a:close/>
              </a:path>
            </a:pathLst>
          </a:cu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 cap="flat">
            <a:solidFill>
              <a:srgbClr val="395D6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Ellipse 133">
            <a:extLst>
              <a:ext uri="{FF2B5EF4-FFF2-40B4-BE49-F238E27FC236}">
                <a16:creationId xmlns:a16="http://schemas.microsoft.com/office/drawing/2014/main" id="{6BABA5AF-53DD-7345-9217-A7A44CD387EA}"/>
              </a:ext>
            </a:extLst>
          </p:cNvPr>
          <p:cNvSpPr/>
          <p:nvPr/>
        </p:nvSpPr>
        <p:spPr>
          <a:xfrm>
            <a:off x="8647820" y="4325335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ichtungspfeil 38">
            <a:extLst>
              <a:ext uri="{FF2B5EF4-FFF2-40B4-BE49-F238E27FC236}">
                <a16:creationId xmlns:a16="http://schemas.microsoft.com/office/drawing/2014/main" id="{1696A941-F448-4B4F-A03A-02D592B20ED8}"/>
              </a:ext>
            </a:extLst>
          </p:cNvPr>
          <p:cNvSpPr/>
          <p:nvPr/>
        </p:nvSpPr>
        <p:spPr>
          <a:xfrm>
            <a:off x="6825399" y="4326921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Ellipse 161">
            <a:extLst>
              <a:ext uri="{FF2B5EF4-FFF2-40B4-BE49-F238E27FC236}">
                <a16:creationId xmlns:a16="http://schemas.microsoft.com/office/drawing/2014/main" id="{3624C6F5-063F-D948-A8B1-AADF6A88CEE9}"/>
              </a:ext>
            </a:extLst>
          </p:cNvPr>
          <p:cNvSpPr/>
          <p:nvPr/>
        </p:nvSpPr>
        <p:spPr>
          <a:xfrm>
            <a:off x="6665008" y="3223640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ichtungspfeil 40">
            <a:extLst>
              <a:ext uri="{FF2B5EF4-FFF2-40B4-BE49-F238E27FC236}">
                <a16:creationId xmlns:a16="http://schemas.microsoft.com/office/drawing/2014/main" id="{A3EDEDB5-1E9A-6F42-B03F-474B5353A1F2}"/>
              </a:ext>
            </a:extLst>
          </p:cNvPr>
          <p:cNvSpPr/>
          <p:nvPr/>
        </p:nvSpPr>
        <p:spPr>
          <a:xfrm>
            <a:off x="4834642" y="3226114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ichtungspfeil 41">
            <a:extLst>
              <a:ext uri="{FF2B5EF4-FFF2-40B4-BE49-F238E27FC236}">
                <a16:creationId xmlns:a16="http://schemas.microsoft.com/office/drawing/2014/main" id="{C0449DB6-8639-204E-BCE2-36425101EB7F}"/>
              </a:ext>
            </a:extLst>
          </p:cNvPr>
          <p:cNvSpPr/>
          <p:nvPr/>
        </p:nvSpPr>
        <p:spPr>
          <a:xfrm>
            <a:off x="2715311" y="3224518"/>
            <a:ext cx="2135196" cy="2948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Ellipse 189">
            <a:extLst>
              <a:ext uri="{FF2B5EF4-FFF2-40B4-BE49-F238E27FC236}">
                <a16:creationId xmlns:a16="http://schemas.microsoft.com/office/drawing/2014/main" id="{343F5006-35A6-3F45-BE39-C986E5FACDC6}"/>
              </a:ext>
            </a:extLst>
          </p:cNvPr>
          <p:cNvSpPr/>
          <p:nvPr/>
        </p:nvSpPr>
        <p:spPr>
          <a:xfrm>
            <a:off x="2482240" y="3215701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ichtungspfeil 43">
            <a:extLst>
              <a:ext uri="{FF2B5EF4-FFF2-40B4-BE49-F238E27FC236}">
                <a16:creationId xmlns:a16="http://schemas.microsoft.com/office/drawing/2014/main" id="{69C18DD7-6750-2245-999C-F3F0B3BBFA93}"/>
              </a:ext>
            </a:extLst>
          </p:cNvPr>
          <p:cNvSpPr/>
          <p:nvPr/>
        </p:nvSpPr>
        <p:spPr>
          <a:xfrm rot="5400000">
            <a:off x="1490448" y="2144216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88">
            <a:extLst>
              <a:ext uri="{FF2B5EF4-FFF2-40B4-BE49-F238E27FC236}">
                <a16:creationId xmlns:a16="http://schemas.microsoft.com/office/drawing/2014/main" id="{5605DB08-D70E-904B-8E24-3F55C0551E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28105" y="2751331"/>
            <a:ext cx="1846263" cy="600075"/>
            <a:chOff x="2206" y="1047"/>
            <a:chExt cx="1163" cy="378"/>
          </a:xfrm>
        </p:grpSpPr>
        <p:sp>
          <p:nvSpPr>
            <p:cNvPr id="46" name="Oval 89">
              <a:extLst>
                <a:ext uri="{FF2B5EF4-FFF2-40B4-BE49-F238E27FC236}">
                  <a16:creationId xmlns:a16="http://schemas.microsoft.com/office/drawing/2014/main" id="{729F13CD-BBC0-F141-B792-091582597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7" name="Rectangle 90">
              <a:extLst>
                <a:ext uri="{FF2B5EF4-FFF2-40B4-BE49-F238E27FC236}">
                  <a16:creationId xmlns:a16="http://schemas.microsoft.com/office/drawing/2014/main" id="{6B8515E6-D0AD-2C46-8100-7764C611C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8" name="Freeform 91">
              <a:extLst>
                <a:ext uri="{FF2B5EF4-FFF2-40B4-BE49-F238E27FC236}">
                  <a16:creationId xmlns:a16="http://schemas.microsoft.com/office/drawing/2014/main" id="{FE0FF926-E1E6-DF48-9EF3-3CD39F614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9" name="Oval 92">
              <a:extLst>
                <a:ext uri="{FF2B5EF4-FFF2-40B4-BE49-F238E27FC236}">
                  <a16:creationId xmlns:a16="http://schemas.microsoft.com/office/drawing/2014/main" id="{B718BE02-98C3-AE42-8057-EA16E9C29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0" name="Oval 93">
              <a:extLst>
                <a:ext uri="{FF2B5EF4-FFF2-40B4-BE49-F238E27FC236}">
                  <a16:creationId xmlns:a16="http://schemas.microsoft.com/office/drawing/2014/main" id="{C9C13D06-A611-D04F-AC35-EF82141AB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1" name="Freeform 94">
              <a:extLst>
                <a:ext uri="{FF2B5EF4-FFF2-40B4-BE49-F238E27FC236}">
                  <a16:creationId xmlns:a16="http://schemas.microsoft.com/office/drawing/2014/main" id="{6FEACE64-A495-854E-9B17-F5475ADCF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2" name="Freeform 95">
              <a:extLst>
                <a:ext uri="{FF2B5EF4-FFF2-40B4-BE49-F238E27FC236}">
                  <a16:creationId xmlns:a16="http://schemas.microsoft.com/office/drawing/2014/main" id="{3730EB23-419A-8A4C-A511-25A558862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3" name="Line 96">
              <a:extLst>
                <a:ext uri="{FF2B5EF4-FFF2-40B4-BE49-F238E27FC236}">
                  <a16:creationId xmlns:a16="http://schemas.microsoft.com/office/drawing/2014/main" id="{3A05077E-068B-3F4D-8324-523E62C5A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97">
              <a:extLst>
                <a:ext uri="{FF2B5EF4-FFF2-40B4-BE49-F238E27FC236}">
                  <a16:creationId xmlns:a16="http://schemas.microsoft.com/office/drawing/2014/main" id="{F505B148-5596-6940-92E4-91C4B1904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98">
              <a:extLst>
                <a:ext uri="{FF2B5EF4-FFF2-40B4-BE49-F238E27FC236}">
                  <a16:creationId xmlns:a16="http://schemas.microsoft.com/office/drawing/2014/main" id="{D3970D7C-BCBC-E341-8BA4-445882A4A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" y="1191"/>
              <a:ext cx="449" cy="17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99">
              <a:extLst>
                <a:ext uri="{FF2B5EF4-FFF2-40B4-BE49-F238E27FC236}">
                  <a16:creationId xmlns:a16="http://schemas.microsoft.com/office/drawing/2014/main" id="{4BD38ED1-E01D-704C-9158-E63786AF0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100">
              <a:extLst>
                <a:ext uri="{FF2B5EF4-FFF2-40B4-BE49-F238E27FC236}">
                  <a16:creationId xmlns:a16="http://schemas.microsoft.com/office/drawing/2014/main" id="{18080719-E9CA-8047-82CD-6CC8B4148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01">
              <a:extLst>
                <a:ext uri="{FF2B5EF4-FFF2-40B4-BE49-F238E27FC236}">
                  <a16:creationId xmlns:a16="http://schemas.microsoft.com/office/drawing/2014/main" id="{E2EF353E-6C05-F44E-9F5F-D2FFA9164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102">
              <a:extLst>
                <a:ext uri="{FF2B5EF4-FFF2-40B4-BE49-F238E27FC236}">
                  <a16:creationId xmlns:a16="http://schemas.microsoft.com/office/drawing/2014/main" id="{88C1F2EB-6756-2E49-B2A1-194929FC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86" name="Group 12">
            <a:extLst>
              <a:ext uri="{FF2B5EF4-FFF2-40B4-BE49-F238E27FC236}">
                <a16:creationId xmlns:a16="http://schemas.microsoft.com/office/drawing/2014/main" id="{62A54FA3-7CBC-D640-A2C6-EB78CD87DF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23315" y="2419188"/>
            <a:ext cx="904875" cy="333375"/>
            <a:chOff x="3162" y="1293"/>
            <a:chExt cx="570" cy="210"/>
          </a:xfrm>
        </p:grpSpPr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CD7E4A0D-47E9-E441-889B-195647A63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673E7C05-78A5-314D-A5AE-1C44A36B8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A62EDE1F-9D57-544E-B861-49C3CB06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545D6ED3-F54A-7543-8D95-2BAB1A408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34E46E3C-491D-5643-92A4-09434BD1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99" name="Ellipse 189">
            <a:extLst>
              <a:ext uri="{FF2B5EF4-FFF2-40B4-BE49-F238E27FC236}">
                <a16:creationId xmlns:a16="http://schemas.microsoft.com/office/drawing/2014/main" id="{BEF2DED2-4331-CA42-BCDD-DB53F829FFC4}"/>
              </a:ext>
            </a:extLst>
          </p:cNvPr>
          <p:cNvSpPr/>
          <p:nvPr/>
        </p:nvSpPr>
        <p:spPr>
          <a:xfrm>
            <a:off x="6662648" y="4325335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ichtungspfeil 99">
            <a:extLst>
              <a:ext uri="{FF2B5EF4-FFF2-40B4-BE49-F238E27FC236}">
                <a16:creationId xmlns:a16="http://schemas.microsoft.com/office/drawing/2014/main" id="{15A37CB2-A03D-554C-9FC9-4C85A7223763}"/>
              </a:ext>
            </a:extLst>
          </p:cNvPr>
          <p:cNvSpPr/>
          <p:nvPr/>
        </p:nvSpPr>
        <p:spPr>
          <a:xfrm rot="5400000">
            <a:off x="6345247" y="3782983"/>
            <a:ext cx="927710" cy="280181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ichtungspfeil 101">
            <a:extLst>
              <a:ext uri="{FF2B5EF4-FFF2-40B4-BE49-F238E27FC236}">
                <a16:creationId xmlns:a16="http://schemas.microsoft.com/office/drawing/2014/main" id="{0348859A-EC64-C64F-A1D3-6055303CECE7}"/>
              </a:ext>
            </a:extLst>
          </p:cNvPr>
          <p:cNvSpPr/>
          <p:nvPr/>
        </p:nvSpPr>
        <p:spPr>
          <a:xfrm>
            <a:off x="2956665" y="2098622"/>
            <a:ext cx="1960227" cy="261334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ichtungspfeil 102">
            <a:extLst>
              <a:ext uri="{FF2B5EF4-FFF2-40B4-BE49-F238E27FC236}">
                <a16:creationId xmlns:a16="http://schemas.microsoft.com/office/drawing/2014/main" id="{6B18E705-09CF-B740-BB40-909031EDB4CB}"/>
              </a:ext>
            </a:extLst>
          </p:cNvPr>
          <p:cNvSpPr/>
          <p:nvPr/>
        </p:nvSpPr>
        <p:spPr>
          <a:xfrm rot="5400000">
            <a:off x="2368752" y="1642209"/>
            <a:ext cx="1192844" cy="242650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3" name="Gruppieren 50">
            <a:extLst>
              <a:ext uri="{FF2B5EF4-FFF2-40B4-BE49-F238E27FC236}">
                <a16:creationId xmlns:a16="http://schemas.microsoft.com/office/drawing/2014/main" id="{3E58809C-3BC7-B14D-AFDF-3E210AC9C30F}"/>
              </a:ext>
            </a:extLst>
          </p:cNvPr>
          <p:cNvGrpSpPr/>
          <p:nvPr/>
        </p:nvGrpSpPr>
        <p:grpSpPr>
          <a:xfrm>
            <a:off x="2502015" y="842381"/>
            <a:ext cx="480000" cy="480000"/>
            <a:chOff x="3665531" y="2528881"/>
            <a:chExt cx="360000" cy="360000"/>
          </a:xfr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94" name="Ellipse 47">
              <a:extLst>
                <a:ext uri="{FF2B5EF4-FFF2-40B4-BE49-F238E27FC236}">
                  <a16:creationId xmlns:a16="http://schemas.microsoft.com/office/drawing/2014/main" id="{32FFEB89-9A11-BF44-B0A5-1CD05CA1240E}"/>
                </a:ext>
              </a:extLst>
            </p:cNvPr>
            <p:cNvSpPr/>
            <p:nvPr/>
          </p:nvSpPr>
          <p:spPr bwMode="auto">
            <a:xfrm>
              <a:off x="3665531" y="2528881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Ellipse 48">
              <a:extLst>
                <a:ext uri="{FF2B5EF4-FFF2-40B4-BE49-F238E27FC236}">
                  <a16:creationId xmlns:a16="http://schemas.microsoft.com/office/drawing/2014/main" id="{85FA3E08-8ABA-594B-8A2D-0FEA74ADDE04}"/>
                </a:ext>
              </a:extLst>
            </p:cNvPr>
            <p:cNvSpPr/>
            <p:nvPr/>
          </p:nvSpPr>
          <p:spPr bwMode="auto">
            <a:xfrm>
              <a:off x="3705219" y="2562219"/>
              <a:ext cx="288000" cy="288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Ellipse 49">
              <a:extLst>
                <a:ext uri="{FF2B5EF4-FFF2-40B4-BE49-F238E27FC236}">
                  <a16:creationId xmlns:a16="http://schemas.microsoft.com/office/drawing/2014/main" id="{6E904D40-1EE5-F242-A455-C48CCDB06F18}"/>
                </a:ext>
              </a:extLst>
            </p:cNvPr>
            <p:cNvSpPr/>
            <p:nvPr/>
          </p:nvSpPr>
          <p:spPr bwMode="auto">
            <a:xfrm>
              <a:off x="3740144" y="2597144"/>
              <a:ext cx="216000" cy="216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" name="Richtungspfeil 103">
            <a:extLst>
              <a:ext uri="{FF2B5EF4-FFF2-40B4-BE49-F238E27FC236}">
                <a16:creationId xmlns:a16="http://schemas.microsoft.com/office/drawing/2014/main" id="{BB4B4EAF-34EF-2942-9329-FD6201782733}"/>
              </a:ext>
            </a:extLst>
          </p:cNvPr>
          <p:cNvSpPr/>
          <p:nvPr/>
        </p:nvSpPr>
        <p:spPr>
          <a:xfrm>
            <a:off x="4806289" y="4342021"/>
            <a:ext cx="1885920" cy="266400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5" name="Ellipse 158">
            <a:extLst>
              <a:ext uri="{FF2B5EF4-FFF2-40B4-BE49-F238E27FC236}">
                <a16:creationId xmlns:a16="http://schemas.microsoft.com/office/drawing/2014/main" id="{B5410291-96FE-774F-8585-12B5A50623A2}"/>
              </a:ext>
            </a:extLst>
          </p:cNvPr>
          <p:cNvSpPr/>
          <p:nvPr/>
        </p:nvSpPr>
        <p:spPr>
          <a:xfrm>
            <a:off x="4672488" y="4357837"/>
            <a:ext cx="267602" cy="266400"/>
          </a:xfrm>
          <a:prstGeom prst="ellips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1" name="Richtungspfeil 100">
            <a:extLst>
              <a:ext uri="{FF2B5EF4-FFF2-40B4-BE49-F238E27FC236}">
                <a16:creationId xmlns:a16="http://schemas.microsoft.com/office/drawing/2014/main" id="{5DDE1CE4-5D25-A148-8D55-276BE0D5DD9E}"/>
              </a:ext>
            </a:extLst>
          </p:cNvPr>
          <p:cNvSpPr/>
          <p:nvPr/>
        </p:nvSpPr>
        <p:spPr>
          <a:xfrm rot="5400000">
            <a:off x="3682624" y="3226283"/>
            <a:ext cx="2225886" cy="242648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6" name="Group 31">
            <a:extLst>
              <a:ext uri="{FF2B5EF4-FFF2-40B4-BE49-F238E27FC236}">
                <a16:creationId xmlns:a16="http://schemas.microsoft.com/office/drawing/2014/main" id="{1B663716-52F1-DC4D-B339-19EA0FC568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34045" y="3624813"/>
            <a:ext cx="1819275" cy="904875"/>
            <a:chOff x="1827" y="1047"/>
            <a:chExt cx="1146" cy="570"/>
          </a:xfrm>
        </p:grpSpPr>
        <p:sp>
          <p:nvSpPr>
            <p:cNvPr id="107" name="Line 32">
              <a:extLst>
                <a:ext uri="{FF2B5EF4-FFF2-40B4-BE49-F238E27FC236}">
                  <a16:creationId xmlns:a16="http://schemas.microsoft.com/office/drawing/2014/main" id="{E4C5258F-889B-2043-96FD-C21C840D7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Line 33">
              <a:extLst>
                <a:ext uri="{FF2B5EF4-FFF2-40B4-BE49-F238E27FC236}">
                  <a16:creationId xmlns:a16="http://schemas.microsoft.com/office/drawing/2014/main" id="{DB857AA5-C9AE-3D4D-9BE1-2D5D3B3EC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Rectangle 34">
              <a:extLst>
                <a:ext uri="{FF2B5EF4-FFF2-40B4-BE49-F238E27FC236}">
                  <a16:creationId xmlns:a16="http://schemas.microsoft.com/office/drawing/2014/main" id="{76F861A6-D3B5-8146-B55A-532AC9480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Oval 35">
              <a:extLst>
                <a:ext uri="{FF2B5EF4-FFF2-40B4-BE49-F238E27FC236}">
                  <a16:creationId xmlns:a16="http://schemas.microsoft.com/office/drawing/2014/main" id="{F085CB8E-3B48-794C-A77A-3F0E53BE0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Oval 36">
              <a:extLst>
                <a:ext uri="{FF2B5EF4-FFF2-40B4-BE49-F238E27FC236}">
                  <a16:creationId xmlns:a16="http://schemas.microsoft.com/office/drawing/2014/main" id="{FA9F24B4-7BF7-694F-9EEE-790055A47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72205CBE-C319-5444-90E9-80FC7251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/>
              <a:ahLst/>
              <a:cxnLst>
                <a:cxn ang="0">
                  <a:pos x="34" y="58"/>
                </a:cxn>
                <a:cxn ang="0">
                  <a:pos x="74" y="50"/>
                </a:cxn>
                <a:cxn ang="0">
                  <a:pos x="72" y="33"/>
                </a:cxn>
                <a:cxn ang="0">
                  <a:pos x="49" y="30"/>
                </a:cxn>
                <a:cxn ang="0">
                  <a:pos x="46" y="4"/>
                </a:cxn>
                <a:cxn ang="0">
                  <a:pos x="47" y="0"/>
                </a:cxn>
                <a:cxn ang="0">
                  <a:pos x="20" y="0"/>
                </a:cxn>
                <a:cxn ang="0">
                  <a:pos x="11" y="30"/>
                </a:cxn>
                <a:cxn ang="0">
                  <a:pos x="0" y="36"/>
                </a:cxn>
                <a:cxn ang="0">
                  <a:pos x="0" y="58"/>
                </a:cxn>
                <a:cxn ang="0">
                  <a:pos x="17" y="58"/>
                </a:cxn>
                <a:cxn ang="0">
                  <a:pos x="34" y="58"/>
                </a:cxn>
              </a:cxnLst>
              <a:rect l="0" t="0" r="r" b="b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Line 38">
              <a:extLst>
                <a:ext uri="{FF2B5EF4-FFF2-40B4-BE49-F238E27FC236}">
                  <a16:creationId xmlns:a16="http://schemas.microsoft.com/office/drawing/2014/main" id="{5CF19B12-DA56-5348-8C6F-FBFA2934F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Line 39">
              <a:extLst>
                <a:ext uri="{FF2B5EF4-FFF2-40B4-BE49-F238E27FC236}">
                  <a16:creationId xmlns:a16="http://schemas.microsoft.com/office/drawing/2014/main" id="{66C0E82E-8341-C042-AB18-50D173BE8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40">
              <a:extLst>
                <a:ext uri="{FF2B5EF4-FFF2-40B4-BE49-F238E27FC236}">
                  <a16:creationId xmlns:a16="http://schemas.microsoft.com/office/drawing/2014/main" id="{F5D2AB45-5BC2-6246-8047-00D383C3B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/>
              <a:ahLst/>
              <a:cxnLst>
                <a:cxn ang="0">
                  <a:pos x="93" y="68"/>
                </a:cxn>
                <a:cxn ang="0">
                  <a:pos x="93" y="23"/>
                </a:cxn>
                <a:cxn ang="0">
                  <a:pos x="37" y="0"/>
                </a:cxn>
                <a:cxn ang="0">
                  <a:pos x="0" y="25"/>
                </a:cxn>
                <a:cxn ang="0">
                  <a:pos x="3" y="29"/>
                </a:cxn>
                <a:cxn ang="0">
                  <a:pos x="38" y="6"/>
                </a:cxn>
                <a:cxn ang="0">
                  <a:pos x="88" y="29"/>
                </a:cxn>
                <a:cxn ang="0">
                  <a:pos x="88" y="68"/>
                </a:cxn>
                <a:cxn ang="0">
                  <a:pos x="93" y="68"/>
                </a:cxn>
              </a:cxnLst>
              <a:rect l="0" t="0" r="r" b="b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41">
              <a:extLst>
                <a:ext uri="{FF2B5EF4-FFF2-40B4-BE49-F238E27FC236}">
                  <a16:creationId xmlns:a16="http://schemas.microsoft.com/office/drawing/2014/main" id="{B768D6BD-EA62-9C44-84B3-7A69E82A9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3" y="15"/>
                </a:cxn>
                <a:cxn ang="0">
                  <a:pos x="15" y="0"/>
                </a:cxn>
                <a:cxn ang="0">
                  <a:pos x="5" y="0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Oval 42">
              <a:extLst>
                <a:ext uri="{FF2B5EF4-FFF2-40B4-BE49-F238E27FC236}">
                  <a16:creationId xmlns:a16="http://schemas.microsoft.com/office/drawing/2014/main" id="{3685E0F3-2805-AB48-AC36-8AB58D80F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Oval 43">
              <a:extLst>
                <a:ext uri="{FF2B5EF4-FFF2-40B4-BE49-F238E27FC236}">
                  <a16:creationId xmlns:a16="http://schemas.microsoft.com/office/drawing/2014/main" id="{83CA4DD0-D420-4548-A5CC-19C528158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44">
              <a:extLst>
                <a:ext uri="{FF2B5EF4-FFF2-40B4-BE49-F238E27FC236}">
                  <a16:creationId xmlns:a16="http://schemas.microsoft.com/office/drawing/2014/main" id="{04DC502F-0524-0047-9C52-C3C813671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22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45">
              <a:extLst>
                <a:ext uri="{FF2B5EF4-FFF2-40B4-BE49-F238E27FC236}">
                  <a16:creationId xmlns:a16="http://schemas.microsoft.com/office/drawing/2014/main" id="{F48786BA-E5BE-B546-A013-06BF8A4BC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0" y="24"/>
                </a:cxn>
                <a:cxn ang="0">
                  <a:pos x="2" y="24"/>
                </a:cxn>
                <a:cxn ang="0">
                  <a:pos x="7" y="0"/>
                </a:cxn>
                <a:cxn ang="0">
                  <a:pos x="27" y="0"/>
                </a:cxn>
              </a:cxnLst>
              <a:rect l="0" t="0" r="r" b="b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543A15B7-81EA-AD4A-B3CD-60343ACFA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lnTo>
                    <a:pt x="1" y="3"/>
                  </a:ln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2" name="Group 36">
            <a:extLst>
              <a:ext uri="{FF2B5EF4-FFF2-40B4-BE49-F238E27FC236}">
                <a16:creationId xmlns:a16="http://schemas.microsoft.com/office/drawing/2014/main" id="{A49724E7-7367-9746-BB56-99AB7B28B3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5873" y="1689173"/>
            <a:ext cx="1638300" cy="1028700"/>
            <a:chOff x="1677" y="957"/>
            <a:chExt cx="1032" cy="648"/>
          </a:xfrm>
        </p:grpSpPr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E3DDC459-AB9F-214F-81CD-D78C077C1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lnTo>
                    <a:pt x="2" y="3"/>
                  </a:ln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38">
              <a:extLst>
                <a:ext uri="{FF2B5EF4-FFF2-40B4-BE49-F238E27FC236}">
                  <a16:creationId xmlns:a16="http://schemas.microsoft.com/office/drawing/2014/main" id="{12ED4715-3364-1B41-B6BB-C24290076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18" y="0"/>
                </a:cxn>
                <a:cxn ang="0">
                  <a:pos x="35" y="0"/>
                </a:cxn>
                <a:cxn ang="0">
                  <a:pos x="35" y="25"/>
                </a:cxn>
                <a:cxn ang="0">
                  <a:pos x="26" y="35"/>
                </a:cxn>
                <a:cxn ang="0">
                  <a:pos x="6" y="35"/>
                </a:cxn>
                <a:cxn ang="0">
                  <a:pos x="1" y="29"/>
                </a:cxn>
                <a:cxn ang="0">
                  <a:pos x="19" y="2"/>
                </a:cxn>
              </a:cxnLst>
              <a:rect l="0" t="0" r="r" b="b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id="{70FDFD5C-9000-B447-A9C8-1377B3ED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3"/>
                </a:cxn>
                <a:cxn ang="0">
                  <a:pos x="26" y="19"/>
                </a:cxn>
                <a:cxn ang="0">
                  <a:pos x="26" y="0"/>
                </a:cxn>
                <a:cxn ang="0">
                  <a:pos x="15" y="0"/>
                </a:cxn>
              </a:cxnLst>
              <a:rect l="0" t="0" r="r" b="b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Rectangle 40">
              <a:extLst>
                <a:ext uri="{FF2B5EF4-FFF2-40B4-BE49-F238E27FC236}">
                  <a16:creationId xmlns:a16="http://schemas.microsoft.com/office/drawing/2014/main" id="{D3DD32B9-42B4-0B4C-A2EA-FCB4C0D2C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Rectangle 41">
              <a:extLst>
                <a:ext uri="{FF2B5EF4-FFF2-40B4-BE49-F238E27FC236}">
                  <a16:creationId xmlns:a16="http://schemas.microsoft.com/office/drawing/2014/main" id="{E931CCDB-2ED4-4048-960A-47998E132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Oval 42">
              <a:extLst>
                <a:ext uri="{FF2B5EF4-FFF2-40B4-BE49-F238E27FC236}">
                  <a16:creationId xmlns:a16="http://schemas.microsoft.com/office/drawing/2014/main" id="{A5159E64-4548-9D43-AA70-E7F77E73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Oval 43">
              <a:extLst>
                <a:ext uri="{FF2B5EF4-FFF2-40B4-BE49-F238E27FC236}">
                  <a16:creationId xmlns:a16="http://schemas.microsoft.com/office/drawing/2014/main" id="{D0A541FD-4B2D-404D-AAFF-E228E74F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Rectangle 44">
              <a:extLst>
                <a:ext uri="{FF2B5EF4-FFF2-40B4-BE49-F238E27FC236}">
                  <a16:creationId xmlns:a16="http://schemas.microsoft.com/office/drawing/2014/main" id="{DD2A9D05-206B-3F4E-B635-C057B13D6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Oval 45">
              <a:extLst>
                <a:ext uri="{FF2B5EF4-FFF2-40B4-BE49-F238E27FC236}">
                  <a16:creationId xmlns:a16="http://schemas.microsoft.com/office/drawing/2014/main" id="{7907D225-1F13-C949-A7AA-5BA8862D7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Oval 46">
              <a:extLst>
                <a:ext uri="{FF2B5EF4-FFF2-40B4-BE49-F238E27FC236}">
                  <a16:creationId xmlns:a16="http://schemas.microsoft.com/office/drawing/2014/main" id="{D1C42649-254F-2441-A428-EFEFB1013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47">
              <a:extLst>
                <a:ext uri="{FF2B5EF4-FFF2-40B4-BE49-F238E27FC236}">
                  <a16:creationId xmlns:a16="http://schemas.microsoft.com/office/drawing/2014/main" id="{E93FABD9-15B0-D445-96F9-355AC1F88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31"/>
                </a:cxn>
                <a:cxn ang="0">
                  <a:pos x="46" y="31"/>
                </a:cxn>
                <a:cxn ang="0">
                  <a:pos x="68" y="24"/>
                </a:cxn>
                <a:cxn ang="0">
                  <a:pos x="66" y="6"/>
                </a:cxn>
                <a:cxn ang="0">
                  <a:pos x="41" y="0"/>
                </a:cxn>
                <a:cxn ang="0">
                  <a:pos x="17" y="0"/>
                </a:cxn>
                <a:cxn ang="0">
                  <a:pos x="9" y="20"/>
                </a:cxn>
                <a:cxn ang="0">
                  <a:pos x="0" y="21"/>
                </a:cxn>
              </a:cxnLst>
              <a:rect l="0" t="0" r="r" b="b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4" name="Oval 48">
              <a:extLst>
                <a:ext uri="{FF2B5EF4-FFF2-40B4-BE49-F238E27FC236}">
                  <a16:creationId xmlns:a16="http://schemas.microsoft.com/office/drawing/2014/main" id="{3AC309A2-D60D-F544-BC1F-3F657A41A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49">
              <a:extLst>
                <a:ext uri="{FF2B5EF4-FFF2-40B4-BE49-F238E27FC236}">
                  <a16:creationId xmlns:a16="http://schemas.microsoft.com/office/drawing/2014/main" id="{6484FF1E-F068-C24D-90A6-B57ABA0C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4"/>
                </a:cxn>
                <a:cxn ang="0">
                  <a:pos x="13" y="23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50">
              <a:extLst>
                <a:ext uri="{FF2B5EF4-FFF2-40B4-BE49-F238E27FC236}">
                  <a16:creationId xmlns:a16="http://schemas.microsoft.com/office/drawing/2014/main" id="{E0DF09E8-87EE-F441-A551-9CDBDB50A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4" y="0"/>
                </a:cxn>
                <a:cxn ang="0">
                  <a:pos x="4" y="1"/>
                </a:cxn>
                <a:cxn ang="0">
                  <a:pos x="0" y="13"/>
                </a:cxn>
                <a:cxn ang="0">
                  <a:pos x="19" y="13"/>
                </a:cxn>
              </a:cxnLst>
              <a:rect l="0" t="0" r="r" b="b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51">
              <a:extLst>
                <a:ext uri="{FF2B5EF4-FFF2-40B4-BE49-F238E27FC236}">
                  <a16:creationId xmlns:a16="http://schemas.microsoft.com/office/drawing/2014/main" id="{E59867DB-FFB0-454D-89EA-45F9E2A6D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52">
              <a:extLst>
                <a:ext uri="{FF2B5EF4-FFF2-40B4-BE49-F238E27FC236}">
                  <a16:creationId xmlns:a16="http://schemas.microsoft.com/office/drawing/2014/main" id="{9DB1837B-3F4D-8242-848A-DF06FE9E6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/>
              <a:ahLst/>
              <a:cxnLst>
                <a:cxn ang="0">
                  <a:pos x="57" y="49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" y="61"/>
                </a:cxn>
                <a:cxn ang="0">
                  <a:pos x="6" y="61"/>
                </a:cxn>
                <a:cxn ang="0">
                  <a:pos x="5" y="10"/>
                </a:cxn>
                <a:cxn ang="0">
                  <a:pos x="52" y="54"/>
                </a:cxn>
                <a:cxn ang="0">
                  <a:pos x="57" y="49"/>
                </a:cxn>
              </a:cxnLst>
              <a:rect l="0" t="0" r="r" b="b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9" name="Group 12">
            <a:extLst>
              <a:ext uri="{FF2B5EF4-FFF2-40B4-BE49-F238E27FC236}">
                <a16:creationId xmlns:a16="http://schemas.microsoft.com/office/drawing/2014/main" id="{DE029C94-C094-EB4E-8A9B-18E154E3F3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2701" y="3473489"/>
            <a:ext cx="904875" cy="333375"/>
            <a:chOff x="3162" y="1293"/>
            <a:chExt cx="570" cy="210"/>
          </a:xfrm>
        </p:grpSpPr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D1E6A70F-EDA2-C949-86BC-4FC474AC6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A1CEE82A-5E01-AE4A-9FF4-B5193B329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5A264873-9A35-5547-877B-C5F8C244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C329D789-7621-4245-B392-E50A7769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EEC4C8A7-FBD9-C14D-BA1A-6D6F46D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46" name="Group 109">
            <a:extLst>
              <a:ext uri="{FF2B5EF4-FFF2-40B4-BE49-F238E27FC236}">
                <a16:creationId xmlns:a16="http://schemas.microsoft.com/office/drawing/2014/main" id="{67085639-7142-254B-9EF8-53BDC684F4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77492" y="3766132"/>
            <a:ext cx="2057400" cy="685800"/>
            <a:chOff x="1362" y="2667"/>
            <a:chExt cx="1440" cy="480"/>
          </a:xfrm>
        </p:grpSpPr>
        <p:sp>
          <p:nvSpPr>
            <p:cNvPr id="147" name="Rectangle 110">
              <a:extLst>
                <a:ext uri="{FF2B5EF4-FFF2-40B4-BE49-F238E27FC236}">
                  <a16:creationId xmlns:a16="http://schemas.microsoft.com/office/drawing/2014/main" id="{3B53A355-D6C0-1F41-AA8C-E5AFB2AF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2685"/>
              <a:ext cx="90" cy="198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11">
              <a:extLst>
                <a:ext uri="{FF2B5EF4-FFF2-40B4-BE49-F238E27FC236}">
                  <a16:creationId xmlns:a16="http://schemas.microsoft.com/office/drawing/2014/main" id="{F9DAC6D0-D3D8-2F42-93C7-3ABF14E4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715"/>
              <a:ext cx="246" cy="3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4" y="51"/>
                </a:cxn>
                <a:cxn ang="0">
                  <a:pos x="20" y="60"/>
                </a:cxn>
                <a:cxn ang="0">
                  <a:pos x="39" y="59"/>
                </a:cxn>
                <a:cxn ang="0">
                  <a:pos x="40" y="32"/>
                </a:cxn>
                <a:cxn ang="0">
                  <a:pos x="29" y="0"/>
                </a:cxn>
              </a:cxnLst>
              <a:rect l="0" t="0" r="r" b="b"/>
              <a:pathLst>
                <a:path w="41" h="60">
                  <a:moveTo>
                    <a:pt x="2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51"/>
                  </a:lnTo>
                  <a:lnTo>
                    <a:pt x="20" y="60"/>
                  </a:lnTo>
                  <a:lnTo>
                    <a:pt x="39" y="59"/>
                  </a:lnTo>
                  <a:lnTo>
                    <a:pt x="40" y="32"/>
                  </a:lnTo>
                  <a:cubicBezTo>
                    <a:pt x="41" y="25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Freeform 112">
              <a:extLst>
                <a:ext uri="{FF2B5EF4-FFF2-40B4-BE49-F238E27FC236}">
                  <a16:creationId xmlns:a16="http://schemas.microsoft.com/office/drawing/2014/main" id="{CF87F1FF-02A7-7D45-9FE9-9F63A38A7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751"/>
              <a:ext cx="16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0" y="0"/>
                </a:cxn>
              </a:cxnLst>
              <a:rect l="0" t="0" r="r" b="b"/>
              <a:pathLst>
                <a:path w="28" h="24">
                  <a:moveTo>
                    <a:pt x="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cubicBezTo>
                    <a:pt x="28" y="19"/>
                    <a:pt x="24" y="3"/>
                    <a:pt x="20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Rectangle 113">
              <a:extLst>
                <a:ext uri="{FF2B5EF4-FFF2-40B4-BE49-F238E27FC236}">
                  <a16:creationId xmlns:a16="http://schemas.microsoft.com/office/drawing/2014/main" id="{83743F46-A305-AF4A-AC6C-84002DC25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27"/>
              <a:ext cx="474" cy="66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Oval 114">
              <a:extLst>
                <a:ext uri="{FF2B5EF4-FFF2-40B4-BE49-F238E27FC236}">
                  <a16:creationId xmlns:a16="http://schemas.microsoft.com/office/drawing/2014/main" id="{BC49A1BA-092F-A54F-9B78-A54040DEC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3021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Oval 115">
              <a:extLst>
                <a:ext uri="{FF2B5EF4-FFF2-40B4-BE49-F238E27FC236}">
                  <a16:creationId xmlns:a16="http://schemas.microsoft.com/office/drawing/2014/main" id="{C97CBC3C-3A2D-6647-8E02-2FCC3C99C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3021"/>
              <a:ext cx="132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Oval 116">
              <a:extLst>
                <a:ext uri="{FF2B5EF4-FFF2-40B4-BE49-F238E27FC236}">
                  <a16:creationId xmlns:a16="http://schemas.microsoft.com/office/drawing/2014/main" id="{69ED6822-95BB-7C42-8ACE-9F5017A83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3015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Line 117">
              <a:extLst>
                <a:ext uri="{FF2B5EF4-FFF2-40B4-BE49-F238E27FC236}">
                  <a16:creationId xmlns:a16="http://schemas.microsoft.com/office/drawing/2014/main" id="{D0DB8868-71FD-2343-B704-B624409FF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2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Line 118">
              <a:extLst>
                <a:ext uri="{FF2B5EF4-FFF2-40B4-BE49-F238E27FC236}">
                  <a16:creationId xmlns:a16="http://schemas.microsoft.com/office/drawing/2014/main" id="{138ED2D1-9348-594B-ABB7-8FB570DE5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Line 119">
              <a:extLst>
                <a:ext uri="{FF2B5EF4-FFF2-40B4-BE49-F238E27FC236}">
                  <a16:creationId xmlns:a16="http://schemas.microsoft.com/office/drawing/2014/main" id="{CA8348BB-5FF7-0C48-8257-113FB4EF7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120">
              <a:extLst>
                <a:ext uri="{FF2B5EF4-FFF2-40B4-BE49-F238E27FC236}">
                  <a16:creationId xmlns:a16="http://schemas.microsoft.com/office/drawing/2014/main" id="{8953F6F2-952B-F64D-8342-26D67CCAB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715"/>
              <a:ext cx="24" cy="282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3" y="47"/>
                </a:cxn>
                <a:cxn ang="0">
                  <a:pos x="0" y="47"/>
                </a:cxn>
              </a:cxnLst>
              <a:rect l="0" t="0" r="r" b="b"/>
              <a:pathLst>
                <a:path w="4" h="47">
                  <a:moveTo>
                    <a:pt x="0" y="4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Rectangle 121">
              <a:extLst>
                <a:ext uri="{FF2B5EF4-FFF2-40B4-BE49-F238E27FC236}">
                  <a16:creationId xmlns:a16="http://schemas.microsoft.com/office/drawing/2014/main" id="{A478D9E4-432E-2141-9967-1A26B236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2961"/>
              <a:ext cx="1056" cy="4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Line 122">
              <a:extLst>
                <a:ext uri="{FF2B5EF4-FFF2-40B4-BE49-F238E27FC236}">
                  <a16:creationId xmlns:a16="http://schemas.microsoft.com/office/drawing/2014/main" id="{932CFBB5-9990-AE49-B240-E4AA9D1AC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8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Line 123">
              <a:extLst>
                <a:ext uri="{FF2B5EF4-FFF2-40B4-BE49-F238E27FC236}">
                  <a16:creationId xmlns:a16="http://schemas.microsoft.com/office/drawing/2014/main" id="{4DF1B632-ED01-2C47-8DCB-858AD338A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2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Line 124">
              <a:extLst>
                <a:ext uri="{FF2B5EF4-FFF2-40B4-BE49-F238E27FC236}">
                  <a16:creationId xmlns:a16="http://schemas.microsoft.com/office/drawing/2014/main" id="{0F85CC98-29D3-8B4D-8195-C15EEA64A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Oval 125">
              <a:extLst>
                <a:ext uri="{FF2B5EF4-FFF2-40B4-BE49-F238E27FC236}">
                  <a16:creationId xmlns:a16="http://schemas.microsoft.com/office/drawing/2014/main" id="{01B88EAE-42C6-5E47-952E-3EED83369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033"/>
              <a:ext cx="102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Oval 126">
              <a:extLst>
                <a:ext uri="{FF2B5EF4-FFF2-40B4-BE49-F238E27FC236}">
                  <a16:creationId xmlns:a16="http://schemas.microsoft.com/office/drawing/2014/main" id="{E5E18CD3-5773-5243-83DE-3B8CEE678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3033"/>
              <a:ext cx="108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127">
              <a:extLst>
                <a:ext uri="{FF2B5EF4-FFF2-40B4-BE49-F238E27FC236}">
                  <a16:creationId xmlns:a16="http://schemas.microsoft.com/office/drawing/2014/main" id="{5084463A-B4A0-C443-8A73-128CEC027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841"/>
              <a:ext cx="198" cy="126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" y="21"/>
                </a:cxn>
              </a:cxnLst>
              <a:rect l="0" t="0" r="r" b="b"/>
              <a:pathLst>
                <a:path w="33" h="21">
                  <a:moveTo>
                    <a:pt x="20" y="21"/>
                  </a:moveTo>
                  <a:cubicBezTo>
                    <a:pt x="33" y="0"/>
                    <a:pt x="0" y="3"/>
                    <a:pt x="14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128">
              <a:extLst>
                <a:ext uri="{FF2B5EF4-FFF2-40B4-BE49-F238E27FC236}">
                  <a16:creationId xmlns:a16="http://schemas.microsoft.com/office/drawing/2014/main" id="{0ADD34BB-7E1E-8642-8B42-75713B6E8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937"/>
              <a:ext cx="90" cy="9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3" y="15"/>
                </a:cxn>
                <a:cxn ang="0">
                  <a:pos x="15" y="0"/>
                </a:cxn>
                <a:cxn ang="0">
                  <a:pos x="5" y="0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129">
              <a:extLst>
                <a:ext uri="{FF2B5EF4-FFF2-40B4-BE49-F238E27FC236}">
                  <a16:creationId xmlns:a16="http://schemas.microsoft.com/office/drawing/2014/main" id="{581A0650-1B01-7842-A10A-6ABC89849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667"/>
              <a:ext cx="72" cy="270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39"/>
                </a:cxn>
                <a:cxn ang="0">
                  <a:pos x="6" y="39"/>
                </a:cxn>
                <a:cxn ang="0">
                  <a:pos x="6" y="6"/>
                </a:cxn>
                <a:cxn ang="0">
                  <a:pos x="6" y="45"/>
                </a:cxn>
                <a:cxn ang="0">
                  <a:pos x="12" y="45"/>
                </a:cxn>
              </a:cxnLst>
              <a:rect l="0" t="0" r="r" b="b"/>
              <a:pathLst>
                <a:path w="12" h="45">
                  <a:moveTo>
                    <a:pt x="12" y="45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9"/>
                  </a:lnTo>
                  <a:lnTo>
                    <a:pt x="6" y="39"/>
                  </a:lnTo>
                  <a:lnTo>
                    <a:pt x="6" y="6"/>
                  </a:lnTo>
                  <a:lnTo>
                    <a:pt x="6" y="45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9295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winkelte Verbindung 17">
            <a:extLst>
              <a:ext uri="{FF2B5EF4-FFF2-40B4-BE49-F238E27FC236}">
                <a16:creationId xmlns:a16="http://schemas.microsoft.com/office/drawing/2014/main" id="{2F49DDB5-E762-4343-A0FE-E56B2C7B9B7B}"/>
              </a:ext>
            </a:extLst>
          </p:cNvPr>
          <p:cNvCxnSpPr>
            <a:cxnSpLocks/>
            <a:stCxn id="30" idx="3"/>
            <a:endCxn id="28" idx="2"/>
          </p:cNvCxnSpPr>
          <p:nvPr/>
        </p:nvCxnSpPr>
        <p:spPr>
          <a:xfrm flipV="1">
            <a:off x="4106185" y="1341807"/>
            <a:ext cx="1068772" cy="499330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>
            <a:extLst>
              <a:ext uri="{FF2B5EF4-FFF2-40B4-BE49-F238E27FC236}">
                <a16:creationId xmlns:a16="http://schemas.microsoft.com/office/drawing/2014/main" id="{043EFE28-34F7-DF4C-A1EF-305C83E2BFCC}"/>
              </a:ext>
            </a:extLst>
          </p:cNvPr>
          <p:cNvCxnSpPr>
            <a:cxnSpLocks/>
            <a:endCxn id="28" idx="2"/>
          </p:cNvCxnSpPr>
          <p:nvPr/>
        </p:nvCxnSpPr>
        <p:spPr>
          <a:xfrm rot="10800000">
            <a:off x="5174957" y="1341808"/>
            <a:ext cx="1305114" cy="499330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>
            <a:extLst>
              <a:ext uri="{FF2B5EF4-FFF2-40B4-BE49-F238E27FC236}">
                <a16:creationId xmlns:a16="http://schemas.microsoft.com/office/drawing/2014/main" id="{AC53333C-50E8-B14C-BC3F-88A6EBDB73EC}"/>
              </a:ext>
            </a:extLst>
          </p:cNvPr>
          <p:cNvCxnSpPr>
            <a:cxnSpLocks/>
            <a:stCxn id="38" idx="3"/>
            <a:endCxn id="29" idx="2"/>
          </p:cNvCxnSpPr>
          <p:nvPr/>
        </p:nvCxnSpPr>
        <p:spPr>
          <a:xfrm flipV="1">
            <a:off x="6055439" y="2222375"/>
            <a:ext cx="1039653" cy="555635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>
            <a:extLst>
              <a:ext uri="{FF2B5EF4-FFF2-40B4-BE49-F238E27FC236}">
                <a16:creationId xmlns:a16="http://schemas.microsoft.com/office/drawing/2014/main" id="{09538C11-4283-174D-9C25-275DF185197C}"/>
              </a:ext>
            </a:extLst>
          </p:cNvPr>
          <p:cNvCxnSpPr>
            <a:cxnSpLocks/>
            <a:stCxn id="29" idx="2"/>
            <a:endCxn id="36" idx="1"/>
          </p:cNvCxnSpPr>
          <p:nvPr/>
        </p:nvCxnSpPr>
        <p:spPr>
          <a:xfrm rot="16200000" flipH="1">
            <a:off x="7343149" y="1974318"/>
            <a:ext cx="551529" cy="1047642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>
            <a:extLst>
              <a:ext uri="{FF2B5EF4-FFF2-40B4-BE49-F238E27FC236}">
                <a16:creationId xmlns:a16="http://schemas.microsoft.com/office/drawing/2014/main" id="{FED599CC-A177-A341-8BFD-52BD65790801}"/>
              </a:ext>
            </a:extLst>
          </p:cNvPr>
          <p:cNvCxnSpPr>
            <a:cxnSpLocks/>
            <a:stCxn id="41" idx="3"/>
            <a:endCxn id="38" idx="2"/>
          </p:cNvCxnSpPr>
          <p:nvPr/>
        </p:nvCxnSpPr>
        <p:spPr>
          <a:xfrm flipV="1">
            <a:off x="4106184" y="3159248"/>
            <a:ext cx="1073044" cy="55454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>
            <a:extLst>
              <a:ext uri="{FF2B5EF4-FFF2-40B4-BE49-F238E27FC236}">
                <a16:creationId xmlns:a16="http://schemas.microsoft.com/office/drawing/2014/main" id="{065D2FD8-FC27-B94C-9886-1A073D179388}"/>
              </a:ext>
            </a:extLst>
          </p:cNvPr>
          <p:cNvCxnSpPr>
            <a:cxnSpLocks/>
            <a:stCxn id="38" idx="2"/>
            <a:endCxn id="42" idx="1"/>
          </p:cNvCxnSpPr>
          <p:nvPr/>
        </p:nvCxnSpPr>
        <p:spPr>
          <a:xfrm rot="16200000" flipH="1">
            <a:off x="6381206" y="1957269"/>
            <a:ext cx="559551" cy="2963507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>
            <a:extLst>
              <a:ext uri="{FF2B5EF4-FFF2-40B4-BE49-F238E27FC236}">
                <a16:creationId xmlns:a16="http://schemas.microsoft.com/office/drawing/2014/main" id="{41D55B18-428C-3747-AE50-8EC5AEE13BB5}"/>
              </a:ext>
            </a:extLst>
          </p:cNvPr>
          <p:cNvCxnSpPr>
            <a:cxnSpLocks/>
            <a:stCxn id="48" idx="3"/>
            <a:endCxn id="41" idx="2"/>
          </p:cNvCxnSpPr>
          <p:nvPr/>
        </p:nvCxnSpPr>
        <p:spPr>
          <a:xfrm flipV="1">
            <a:off x="2152269" y="4095029"/>
            <a:ext cx="1077704" cy="52073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>
            <a:extLst>
              <a:ext uri="{FF2B5EF4-FFF2-40B4-BE49-F238E27FC236}">
                <a16:creationId xmlns:a16="http://schemas.microsoft.com/office/drawing/2014/main" id="{0D378856-EE34-6D4A-BC3E-2220AFC5B8A6}"/>
              </a:ext>
            </a:extLst>
          </p:cNvPr>
          <p:cNvCxnSpPr>
            <a:cxnSpLocks/>
            <a:stCxn id="41" idx="2"/>
            <a:endCxn id="49" idx="1"/>
          </p:cNvCxnSpPr>
          <p:nvPr/>
        </p:nvCxnSpPr>
        <p:spPr>
          <a:xfrm rot="16200000" flipH="1">
            <a:off x="3364570" y="3960431"/>
            <a:ext cx="516890" cy="786085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>
            <a:extLst>
              <a:ext uri="{FF2B5EF4-FFF2-40B4-BE49-F238E27FC236}">
                <a16:creationId xmlns:a16="http://schemas.microsoft.com/office/drawing/2014/main" id="{7F05552F-EF59-1145-A1FD-831BCED1BA80}"/>
              </a:ext>
            </a:extLst>
          </p:cNvPr>
          <p:cNvCxnSpPr>
            <a:cxnSpLocks/>
            <a:stCxn id="51" idx="3"/>
            <a:endCxn id="42" idx="2"/>
          </p:cNvCxnSpPr>
          <p:nvPr/>
        </p:nvCxnSpPr>
        <p:spPr>
          <a:xfrm flipV="1">
            <a:off x="7968711" y="4100037"/>
            <a:ext cx="1050236" cy="50546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>
            <a:extLst>
              <a:ext uri="{FF2B5EF4-FFF2-40B4-BE49-F238E27FC236}">
                <a16:creationId xmlns:a16="http://schemas.microsoft.com/office/drawing/2014/main" id="{0588A868-801A-6E41-AD96-3AC87B565072}"/>
              </a:ext>
            </a:extLst>
          </p:cNvPr>
          <p:cNvCxnSpPr>
            <a:cxnSpLocks/>
            <a:stCxn id="42" idx="2"/>
            <a:endCxn id="52" idx="1"/>
          </p:cNvCxnSpPr>
          <p:nvPr/>
        </p:nvCxnSpPr>
        <p:spPr>
          <a:xfrm rot="16200000" flipH="1">
            <a:off x="9292491" y="3826492"/>
            <a:ext cx="501620" cy="1048709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2353762" y="145989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price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298745" y="579330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net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income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6218880" y="145989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harvesting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8142734" y="2392665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step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2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303016" y="2396771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step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1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2353761" y="3332552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productive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8142735" y="3337560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additional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399846" y="4234523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per PMH</a:t>
            </a:r>
            <a:r>
              <a:rPr lang="de-DE" sz="2000" baseline="-25000" dirty="0">
                <a:solidFill>
                  <a:schemeClr val="tx1"/>
                </a:solidFill>
                <a:latin typeface="Fira Sans" panose="020B0503050000020004" pitchFamily="34" charset="0"/>
              </a:rPr>
              <a:t>15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€/h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016058" y="4230680"/>
            <a:ext cx="2038304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performance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per PMH</a:t>
            </a:r>
            <a:r>
              <a:rPr lang="de-DE" sz="2000" baseline="-25000" dirty="0">
                <a:solidFill>
                  <a:schemeClr val="tx1"/>
                </a:solidFill>
                <a:latin typeface="Fira Sans" panose="020B0503050000020004" pitchFamily="34" charset="0"/>
              </a:rPr>
              <a:t>15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</a:t>
            </a:r>
            <a:r>
              <a:rPr lang="de-DE" sz="2000" baseline="-25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/h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6216288" y="4224261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additional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10067656" y="422041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total per-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formance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4859731" y="1518562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Ellipse 88"/>
          <p:cNvSpPr/>
          <p:nvPr/>
        </p:nvSpPr>
        <p:spPr>
          <a:xfrm>
            <a:off x="6771178" y="2462753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Ellipse 89"/>
          <p:cNvSpPr/>
          <p:nvPr/>
        </p:nvSpPr>
        <p:spPr>
          <a:xfrm>
            <a:off x="4868078" y="3407648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/>
          <p:cNvSpPr/>
          <p:nvPr/>
        </p:nvSpPr>
        <p:spPr>
          <a:xfrm>
            <a:off x="2918822" y="4294346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8707797" y="4294346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Minus 6">
            <a:extLst>
              <a:ext uri="{FF2B5EF4-FFF2-40B4-BE49-F238E27FC236}">
                <a16:creationId xmlns:a16="http://schemas.microsoft.com/office/drawing/2014/main" id="{63039608-D80C-9042-8A20-56E0EFD8A66A}"/>
              </a:ext>
            </a:extLst>
          </p:cNvPr>
          <p:cNvSpPr/>
          <p:nvPr/>
        </p:nvSpPr>
        <p:spPr>
          <a:xfrm>
            <a:off x="5020165" y="1727201"/>
            <a:ext cx="284735" cy="201134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10" name="Plus 9">
            <a:extLst>
              <a:ext uri="{FF2B5EF4-FFF2-40B4-BE49-F238E27FC236}">
                <a16:creationId xmlns:a16="http://schemas.microsoft.com/office/drawing/2014/main" id="{E81F2651-02BB-B947-BFC8-D74170CD23D1}"/>
              </a:ext>
            </a:extLst>
          </p:cNvPr>
          <p:cNvSpPr/>
          <p:nvPr/>
        </p:nvSpPr>
        <p:spPr>
          <a:xfrm>
            <a:off x="6950039" y="2668266"/>
            <a:ext cx="264578" cy="2112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C4271F14-1A2B-1E48-87B1-B25FA7433C22}"/>
              </a:ext>
            </a:extLst>
          </p:cNvPr>
          <p:cNvSpPr/>
          <p:nvPr/>
        </p:nvSpPr>
        <p:spPr>
          <a:xfrm>
            <a:off x="5057000" y="3610658"/>
            <a:ext cx="264578" cy="2112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16040B5-B60D-DF1B-142F-4598F6229EF0}"/>
              </a:ext>
            </a:extLst>
          </p:cNvPr>
          <p:cNvCxnSpPr/>
          <p:nvPr/>
        </p:nvCxnSpPr>
        <p:spPr>
          <a:xfrm flipH="1">
            <a:off x="3142054" y="4518145"/>
            <a:ext cx="175840" cy="21127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CD0C74F9-4D7C-D1FB-9D67-6C482B32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170" y="4490336"/>
            <a:ext cx="230499" cy="26689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53472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Macintosh PowerPoint</Application>
  <PresentationFormat>Breitbild</PresentationFormat>
  <Paragraphs>77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114</cp:revision>
  <cp:lastPrinted>2022-09-28T20:37:19Z</cp:lastPrinted>
  <dcterms:created xsi:type="dcterms:W3CDTF">2021-11-23T15:40:59Z</dcterms:created>
  <dcterms:modified xsi:type="dcterms:W3CDTF">2023-07-11T11:15:09Z</dcterms:modified>
</cp:coreProperties>
</file>