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19" r:id="rId3"/>
    <p:sldId id="329" r:id="rId4"/>
    <p:sldId id="330" r:id="rId5"/>
    <p:sldId id="331" r:id="rId6"/>
    <p:sldId id="332" r:id="rId7"/>
    <p:sldId id="333" r:id="rId8"/>
    <p:sldId id="339" r:id="rId9"/>
    <p:sldId id="340" r:id="rId10"/>
    <p:sldId id="341" r:id="rId11"/>
    <p:sldId id="335" r:id="rId12"/>
    <p:sldId id="352" r:id="rId13"/>
    <p:sldId id="353" r:id="rId14"/>
    <p:sldId id="336" r:id="rId15"/>
    <p:sldId id="337" r:id="rId16"/>
    <p:sldId id="338" r:id="rId17"/>
    <p:sldId id="342" r:id="rId18"/>
    <p:sldId id="343" r:id="rId19"/>
    <p:sldId id="344" r:id="rId20"/>
    <p:sldId id="345" r:id="rId21"/>
    <p:sldId id="346" r:id="rId22"/>
    <p:sldId id="347" r:id="rId23"/>
    <p:sldId id="348" r:id="rId24"/>
    <p:sldId id="349" r:id="rId25"/>
    <p:sldId id="350" r:id="rId26"/>
    <p:sldId id="351" r:id="rId2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ADF92ADF-DFAE-AD41-9737-DF2FDE3256C6}">
          <p14:sldIdLst>
            <p14:sldId id="256"/>
          </p14:sldIdLst>
        </p14:section>
        <p14:section name="Üb" id="{D2740A65-EFFA-2048-AC5F-1543E7210601}">
          <p14:sldIdLst>
            <p14:sldId id="319"/>
            <p14:sldId id="329"/>
            <p14:sldId id="330"/>
            <p14:sldId id="331"/>
            <p14:sldId id="332"/>
            <p14:sldId id="333"/>
            <p14:sldId id="339"/>
            <p14:sldId id="340"/>
            <p14:sldId id="341"/>
            <p14:sldId id="335"/>
            <p14:sldId id="352"/>
            <p14:sldId id="353"/>
            <p14:sldId id="336"/>
            <p14:sldId id="337"/>
            <p14:sldId id="338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D12B24E-D652-2B07-E2C9-C318BC3DCDA9}" name="Raffaele Spinelli" initials="RS" userId="S::raffaele.spinelli@cnr.it::e158d477-ecfb-4540-88c0-2df797e2116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13"/>
    <p:restoredTop sz="96327"/>
  </p:normalViewPr>
  <p:slideViewPr>
    <p:cSldViewPr snapToGrid="0" snapToObjects="1">
      <p:cViewPr varScale="1">
        <p:scale>
          <a:sx n="119" d="100"/>
          <a:sy n="119" d="100"/>
        </p:scale>
        <p:origin x="4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2F8ABB-1F54-0F42-ADA7-556FB8AF7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6499E14-A748-6344-809F-E972D49929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1C897F99-9F57-4F41-A859-3CE5A55FF7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80935" y="6356349"/>
            <a:ext cx="41148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TECHNODIVERSITY, PROJECT RESULT 1: FACTS &amp; METHODS</a:t>
            </a:r>
          </a:p>
        </p:txBody>
      </p:sp>
    </p:spTree>
    <p:extLst>
      <p:ext uri="{BB962C8B-B14F-4D97-AF65-F5344CB8AC3E}">
        <p14:creationId xmlns:p14="http://schemas.microsoft.com/office/powerpoint/2010/main" val="1831569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0B9CBF-D553-C24E-9A79-99EDF6D94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700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17BA64B-ED07-4E42-8582-05B66E3B6F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114816"/>
            <a:ext cx="10515600" cy="50621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1274A0D-E5EC-6C43-B691-718D38CB4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21.04.23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EBFB8A6-222D-7046-B07D-FC176BAEA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FF4095-BFD4-8446-BF6A-3D1649ACB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9363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7B03478-9E8D-5744-9042-54483A0A95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DAC9600-1FB8-4940-ABA4-69092FF7CF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418B4C-1119-D442-86B6-FE2848D4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21.04.23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223142F-F9C1-F74F-8E76-AD9BD45ED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7A33E0-5B1D-0245-BAEB-F0EA12816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9540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A48E04-AC29-9E47-A681-E25C272548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66170" y="6356350"/>
            <a:ext cx="1815229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21.04.23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FF74C5A-D26E-9645-A951-5A4E16ACF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0FFE3F86-67E0-A348-ADA4-964ABC935B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9984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TECHNODIVERSITY, PROJECT RESULT 1: FACTS &amp; METHODS</a:t>
            </a:r>
          </a:p>
        </p:txBody>
      </p:sp>
    </p:spTree>
    <p:extLst>
      <p:ext uri="{BB962C8B-B14F-4D97-AF65-F5344CB8AC3E}">
        <p14:creationId xmlns:p14="http://schemas.microsoft.com/office/powerpoint/2010/main" val="1027037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217E39-64EE-B746-B9BE-2F081D18F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F804A57-F432-8A4F-AAB7-10A053652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0A7DB21-A7B4-AD48-A632-0F47D5D2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21.04.23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E711B1-4097-064C-BFDB-FFA233235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3223210-CC73-8643-8975-8A7112FD5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9933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ADC05A-192F-8C49-B84E-591C8CE6D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700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179824-49A5-E649-BC8B-172ED8A066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93A7765-258F-3446-B559-F167C17B4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F14C01D-F9C6-3D4C-8D4D-0FD0640736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21.04.23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AE4D4AD-2A3F-5541-8BDD-FB3D35DAE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A9F8F7C-FA8F-CA44-8FBE-F8D669BA5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4070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D24911-BA03-0240-B521-BAB1EC11C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D26A37C-7918-2048-8D84-527F3750A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3348EEB-8CE1-F240-B83A-47062DD34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3199DE6-710E-4944-9F31-84A952FFC7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562587F-6C2F-F94C-B2B1-AFAC4FFC21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FB742C1-6D02-E846-B8C4-8E641F8F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21.04.23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955F033-C683-DB4C-8DA7-B7F014DDE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B5FD388-31F6-5744-87F8-07AB16AEC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2384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08431-769E-1441-8685-4DC2AEC98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700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03D2727-6086-B14B-8086-5B332D281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21.04.23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8F7CC7E-2D95-674A-B568-06E3550DA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D0CDEA57-12B2-E34C-8DB1-BC584AD6B8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TECHNODIVERSITY, PROJECT RESULT 1: FACTS &amp; METHODS</a:t>
            </a:r>
          </a:p>
        </p:txBody>
      </p:sp>
    </p:spTree>
    <p:extLst>
      <p:ext uri="{BB962C8B-B14F-4D97-AF65-F5344CB8AC3E}">
        <p14:creationId xmlns:p14="http://schemas.microsoft.com/office/powerpoint/2010/main" val="313962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84BBA54-8184-B843-AF7E-3BB6DA7215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21.04.23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AD16211-E2CA-214F-8E60-10FA3BA52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4B2E2-B05F-7A4A-A84E-41F934346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TECHNODIVERSITY, PROJECT RESULT 1: FACTS &amp; METHODS</a:t>
            </a:r>
          </a:p>
        </p:txBody>
      </p:sp>
    </p:spTree>
    <p:extLst>
      <p:ext uri="{BB962C8B-B14F-4D97-AF65-F5344CB8AC3E}">
        <p14:creationId xmlns:p14="http://schemas.microsoft.com/office/powerpoint/2010/main" val="2324865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457C1C-A53C-0343-A84B-5D278B159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1F9496-A2E4-2742-BDF7-AB6D5EAE3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93B6818-C733-6B46-B88D-7861F47EC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9BB768A-7484-D746-BCC1-901CFA9098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21.04.23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A87EF7B-9BC9-6A49-B7FE-2A8CE8B8B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94619BB-DFE3-4E46-BAE8-B6DB63D6D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1337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637970-3DFE-5847-8B44-CC928CFBF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278270B-D83D-0E49-825A-DF7225FE47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C055FC2-9E59-B946-B430-648581AD0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0DD7845-6448-3544-982C-820D6F655C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21.04.23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58CA8D5-2277-8F44-934A-907315BDD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A83B63A-561B-6D48-A973-6C72096B0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3382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31714F93-EA51-E744-BAC9-D2B945BA379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079851" y="6035317"/>
            <a:ext cx="832095" cy="833972"/>
          </a:xfrm>
          <a:prstGeom prst="rect">
            <a:avLst/>
          </a:prstGeom>
        </p:spPr>
      </p:pic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6ED8F288-7812-E24E-A5CA-41DCBCE5FF63}"/>
              </a:ext>
            </a:extLst>
          </p:cNvPr>
          <p:cNvSpPr txBox="1">
            <a:spLocks/>
          </p:cNvSpPr>
          <p:nvPr userDrawn="1"/>
        </p:nvSpPr>
        <p:spPr>
          <a:xfrm>
            <a:off x="3058703" y="6311018"/>
            <a:ext cx="1225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5FAA26-2EBD-7043-B625-A2D79AA5B83B}" type="datetimeFigureOut">
              <a:rPr lang="de-DE" smtClean="0"/>
              <a:pPr/>
              <a:t>21.04.23</a:t>
            </a:fld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9E5EEDEA-EACC-9C41-A3E9-25BAF59281DE}"/>
              </a:ext>
            </a:extLst>
          </p:cNvPr>
          <p:cNvSpPr txBox="1">
            <a:spLocks/>
          </p:cNvSpPr>
          <p:nvPr userDrawn="1"/>
        </p:nvSpPr>
        <p:spPr>
          <a:xfrm>
            <a:off x="4447822" y="6310312"/>
            <a:ext cx="4289778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TECHNODIVERSITY, PROJECT RESULT 1: FACTS &amp; METHODS</a:t>
            </a:r>
          </a:p>
          <a:p>
            <a:r>
              <a:rPr lang="de-DE" dirty="0"/>
              <a:t>PR1-F03 </a:t>
            </a:r>
            <a:r>
              <a:rPr lang="de-DE" dirty="0" err="1"/>
              <a:t>Figures</a:t>
            </a:r>
            <a:endParaRPr lang="de-DE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D0F9C816-0139-6145-A6D0-D31200020F42}"/>
              </a:ext>
            </a:extLst>
          </p:cNvPr>
          <p:cNvSpPr txBox="1">
            <a:spLocks/>
          </p:cNvSpPr>
          <p:nvPr userDrawn="1"/>
        </p:nvSpPr>
        <p:spPr>
          <a:xfrm>
            <a:off x="8929511" y="6310312"/>
            <a:ext cx="193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C62297-CE19-6449-92AD-A01F77531CE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492EB7B-B23E-B67F-3FEE-94B74A4D84C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78859" y="6252868"/>
            <a:ext cx="1900992" cy="39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990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3DF190DB-4610-404A-847F-653423742AC6}"/>
              </a:ext>
            </a:extLst>
          </p:cNvPr>
          <p:cNvSpPr/>
          <p:nvPr/>
        </p:nvSpPr>
        <p:spPr>
          <a:xfrm>
            <a:off x="1" y="5611660"/>
            <a:ext cx="12192000" cy="1246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7624E632-E049-274D-A55B-5489E70404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0D42CBF9-3F43-264B-9B22-935127B012E6}"/>
              </a:ext>
            </a:extLst>
          </p:cNvPr>
          <p:cNvSpPr txBox="1">
            <a:spLocks/>
          </p:cNvSpPr>
          <p:nvPr/>
        </p:nvSpPr>
        <p:spPr>
          <a:xfrm>
            <a:off x="1524000" y="3955898"/>
            <a:ext cx="9144000" cy="1655762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5400" b="1" dirty="0">
                <a:solidFill>
                  <a:schemeClr val="accent1"/>
                </a:solidFill>
              </a:rPr>
              <a:t>TECHNODIVERSITY</a:t>
            </a:r>
          </a:p>
          <a:p>
            <a:r>
              <a:rPr lang="de-DE" sz="5400" b="1" dirty="0">
                <a:solidFill>
                  <a:schemeClr val="accent1"/>
                </a:solidFill>
              </a:rPr>
              <a:t>PR1 FACTS &amp; METHODS</a:t>
            </a:r>
          </a:p>
          <a:p>
            <a:r>
              <a:rPr lang="de-DE" sz="5400" b="1" dirty="0" err="1">
                <a:solidFill>
                  <a:schemeClr val="accent1"/>
                </a:solidFill>
              </a:rPr>
              <a:t>TDiv</a:t>
            </a:r>
            <a:r>
              <a:rPr lang="de-DE" sz="5400" b="1" dirty="0">
                <a:solidFill>
                  <a:schemeClr val="accent1"/>
                </a:solidFill>
              </a:rPr>
              <a:t> PR1-F03-Figures</a:t>
            </a:r>
          </a:p>
          <a:p>
            <a:r>
              <a:rPr lang="de-DE" sz="4000" dirty="0">
                <a:solidFill>
                  <a:schemeClr val="accent1"/>
                </a:solidFill>
              </a:rPr>
              <a:t>Jörn Erler, Technische Universität Dresden (</a:t>
            </a:r>
            <a:r>
              <a:rPr lang="de-DE" sz="4000" dirty="0" err="1">
                <a:solidFill>
                  <a:schemeClr val="accent1"/>
                </a:solidFill>
              </a:rPr>
              <a:t>conception</a:t>
            </a:r>
            <a:r>
              <a:rPr lang="de-DE" sz="4000" dirty="0">
                <a:solidFill>
                  <a:schemeClr val="accent1"/>
                </a:solidFill>
              </a:rPr>
              <a:t>, design </a:t>
            </a:r>
            <a:r>
              <a:rPr lang="de-DE" sz="4000" dirty="0" err="1">
                <a:solidFill>
                  <a:schemeClr val="accent1"/>
                </a:solidFill>
              </a:rPr>
              <a:t>and</a:t>
            </a:r>
            <a:r>
              <a:rPr lang="de-DE" sz="4000" dirty="0">
                <a:solidFill>
                  <a:schemeClr val="accent1"/>
                </a:solidFill>
              </a:rPr>
              <a:t> original </a:t>
            </a:r>
            <a:r>
              <a:rPr lang="de-DE" sz="4000" dirty="0" err="1">
                <a:solidFill>
                  <a:schemeClr val="accent1"/>
                </a:solidFill>
              </a:rPr>
              <a:t>writing</a:t>
            </a:r>
            <a:r>
              <a:rPr lang="de-DE" sz="4000" dirty="0">
                <a:solidFill>
                  <a:schemeClr val="accent1"/>
                </a:solidFill>
              </a:rPr>
              <a:t>);</a:t>
            </a:r>
          </a:p>
          <a:p>
            <a:r>
              <a:rPr lang="de-DE" sz="4000" dirty="0">
                <a:solidFill>
                  <a:schemeClr val="accent1"/>
                </a:solidFill>
              </a:rPr>
              <a:t>Raffaele </a:t>
            </a:r>
            <a:r>
              <a:rPr lang="de-DE" sz="4000" dirty="0" err="1">
                <a:solidFill>
                  <a:schemeClr val="accent1"/>
                </a:solidFill>
              </a:rPr>
              <a:t>Spinelli</a:t>
            </a:r>
            <a:r>
              <a:rPr lang="de-DE" sz="4000" dirty="0">
                <a:solidFill>
                  <a:schemeClr val="accent1"/>
                </a:solidFill>
              </a:rPr>
              <a:t>, </a:t>
            </a:r>
            <a:r>
              <a:rPr lang="de-DE" sz="4000" dirty="0" err="1">
                <a:solidFill>
                  <a:schemeClr val="accent1"/>
                </a:solidFill>
              </a:rPr>
              <a:t>Consiglio</a:t>
            </a:r>
            <a:r>
              <a:rPr lang="de-DE" sz="4000" dirty="0">
                <a:solidFill>
                  <a:schemeClr val="accent1"/>
                </a:solidFill>
              </a:rPr>
              <a:t> </a:t>
            </a:r>
            <a:r>
              <a:rPr lang="de-DE" sz="4000" dirty="0" err="1">
                <a:solidFill>
                  <a:schemeClr val="accent1"/>
                </a:solidFill>
              </a:rPr>
              <a:t>Nazionale</a:t>
            </a:r>
            <a:r>
              <a:rPr lang="de-DE" sz="4000" dirty="0">
                <a:solidFill>
                  <a:schemeClr val="accent1"/>
                </a:solidFill>
              </a:rPr>
              <a:t> delle </a:t>
            </a:r>
            <a:r>
              <a:rPr lang="de-DE" sz="4000" dirty="0" err="1">
                <a:solidFill>
                  <a:schemeClr val="accent1"/>
                </a:solidFill>
              </a:rPr>
              <a:t>Ricerche</a:t>
            </a:r>
            <a:r>
              <a:rPr lang="de-DE" sz="4000" dirty="0">
                <a:solidFill>
                  <a:schemeClr val="accent1"/>
                </a:solidFill>
              </a:rPr>
              <a:t> </a:t>
            </a:r>
            <a:r>
              <a:rPr lang="de-DE" sz="4000" dirty="0" err="1">
                <a:solidFill>
                  <a:schemeClr val="accent1"/>
                </a:solidFill>
              </a:rPr>
              <a:t>Firence</a:t>
            </a:r>
            <a:r>
              <a:rPr lang="de-DE" sz="4000" dirty="0">
                <a:solidFill>
                  <a:schemeClr val="accent1"/>
                </a:solidFill>
              </a:rPr>
              <a:t> (</a:t>
            </a:r>
            <a:r>
              <a:rPr lang="de-DE" sz="4000" dirty="0" err="1">
                <a:solidFill>
                  <a:schemeClr val="accent1"/>
                </a:solidFill>
              </a:rPr>
              <a:t>revision</a:t>
            </a:r>
            <a:r>
              <a:rPr lang="de-DE" sz="4000" dirty="0">
                <a:solidFill>
                  <a:schemeClr val="accent1"/>
                </a:solidFill>
              </a:rPr>
              <a:t>, </a:t>
            </a:r>
            <a:r>
              <a:rPr lang="de-DE" sz="4000" dirty="0" err="1">
                <a:solidFill>
                  <a:schemeClr val="accent1"/>
                </a:solidFill>
              </a:rPr>
              <a:t>analysis</a:t>
            </a:r>
            <a:r>
              <a:rPr lang="de-DE" sz="4000" dirty="0">
                <a:solidFill>
                  <a:schemeClr val="accent1"/>
                </a:solidFill>
              </a:rPr>
              <a:t> </a:t>
            </a:r>
            <a:r>
              <a:rPr lang="de-DE" sz="4000" dirty="0" err="1">
                <a:solidFill>
                  <a:schemeClr val="accent1"/>
                </a:solidFill>
              </a:rPr>
              <a:t>and</a:t>
            </a:r>
            <a:r>
              <a:rPr lang="de-DE" sz="4000" dirty="0">
                <a:solidFill>
                  <a:schemeClr val="accent1"/>
                </a:solidFill>
              </a:rPr>
              <a:t> </a:t>
            </a:r>
            <a:r>
              <a:rPr lang="de-DE" sz="4000" dirty="0" err="1">
                <a:solidFill>
                  <a:schemeClr val="accent1"/>
                </a:solidFill>
              </a:rPr>
              <a:t>co-writing</a:t>
            </a:r>
            <a:r>
              <a:rPr lang="de-DE" sz="4000" dirty="0">
                <a:solidFill>
                  <a:schemeClr val="accent1"/>
                </a:solidFill>
              </a:rPr>
              <a:t>)</a:t>
            </a:r>
            <a:br>
              <a:rPr lang="de-DE" sz="4000" dirty="0">
                <a:solidFill>
                  <a:schemeClr val="accent1"/>
                </a:solidFill>
              </a:rPr>
            </a:br>
            <a:endParaRPr lang="de-DE" sz="4000" dirty="0">
              <a:solidFill>
                <a:schemeClr val="accent1"/>
              </a:solidFill>
            </a:endParaRPr>
          </a:p>
          <a:p>
            <a:endParaRPr lang="de-DE" sz="2600" dirty="0">
              <a:solidFill>
                <a:schemeClr val="accent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833C6C6-9C31-E8F9-D2D4-D2FFC4213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551" y="698243"/>
            <a:ext cx="3200850" cy="296410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F8D45D9-D2BB-B581-6A14-C467835B6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856738"/>
            <a:ext cx="4105275" cy="86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82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2240FBA-F3A5-4285-D6AB-E1F44DCDC5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34" r="25263"/>
          <a:stretch/>
        </p:blipFill>
        <p:spPr>
          <a:xfrm>
            <a:off x="4551902" y="830734"/>
            <a:ext cx="3466683" cy="519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895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C852D2F-43C8-214F-6D25-4F8458E08C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04" r="25135"/>
          <a:stretch/>
        </p:blipFill>
        <p:spPr>
          <a:xfrm>
            <a:off x="4541854" y="830734"/>
            <a:ext cx="3486779" cy="519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497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618DA36-F9C5-7DAF-531D-C03EAF54A192}"/>
              </a:ext>
            </a:extLst>
          </p:cNvPr>
          <p:cNvSpPr/>
          <p:nvPr/>
        </p:nvSpPr>
        <p:spPr>
          <a:xfrm>
            <a:off x="5006728" y="667918"/>
            <a:ext cx="1099987" cy="47860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0" dirty="0" err="1">
                <a:solidFill>
                  <a:schemeClr val="tx1"/>
                </a:solidFill>
              </a:rPr>
              <a:t>net</a:t>
            </a:r>
            <a:r>
              <a:rPr lang="de-DE" sz="1200" b="0" dirty="0">
                <a:solidFill>
                  <a:schemeClr val="tx1"/>
                </a:solidFill>
              </a:rPr>
              <a:t> </a:t>
            </a:r>
            <a:r>
              <a:rPr lang="de-DE" sz="1200" b="0" dirty="0" err="1">
                <a:solidFill>
                  <a:schemeClr val="tx1"/>
                </a:solidFill>
              </a:rPr>
              <a:t>income</a:t>
            </a:r>
            <a:endParaRPr lang="de-DE" sz="1200" b="0" dirty="0">
              <a:solidFill>
                <a:schemeClr val="tx1"/>
              </a:solidFill>
            </a:endParaRP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€</a:t>
            </a:r>
            <a:r>
              <a:rPr lang="de-DE" sz="1200" b="0" dirty="0">
                <a:solidFill>
                  <a:schemeClr val="tx1"/>
                </a:solidFill>
              </a:rPr>
              <a:t>/m</a:t>
            </a:r>
            <a:r>
              <a:rPr lang="de-DE" sz="1200" b="0" baseline="30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85E84111-CC73-63F7-C242-05932B838A81}"/>
              </a:ext>
            </a:extLst>
          </p:cNvPr>
          <p:cNvSpPr/>
          <p:nvPr/>
        </p:nvSpPr>
        <p:spPr>
          <a:xfrm>
            <a:off x="6667031" y="1404299"/>
            <a:ext cx="1099987" cy="70026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err="1">
                <a:solidFill>
                  <a:schemeClr val="tx1"/>
                </a:solidFill>
              </a:rPr>
              <a:t>h</a:t>
            </a:r>
            <a:r>
              <a:rPr lang="de-DE" sz="1200" b="0" dirty="0" err="1">
                <a:solidFill>
                  <a:schemeClr val="tx1"/>
                </a:solidFill>
              </a:rPr>
              <a:t>arvesting</a:t>
            </a:r>
            <a:r>
              <a:rPr lang="de-DE" sz="1200" b="0" dirty="0">
                <a:solidFill>
                  <a:schemeClr val="tx1"/>
                </a:solidFill>
              </a:rPr>
              <a:t> </a:t>
            </a:r>
            <a:r>
              <a:rPr lang="de-DE" sz="1200" b="0" dirty="0" err="1">
                <a:solidFill>
                  <a:schemeClr val="tx1"/>
                </a:solidFill>
              </a:rPr>
              <a:t>cost</a:t>
            </a:r>
            <a:endParaRPr lang="de-DE" sz="1200" b="0" dirty="0">
              <a:solidFill>
                <a:schemeClr val="tx1"/>
              </a:solidFill>
            </a:endParaRP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€</a:t>
            </a:r>
            <a:r>
              <a:rPr lang="de-DE" sz="1200" b="0" dirty="0">
                <a:solidFill>
                  <a:schemeClr val="tx1"/>
                </a:solidFill>
              </a:rPr>
              <a:t>/ m</a:t>
            </a:r>
            <a:r>
              <a:rPr lang="de-DE" sz="1200" b="0" baseline="30000" dirty="0">
                <a:solidFill>
                  <a:schemeClr val="tx1"/>
                </a:solidFill>
              </a:rPr>
              <a:t>3</a:t>
            </a:r>
            <a:endParaRPr lang="de-DE" sz="1200" b="0" dirty="0">
              <a:solidFill>
                <a:schemeClr val="tx1"/>
              </a:solidFill>
            </a:endParaRPr>
          </a:p>
        </p:txBody>
      </p:sp>
      <p:sp>
        <p:nvSpPr>
          <p:cNvPr id="4" name="Minus 3">
            <a:extLst>
              <a:ext uri="{FF2B5EF4-FFF2-40B4-BE49-F238E27FC236}">
                <a16:creationId xmlns:a16="http://schemas.microsoft.com/office/drawing/2014/main" id="{A7EF29A4-5357-3F4E-D0E5-9A608906CC6D}"/>
              </a:ext>
            </a:extLst>
          </p:cNvPr>
          <p:cNvSpPr/>
          <p:nvPr/>
        </p:nvSpPr>
        <p:spPr>
          <a:xfrm>
            <a:off x="5407682" y="1789968"/>
            <a:ext cx="298078" cy="210559"/>
          </a:xfrm>
          <a:prstGeom prst="mathMinu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b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435F59C-39C1-04A3-5C8B-A68A7984CA0E}"/>
              </a:ext>
            </a:extLst>
          </p:cNvPr>
          <p:cNvSpPr/>
          <p:nvPr/>
        </p:nvSpPr>
        <p:spPr>
          <a:xfrm>
            <a:off x="4996013" y="2357398"/>
            <a:ext cx="1099987" cy="53955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err="1">
                <a:solidFill>
                  <a:schemeClr val="tx1"/>
                </a:solidFill>
              </a:rPr>
              <a:t>costs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b="0" dirty="0" err="1">
                <a:solidFill>
                  <a:schemeClr val="tx1"/>
                </a:solidFill>
              </a:rPr>
              <a:t>step</a:t>
            </a:r>
            <a:r>
              <a:rPr lang="de-DE" sz="1200" b="0" dirty="0">
                <a:solidFill>
                  <a:schemeClr val="tx1"/>
                </a:solidFill>
              </a:rPr>
              <a:t> 1</a:t>
            </a: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€</a:t>
            </a:r>
            <a:r>
              <a:rPr lang="de-DE" sz="1200" b="0" dirty="0">
                <a:solidFill>
                  <a:schemeClr val="tx1"/>
                </a:solidFill>
              </a:rPr>
              <a:t>/ m</a:t>
            </a:r>
            <a:r>
              <a:rPr lang="de-DE" sz="1200" b="0" baseline="30000" dirty="0">
                <a:solidFill>
                  <a:schemeClr val="tx1"/>
                </a:solidFill>
              </a:rPr>
              <a:t>3</a:t>
            </a:r>
            <a:endParaRPr lang="de-DE" sz="1200" b="0" dirty="0">
              <a:solidFill>
                <a:schemeClr val="tx1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1142AAE-9DB0-D778-943D-A9623F21B518}"/>
              </a:ext>
            </a:extLst>
          </p:cNvPr>
          <p:cNvSpPr/>
          <p:nvPr/>
        </p:nvSpPr>
        <p:spPr>
          <a:xfrm>
            <a:off x="8229585" y="2364697"/>
            <a:ext cx="1210066" cy="53955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err="1">
                <a:solidFill>
                  <a:schemeClr val="tx1"/>
                </a:solidFill>
              </a:rPr>
              <a:t>costs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b="0" dirty="0" err="1">
                <a:solidFill>
                  <a:schemeClr val="tx1"/>
                </a:solidFill>
              </a:rPr>
              <a:t>step</a:t>
            </a:r>
            <a:r>
              <a:rPr lang="de-DE" sz="1200" b="0" dirty="0">
                <a:solidFill>
                  <a:schemeClr val="tx1"/>
                </a:solidFill>
              </a:rPr>
              <a:t> 2</a:t>
            </a: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€</a:t>
            </a:r>
            <a:r>
              <a:rPr lang="de-DE" sz="1200" b="0" dirty="0">
                <a:solidFill>
                  <a:schemeClr val="tx1"/>
                </a:solidFill>
              </a:rPr>
              <a:t>/ m</a:t>
            </a:r>
            <a:r>
              <a:rPr lang="de-DE" sz="1200" b="0" baseline="30000" dirty="0">
                <a:solidFill>
                  <a:schemeClr val="tx1"/>
                </a:solidFill>
              </a:rPr>
              <a:t>3</a:t>
            </a:r>
            <a:endParaRPr lang="de-DE" sz="1200" b="0" dirty="0">
              <a:solidFill>
                <a:schemeClr val="tx1"/>
              </a:solidFill>
            </a:endParaRPr>
          </a:p>
        </p:txBody>
      </p:sp>
      <p:sp>
        <p:nvSpPr>
          <p:cNvPr id="7" name="Plus 6">
            <a:extLst>
              <a:ext uri="{FF2B5EF4-FFF2-40B4-BE49-F238E27FC236}">
                <a16:creationId xmlns:a16="http://schemas.microsoft.com/office/drawing/2014/main" id="{CCAA411D-8D7C-C4DD-F777-06D13296308B}"/>
              </a:ext>
            </a:extLst>
          </p:cNvPr>
          <p:cNvSpPr/>
          <p:nvPr/>
        </p:nvSpPr>
        <p:spPr>
          <a:xfrm>
            <a:off x="7076557" y="2571441"/>
            <a:ext cx="276976" cy="221174"/>
          </a:xfrm>
          <a:prstGeom prst="mathPlu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b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F5CFA90-B9E5-1B40-C9B3-32B67FD1D617}"/>
              </a:ext>
            </a:extLst>
          </p:cNvPr>
          <p:cNvSpPr/>
          <p:nvPr/>
        </p:nvSpPr>
        <p:spPr>
          <a:xfrm>
            <a:off x="2887083" y="3430612"/>
            <a:ext cx="1099987" cy="57077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err="1">
                <a:solidFill>
                  <a:schemeClr val="tx1"/>
                </a:solidFill>
              </a:rPr>
              <a:t>p</a:t>
            </a:r>
            <a:r>
              <a:rPr lang="de-DE" sz="1200" b="0" dirty="0" err="1">
                <a:solidFill>
                  <a:schemeClr val="tx1"/>
                </a:solidFill>
              </a:rPr>
              <a:t>roductive</a:t>
            </a:r>
            <a:r>
              <a:rPr lang="de-DE" sz="1200" b="0" dirty="0">
                <a:solidFill>
                  <a:schemeClr val="tx1"/>
                </a:solidFill>
              </a:rPr>
              <a:t> </a:t>
            </a:r>
            <a:r>
              <a:rPr lang="de-DE" sz="1200" b="0" dirty="0" err="1">
                <a:solidFill>
                  <a:schemeClr val="tx1"/>
                </a:solidFill>
              </a:rPr>
              <a:t>work</a:t>
            </a:r>
            <a:endParaRPr lang="de-DE" sz="1200" b="0" dirty="0">
              <a:solidFill>
                <a:schemeClr val="tx1"/>
              </a:solidFill>
            </a:endParaRP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€</a:t>
            </a:r>
            <a:r>
              <a:rPr lang="de-DE" sz="1200" b="0" dirty="0">
                <a:solidFill>
                  <a:schemeClr val="tx1"/>
                </a:solidFill>
              </a:rPr>
              <a:t>/ m</a:t>
            </a:r>
            <a:r>
              <a:rPr lang="de-DE" sz="1200" b="0" baseline="30000" dirty="0">
                <a:solidFill>
                  <a:schemeClr val="tx1"/>
                </a:solidFill>
              </a:rPr>
              <a:t>3</a:t>
            </a:r>
            <a:endParaRPr lang="de-DE" sz="1200" b="0" dirty="0">
              <a:solidFill>
                <a:schemeClr val="tx1"/>
              </a:solidFill>
            </a:endParaRPr>
          </a:p>
        </p:txBody>
      </p:sp>
      <p:sp>
        <p:nvSpPr>
          <p:cNvPr id="9" name="Plus 8">
            <a:extLst>
              <a:ext uri="{FF2B5EF4-FFF2-40B4-BE49-F238E27FC236}">
                <a16:creationId xmlns:a16="http://schemas.microsoft.com/office/drawing/2014/main" id="{3DF41126-B469-02F8-D5DF-C127E61085D2}"/>
              </a:ext>
            </a:extLst>
          </p:cNvPr>
          <p:cNvSpPr/>
          <p:nvPr/>
        </p:nvSpPr>
        <p:spPr>
          <a:xfrm>
            <a:off x="5407520" y="3651561"/>
            <a:ext cx="276976" cy="221174"/>
          </a:xfrm>
          <a:prstGeom prst="mathPlu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b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9EE02E4-00B8-F479-21CD-1FDA3215C390}"/>
              </a:ext>
            </a:extLst>
          </p:cNvPr>
          <p:cNvSpPr/>
          <p:nvPr/>
        </p:nvSpPr>
        <p:spPr>
          <a:xfrm>
            <a:off x="1816677" y="4757850"/>
            <a:ext cx="1099987" cy="57077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err="1">
                <a:solidFill>
                  <a:schemeClr val="tx1"/>
                </a:solidFill>
              </a:rPr>
              <a:t>costs</a:t>
            </a:r>
            <a:r>
              <a:rPr lang="de-DE" sz="1200" dirty="0">
                <a:solidFill>
                  <a:schemeClr val="tx1"/>
                </a:solidFill>
              </a:rPr>
              <a:t> </a:t>
            </a:r>
            <a:r>
              <a:rPr lang="de-DE" sz="1200" b="0" dirty="0">
                <a:solidFill>
                  <a:schemeClr val="tx1"/>
                </a:solidFill>
              </a:rPr>
              <a:t>per PMH</a:t>
            </a:r>
            <a:r>
              <a:rPr lang="de-DE" sz="1200" b="0" baseline="-25000" dirty="0">
                <a:solidFill>
                  <a:schemeClr val="tx1"/>
                </a:solidFill>
              </a:rPr>
              <a:t>15</a:t>
            </a:r>
            <a:r>
              <a:rPr lang="de-DE" sz="1200" b="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€</a:t>
            </a:r>
            <a:r>
              <a:rPr lang="de-DE" sz="1200" b="0" dirty="0">
                <a:solidFill>
                  <a:schemeClr val="tx1"/>
                </a:solidFill>
              </a:rPr>
              <a:t>/h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75A7ABAD-D746-2356-2A7B-CC508CA0A334}"/>
              </a:ext>
            </a:extLst>
          </p:cNvPr>
          <p:cNvSpPr/>
          <p:nvPr/>
        </p:nvSpPr>
        <p:spPr>
          <a:xfrm>
            <a:off x="3906741" y="4757851"/>
            <a:ext cx="1199182" cy="57077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err="1">
                <a:solidFill>
                  <a:schemeClr val="tx1"/>
                </a:solidFill>
              </a:rPr>
              <a:t>p</a:t>
            </a:r>
            <a:r>
              <a:rPr lang="de-DE" sz="1200" b="0" dirty="0" err="1">
                <a:solidFill>
                  <a:schemeClr val="tx1"/>
                </a:solidFill>
              </a:rPr>
              <a:t>erformance</a:t>
            </a:r>
            <a:r>
              <a:rPr lang="de-DE" sz="1200" b="0" dirty="0">
                <a:solidFill>
                  <a:schemeClr val="tx1"/>
                </a:solidFill>
              </a:rPr>
              <a:t> per PMH</a:t>
            </a:r>
            <a:r>
              <a:rPr lang="de-DE" sz="1200" b="0" baseline="-25000" dirty="0">
                <a:solidFill>
                  <a:schemeClr val="tx1"/>
                </a:solidFill>
              </a:rPr>
              <a:t>15</a:t>
            </a:r>
            <a:r>
              <a:rPr lang="de-DE" sz="1200" b="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de-DE" sz="1200" b="0" dirty="0">
                <a:solidFill>
                  <a:schemeClr val="tx1"/>
                </a:solidFill>
              </a:rPr>
              <a:t>m</a:t>
            </a:r>
            <a:r>
              <a:rPr lang="de-DE" sz="1200" b="0" baseline="30000" dirty="0">
                <a:solidFill>
                  <a:schemeClr val="tx1"/>
                </a:solidFill>
              </a:rPr>
              <a:t>/</a:t>
            </a:r>
            <a:r>
              <a:rPr lang="de-DE" sz="1200" b="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8992725F-A187-D99E-54A5-6833458BE65B}"/>
              </a:ext>
            </a:extLst>
          </p:cNvPr>
          <p:cNvSpPr/>
          <p:nvPr/>
        </p:nvSpPr>
        <p:spPr>
          <a:xfrm>
            <a:off x="7129599" y="3423032"/>
            <a:ext cx="1099987" cy="57077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a</a:t>
            </a:r>
            <a:r>
              <a:rPr lang="de-DE" sz="1200" b="0" dirty="0">
                <a:solidFill>
                  <a:schemeClr val="tx1"/>
                </a:solidFill>
              </a:rPr>
              <a:t>dditional </a:t>
            </a:r>
            <a:r>
              <a:rPr lang="de-DE" sz="1200" b="0" dirty="0" err="1">
                <a:solidFill>
                  <a:schemeClr val="tx1"/>
                </a:solidFill>
              </a:rPr>
              <a:t>work</a:t>
            </a:r>
            <a:endParaRPr lang="de-DE" sz="1200" b="0" dirty="0">
              <a:solidFill>
                <a:schemeClr val="tx1"/>
              </a:solidFill>
            </a:endParaRP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€</a:t>
            </a:r>
            <a:r>
              <a:rPr lang="de-DE" sz="1200" b="0" dirty="0">
                <a:solidFill>
                  <a:schemeClr val="tx1"/>
                </a:solidFill>
              </a:rPr>
              <a:t>/ m</a:t>
            </a:r>
            <a:r>
              <a:rPr lang="de-DE" sz="1200" b="0" baseline="30000" dirty="0">
                <a:solidFill>
                  <a:schemeClr val="tx1"/>
                </a:solidFill>
              </a:rPr>
              <a:t>3</a:t>
            </a:r>
            <a:endParaRPr lang="de-DE" sz="1200" b="0" dirty="0">
              <a:solidFill>
                <a:schemeClr val="tx1"/>
              </a:solidFill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B4D129E-A830-31A9-D345-DF85AF24A7B9}"/>
              </a:ext>
            </a:extLst>
          </p:cNvPr>
          <p:cNvSpPr/>
          <p:nvPr/>
        </p:nvSpPr>
        <p:spPr>
          <a:xfrm>
            <a:off x="6096000" y="4756070"/>
            <a:ext cx="1099987" cy="57077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a</a:t>
            </a:r>
            <a:r>
              <a:rPr lang="de-DE" sz="1200" b="0" dirty="0">
                <a:solidFill>
                  <a:schemeClr val="tx1"/>
                </a:solidFill>
              </a:rPr>
              <a:t>dditional </a:t>
            </a:r>
            <a:r>
              <a:rPr lang="de-DE" sz="1200" b="0" dirty="0" err="1">
                <a:solidFill>
                  <a:schemeClr val="tx1"/>
                </a:solidFill>
              </a:rPr>
              <a:t>cost</a:t>
            </a:r>
            <a:r>
              <a:rPr lang="de-DE" sz="1200" b="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€</a:t>
            </a:r>
            <a:endParaRPr lang="de-DE" sz="1200" b="0" dirty="0">
              <a:solidFill>
                <a:schemeClr val="tx1"/>
              </a:solidFill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A405168C-82D9-C857-05ED-E1C56F63231B}"/>
              </a:ext>
            </a:extLst>
          </p:cNvPr>
          <p:cNvSpPr/>
          <p:nvPr/>
        </p:nvSpPr>
        <p:spPr>
          <a:xfrm>
            <a:off x="8186064" y="4756071"/>
            <a:ext cx="1199182" cy="57077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t</a:t>
            </a:r>
            <a:r>
              <a:rPr lang="de-DE" sz="1200" b="0" dirty="0">
                <a:solidFill>
                  <a:schemeClr val="tx1"/>
                </a:solidFill>
              </a:rPr>
              <a:t>otal </a:t>
            </a:r>
            <a:r>
              <a:rPr lang="de-DE" sz="1200" b="0" dirty="0" err="1">
                <a:solidFill>
                  <a:schemeClr val="tx1"/>
                </a:solidFill>
              </a:rPr>
              <a:t>performance</a:t>
            </a:r>
            <a:endParaRPr lang="de-DE" sz="1200" b="0" dirty="0">
              <a:solidFill>
                <a:schemeClr val="tx1"/>
              </a:solidFill>
            </a:endParaRPr>
          </a:p>
          <a:p>
            <a:pPr algn="ctr"/>
            <a:r>
              <a:rPr lang="de-DE" sz="1200" b="0" dirty="0">
                <a:solidFill>
                  <a:schemeClr val="tx1"/>
                </a:solidFill>
              </a:rPr>
              <a:t>m</a:t>
            </a:r>
            <a:r>
              <a:rPr lang="de-DE" sz="1200" b="0" baseline="30000" dirty="0">
                <a:solidFill>
                  <a:schemeClr val="tx1"/>
                </a:solidFill>
              </a:rPr>
              <a:t>3</a:t>
            </a:r>
            <a:endParaRPr lang="de-DE" sz="1200" b="0" dirty="0">
              <a:solidFill>
                <a:schemeClr val="tx1"/>
              </a:solidFill>
            </a:endParaRPr>
          </a:p>
        </p:txBody>
      </p:sp>
      <p:cxnSp>
        <p:nvCxnSpPr>
          <p:cNvPr id="15" name="Gewinkelte Verbindung 14">
            <a:extLst>
              <a:ext uri="{FF2B5EF4-FFF2-40B4-BE49-F238E27FC236}">
                <a16:creationId xmlns:a16="http://schemas.microsoft.com/office/drawing/2014/main" id="{68EA3C51-FF31-D07F-EA0C-B0E34F98F244}"/>
              </a:ext>
            </a:extLst>
          </p:cNvPr>
          <p:cNvCxnSpPr>
            <a:cxnSpLocks/>
            <a:stCxn id="25" idx="3"/>
            <a:endCxn id="2" idx="2"/>
          </p:cNvCxnSpPr>
          <p:nvPr/>
        </p:nvCxnSpPr>
        <p:spPr>
          <a:xfrm flipV="1">
            <a:off x="3996717" y="1146521"/>
            <a:ext cx="1560005" cy="60780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winkelte Verbindung 15">
            <a:extLst>
              <a:ext uri="{FF2B5EF4-FFF2-40B4-BE49-F238E27FC236}">
                <a16:creationId xmlns:a16="http://schemas.microsoft.com/office/drawing/2014/main" id="{5B809B0D-6AFA-206A-8A11-3AEDAD46D0FF}"/>
              </a:ext>
            </a:extLst>
          </p:cNvPr>
          <p:cNvCxnSpPr>
            <a:cxnSpLocks/>
            <a:stCxn id="3" idx="1"/>
            <a:endCxn id="2" idx="2"/>
          </p:cNvCxnSpPr>
          <p:nvPr/>
        </p:nvCxnSpPr>
        <p:spPr>
          <a:xfrm rot="10800000">
            <a:off x="5556723" y="1146521"/>
            <a:ext cx="1110309" cy="60791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winkelte Verbindung 16">
            <a:extLst>
              <a:ext uri="{FF2B5EF4-FFF2-40B4-BE49-F238E27FC236}">
                <a16:creationId xmlns:a16="http://schemas.microsoft.com/office/drawing/2014/main" id="{17B9390E-461A-C66E-B63A-22219ED1979E}"/>
              </a:ext>
            </a:extLst>
          </p:cNvPr>
          <p:cNvCxnSpPr>
            <a:cxnSpLocks/>
            <a:stCxn id="5" idx="3"/>
            <a:endCxn id="3" idx="2"/>
          </p:cNvCxnSpPr>
          <p:nvPr/>
        </p:nvCxnSpPr>
        <p:spPr>
          <a:xfrm flipV="1">
            <a:off x="6096000" y="2104567"/>
            <a:ext cx="1121025" cy="52260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winkelte Verbindung 17">
            <a:extLst>
              <a:ext uri="{FF2B5EF4-FFF2-40B4-BE49-F238E27FC236}">
                <a16:creationId xmlns:a16="http://schemas.microsoft.com/office/drawing/2014/main" id="{ABE2237B-5591-6856-54FF-E96A94D6885F}"/>
              </a:ext>
            </a:extLst>
          </p:cNvPr>
          <p:cNvCxnSpPr>
            <a:cxnSpLocks/>
            <a:stCxn id="3" idx="2"/>
            <a:endCxn id="6" idx="1"/>
          </p:cNvCxnSpPr>
          <p:nvPr/>
        </p:nvCxnSpPr>
        <p:spPr>
          <a:xfrm rot="16200000" flipH="1">
            <a:off x="7458351" y="1863241"/>
            <a:ext cx="529908" cy="101256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winkelte Verbindung 18">
            <a:extLst>
              <a:ext uri="{FF2B5EF4-FFF2-40B4-BE49-F238E27FC236}">
                <a16:creationId xmlns:a16="http://schemas.microsoft.com/office/drawing/2014/main" id="{68BCA101-CF7D-6CDE-34C8-49EA58553F64}"/>
              </a:ext>
            </a:extLst>
          </p:cNvPr>
          <p:cNvCxnSpPr>
            <a:cxnSpLocks/>
            <a:stCxn id="8" idx="3"/>
            <a:endCxn id="5" idx="2"/>
          </p:cNvCxnSpPr>
          <p:nvPr/>
        </p:nvCxnSpPr>
        <p:spPr>
          <a:xfrm flipV="1">
            <a:off x="3987070" y="2896953"/>
            <a:ext cx="1558937" cy="819045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winkelte Verbindung 19">
            <a:extLst>
              <a:ext uri="{FF2B5EF4-FFF2-40B4-BE49-F238E27FC236}">
                <a16:creationId xmlns:a16="http://schemas.microsoft.com/office/drawing/2014/main" id="{6281C843-3520-7141-31F8-F5635334ED6B}"/>
              </a:ext>
            </a:extLst>
          </p:cNvPr>
          <p:cNvCxnSpPr>
            <a:cxnSpLocks/>
            <a:stCxn id="5" idx="2"/>
            <a:endCxn id="12" idx="1"/>
          </p:cNvCxnSpPr>
          <p:nvPr/>
        </p:nvCxnSpPr>
        <p:spPr>
          <a:xfrm rot="16200000" flipH="1">
            <a:off x="5932071" y="2510889"/>
            <a:ext cx="811465" cy="158359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winkelte Verbindung 20">
            <a:extLst>
              <a:ext uri="{FF2B5EF4-FFF2-40B4-BE49-F238E27FC236}">
                <a16:creationId xmlns:a16="http://schemas.microsoft.com/office/drawing/2014/main" id="{A1484DF3-B3CC-9EB0-CABF-70496B04F95A}"/>
              </a:ext>
            </a:extLst>
          </p:cNvPr>
          <p:cNvCxnSpPr>
            <a:cxnSpLocks/>
            <a:stCxn id="10" idx="3"/>
            <a:endCxn id="8" idx="2"/>
          </p:cNvCxnSpPr>
          <p:nvPr/>
        </p:nvCxnSpPr>
        <p:spPr>
          <a:xfrm flipV="1">
            <a:off x="2916664" y="4001383"/>
            <a:ext cx="520413" cy="1041853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winkelte Verbindung 21">
            <a:extLst>
              <a:ext uri="{FF2B5EF4-FFF2-40B4-BE49-F238E27FC236}">
                <a16:creationId xmlns:a16="http://schemas.microsoft.com/office/drawing/2014/main" id="{D9F7B566-3C7C-A192-9A20-F5B944C444AE}"/>
              </a:ext>
            </a:extLst>
          </p:cNvPr>
          <p:cNvCxnSpPr>
            <a:cxnSpLocks/>
            <a:stCxn id="8" idx="2"/>
            <a:endCxn id="11" idx="1"/>
          </p:cNvCxnSpPr>
          <p:nvPr/>
        </p:nvCxnSpPr>
        <p:spPr>
          <a:xfrm rot="16200000" flipH="1">
            <a:off x="3150982" y="4287478"/>
            <a:ext cx="1041854" cy="46966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winkelte Verbindung 22">
            <a:extLst>
              <a:ext uri="{FF2B5EF4-FFF2-40B4-BE49-F238E27FC236}">
                <a16:creationId xmlns:a16="http://schemas.microsoft.com/office/drawing/2014/main" id="{AB1489EA-5342-957C-7D63-7765DAE69857}"/>
              </a:ext>
            </a:extLst>
          </p:cNvPr>
          <p:cNvCxnSpPr>
            <a:cxnSpLocks/>
            <a:stCxn id="13" idx="3"/>
            <a:endCxn id="12" idx="2"/>
          </p:cNvCxnSpPr>
          <p:nvPr/>
        </p:nvCxnSpPr>
        <p:spPr>
          <a:xfrm flipV="1">
            <a:off x="7195987" y="3993803"/>
            <a:ext cx="483606" cy="1047653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winkelte Verbindung 23">
            <a:extLst>
              <a:ext uri="{FF2B5EF4-FFF2-40B4-BE49-F238E27FC236}">
                <a16:creationId xmlns:a16="http://schemas.microsoft.com/office/drawing/2014/main" id="{C70C9F56-CF8B-F566-4D29-17A93070E319}"/>
              </a:ext>
            </a:extLst>
          </p:cNvPr>
          <p:cNvCxnSpPr>
            <a:cxnSpLocks/>
            <a:stCxn id="12" idx="2"/>
            <a:endCxn id="14" idx="1"/>
          </p:cNvCxnSpPr>
          <p:nvPr/>
        </p:nvCxnSpPr>
        <p:spPr>
          <a:xfrm rot="16200000" flipH="1">
            <a:off x="7409001" y="4264394"/>
            <a:ext cx="1047654" cy="506471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eck 24">
            <a:extLst>
              <a:ext uri="{FF2B5EF4-FFF2-40B4-BE49-F238E27FC236}">
                <a16:creationId xmlns:a16="http://schemas.microsoft.com/office/drawing/2014/main" id="{8C7405BD-FB2B-657B-383D-1761248CFC0A}"/>
              </a:ext>
            </a:extLst>
          </p:cNvPr>
          <p:cNvSpPr/>
          <p:nvPr/>
        </p:nvSpPr>
        <p:spPr>
          <a:xfrm>
            <a:off x="2896730" y="1515021"/>
            <a:ext cx="1099987" cy="47860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0" dirty="0" err="1">
                <a:solidFill>
                  <a:schemeClr val="tx1"/>
                </a:solidFill>
              </a:rPr>
              <a:t>price</a:t>
            </a:r>
            <a:endParaRPr lang="de-DE" sz="1200" b="0" dirty="0">
              <a:solidFill>
                <a:schemeClr val="tx1"/>
              </a:solidFill>
            </a:endParaRP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€</a:t>
            </a:r>
            <a:r>
              <a:rPr lang="de-DE" sz="1200" b="0" dirty="0">
                <a:solidFill>
                  <a:schemeClr val="tx1"/>
                </a:solidFill>
              </a:rPr>
              <a:t>/ m</a:t>
            </a:r>
            <a:r>
              <a:rPr lang="de-DE" sz="1200" b="0" baseline="30000" dirty="0">
                <a:solidFill>
                  <a:schemeClr val="tx1"/>
                </a:solidFill>
              </a:rPr>
              <a:t>3</a:t>
            </a:r>
            <a:endParaRPr lang="de-DE" sz="1200" b="0" dirty="0">
              <a:solidFill>
                <a:schemeClr val="tx1"/>
              </a:solidFill>
            </a:endParaRPr>
          </a:p>
        </p:txBody>
      </p:sp>
      <p:cxnSp>
        <p:nvCxnSpPr>
          <p:cNvPr id="26" name="Gerade Verbindung 25">
            <a:extLst>
              <a:ext uri="{FF2B5EF4-FFF2-40B4-BE49-F238E27FC236}">
                <a16:creationId xmlns:a16="http://schemas.microsoft.com/office/drawing/2014/main" id="{D45A565F-2468-F1FF-EFE4-C115D57F6FC7}"/>
              </a:ext>
            </a:extLst>
          </p:cNvPr>
          <p:cNvCxnSpPr/>
          <p:nvPr/>
        </p:nvCxnSpPr>
        <p:spPr>
          <a:xfrm flipH="1">
            <a:off x="3377385" y="4946818"/>
            <a:ext cx="184080" cy="221174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Grafik 26">
            <a:extLst>
              <a:ext uri="{FF2B5EF4-FFF2-40B4-BE49-F238E27FC236}">
                <a16:creationId xmlns:a16="http://schemas.microsoft.com/office/drawing/2014/main" id="{81B13B41-E2C0-C6C0-7600-F1E5B0AEE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8944" y="4917705"/>
            <a:ext cx="2413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877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3349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2">
            <a:extLst>
              <a:ext uri="{FF2B5EF4-FFF2-40B4-BE49-F238E27FC236}">
                <a16:creationId xmlns:a16="http://schemas.microsoft.com/office/drawing/2014/main" id="{6E3357A4-9160-4144-CD34-DBEA0E210E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997335"/>
              </p:ext>
            </p:extLst>
          </p:nvPr>
        </p:nvGraphicFramePr>
        <p:xfrm>
          <a:off x="2371711" y="3412728"/>
          <a:ext cx="2845144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22572">
                  <a:extLst>
                    <a:ext uri="{9D8B030D-6E8A-4147-A177-3AD203B41FA5}">
                      <a16:colId xmlns:a16="http://schemas.microsoft.com/office/drawing/2014/main" val="4085157139"/>
                    </a:ext>
                  </a:extLst>
                </a:gridCol>
                <a:gridCol w="1422572">
                  <a:extLst>
                    <a:ext uri="{9D8B030D-6E8A-4147-A177-3AD203B41FA5}">
                      <a16:colId xmlns:a16="http://schemas.microsoft.com/office/drawing/2014/main" val="204640179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Economic</a:t>
                      </a:r>
                      <a:r>
                        <a:rPr lang="de-DE" b="1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suitability</a:t>
                      </a:r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391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ysClr val="windowText" lastClr="000000"/>
                          </a:solidFill>
                        </a:rPr>
                        <a:t>Efficiency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Effectiveness</a:t>
                      </a:r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967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861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60 %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257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100 %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6475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90 %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030880"/>
                  </a:ext>
                </a:extLst>
              </a:tr>
            </a:tbl>
          </a:graphicData>
        </a:graphic>
      </p:graphicFrame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D51758D8-18F1-DF18-F9A7-6CD10EC9BD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180053"/>
              </p:ext>
            </p:extLst>
          </p:nvPr>
        </p:nvGraphicFramePr>
        <p:xfrm>
          <a:off x="772617" y="3412728"/>
          <a:ext cx="1629620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29620">
                  <a:extLst>
                    <a:ext uri="{9D8B030D-6E8A-4147-A177-3AD203B41FA5}">
                      <a16:colId xmlns:a16="http://schemas.microsoft.com/office/drawing/2014/main" val="35633696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906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option</a:t>
                      </a:r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5042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0 zero-option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61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1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pT</a:t>
                      </a:r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skidder</a:t>
                      </a:r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9247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2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pT</a:t>
                      </a:r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yarder</a:t>
                      </a:r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557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3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fC</a:t>
                      </a:r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winch</a:t>
                      </a:r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-ass.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069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8762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A0032B66-B19B-C8D9-6333-5818D600E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484" y="588682"/>
            <a:ext cx="10632082" cy="1808930"/>
          </a:xfrm>
          <a:prstGeom prst="rect">
            <a:avLst/>
          </a:prstGeom>
        </p:spPr>
      </p:pic>
      <p:graphicFrame>
        <p:nvGraphicFramePr>
          <p:cNvPr id="3" name="Tabelle 12">
            <a:extLst>
              <a:ext uri="{FF2B5EF4-FFF2-40B4-BE49-F238E27FC236}">
                <a16:creationId xmlns:a16="http://schemas.microsoft.com/office/drawing/2014/main" id="{EEC1FBC0-3B9F-7893-27D1-C3F1996BAD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427111"/>
              </p:ext>
            </p:extLst>
          </p:nvPr>
        </p:nvGraphicFramePr>
        <p:xfrm>
          <a:off x="2371711" y="3412728"/>
          <a:ext cx="2845144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22572">
                  <a:extLst>
                    <a:ext uri="{9D8B030D-6E8A-4147-A177-3AD203B41FA5}">
                      <a16:colId xmlns:a16="http://schemas.microsoft.com/office/drawing/2014/main" val="4085157139"/>
                    </a:ext>
                  </a:extLst>
                </a:gridCol>
                <a:gridCol w="1422572">
                  <a:extLst>
                    <a:ext uri="{9D8B030D-6E8A-4147-A177-3AD203B41FA5}">
                      <a16:colId xmlns:a16="http://schemas.microsoft.com/office/drawing/2014/main" val="204640179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Economic</a:t>
                      </a:r>
                      <a:r>
                        <a:rPr lang="de-DE" b="1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suitability</a:t>
                      </a:r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391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ysClr val="windowText" lastClr="000000"/>
                          </a:solidFill>
                        </a:rPr>
                        <a:t>Efficiency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Effectiveness</a:t>
                      </a:r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967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0,00 €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861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32,00 €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60 %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257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11,67 €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100 %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6475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60,67 €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90 %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030880"/>
                  </a:ext>
                </a:extLst>
              </a:tr>
            </a:tbl>
          </a:graphicData>
        </a:graphic>
      </p:graphicFrame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033F4755-0CB4-26FC-2B20-19E0758B05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16270"/>
              </p:ext>
            </p:extLst>
          </p:nvPr>
        </p:nvGraphicFramePr>
        <p:xfrm>
          <a:off x="617637" y="3412728"/>
          <a:ext cx="1740270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40270">
                  <a:extLst>
                    <a:ext uri="{9D8B030D-6E8A-4147-A177-3AD203B41FA5}">
                      <a16:colId xmlns:a16="http://schemas.microsoft.com/office/drawing/2014/main" val="35633696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906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option</a:t>
                      </a:r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5042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0 zero-option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61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1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pT</a:t>
                      </a:r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skidder</a:t>
                      </a:r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9247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2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pT</a:t>
                      </a:r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yarder</a:t>
                      </a:r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557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3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fC</a:t>
                      </a:r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winch</a:t>
                      </a:r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-ass.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069863"/>
                  </a:ext>
                </a:extLst>
              </a:tr>
            </a:tbl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108214FA-B917-4167-ABD8-EE40F1CFB8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5109" y="3827460"/>
            <a:ext cx="39878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16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2">
            <a:extLst>
              <a:ext uri="{FF2B5EF4-FFF2-40B4-BE49-F238E27FC236}">
                <a16:creationId xmlns:a16="http://schemas.microsoft.com/office/drawing/2014/main" id="{20EEE6E4-0094-90B1-5556-91884F07C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310868"/>
              </p:ext>
            </p:extLst>
          </p:nvPr>
        </p:nvGraphicFramePr>
        <p:xfrm>
          <a:off x="2371711" y="3412728"/>
          <a:ext cx="2845144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22572">
                  <a:extLst>
                    <a:ext uri="{9D8B030D-6E8A-4147-A177-3AD203B41FA5}">
                      <a16:colId xmlns:a16="http://schemas.microsoft.com/office/drawing/2014/main" val="4085157139"/>
                    </a:ext>
                  </a:extLst>
                </a:gridCol>
                <a:gridCol w="1422572">
                  <a:extLst>
                    <a:ext uri="{9D8B030D-6E8A-4147-A177-3AD203B41FA5}">
                      <a16:colId xmlns:a16="http://schemas.microsoft.com/office/drawing/2014/main" val="204640179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Economic</a:t>
                      </a:r>
                      <a:r>
                        <a:rPr lang="de-DE" b="1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suitability</a:t>
                      </a:r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391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ysClr val="windowText" lastClr="000000"/>
                          </a:solidFill>
                        </a:rPr>
                        <a:t>Efficiency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Effectiveness</a:t>
                      </a:r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967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0,00 €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861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32,00 €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60 %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257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11,67 €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100 %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6475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60,67 €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90 %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030880"/>
                  </a:ext>
                </a:extLst>
              </a:tr>
            </a:tbl>
          </a:graphicData>
        </a:graphic>
      </p:graphicFrame>
      <p:graphicFrame>
        <p:nvGraphicFramePr>
          <p:cNvPr id="3" name="Tabelle 12">
            <a:extLst>
              <a:ext uri="{FF2B5EF4-FFF2-40B4-BE49-F238E27FC236}">
                <a16:creationId xmlns:a16="http://schemas.microsoft.com/office/drawing/2014/main" id="{DF52A564-55E8-4ECC-AF1E-30F93C3DE1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045051"/>
              </p:ext>
            </p:extLst>
          </p:nvPr>
        </p:nvGraphicFramePr>
        <p:xfrm>
          <a:off x="5230659" y="3413502"/>
          <a:ext cx="1422572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22572">
                  <a:extLst>
                    <a:ext uri="{9D8B030D-6E8A-4147-A177-3AD203B41FA5}">
                      <a16:colId xmlns:a16="http://schemas.microsoft.com/office/drawing/2014/main" val="4085157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Economic</a:t>
                      </a:r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391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Suitability</a:t>
                      </a:r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967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0,00 €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861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19,20 €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257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11,67 €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6475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54,60 €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030880"/>
                  </a:ext>
                </a:extLst>
              </a:tr>
            </a:tbl>
          </a:graphicData>
        </a:graphic>
      </p:graphicFrame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706D21C0-170A-39CF-6979-6E2F22CAF6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613218"/>
              </p:ext>
            </p:extLst>
          </p:nvPr>
        </p:nvGraphicFramePr>
        <p:xfrm>
          <a:off x="617637" y="3412728"/>
          <a:ext cx="1740270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40270">
                  <a:extLst>
                    <a:ext uri="{9D8B030D-6E8A-4147-A177-3AD203B41FA5}">
                      <a16:colId xmlns:a16="http://schemas.microsoft.com/office/drawing/2014/main" val="35633696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906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option</a:t>
                      </a:r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5042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0 zero-option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61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1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pT</a:t>
                      </a:r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skidder</a:t>
                      </a:r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9247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2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pT</a:t>
                      </a:r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yarder</a:t>
                      </a:r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557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3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fC</a:t>
                      </a:r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winch</a:t>
                      </a:r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-ass.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069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6749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2">
            <a:extLst>
              <a:ext uri="{FF2B5EF4-FFF2-40B4-BE49-F238E27FC236}">
                <a16:creationId xmlns:a16="http://schemas.microsoft.com/office/drawing/2014/main" id="{F3D76029-0BB1-9BCA-0E46-62DF4D90D5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032005"/>
              </p:ext>
            </p:extLst>
          </p:nvPr>
        </p:nvGraphicFramePr>
        <p:xfrm>
          <a:off x="697425" y="3615859"/>
          <a:ext cx="7775243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15654">
                  <a:extLst>
                    <a:ext uri="{9D8B030D-6E8A-4147-A177-3AD203B41FA5}">
                      <a16:colId xmlns:a16="http://schemas.microsoft.com/office/drawing/2014/main" val="1437600155"/>
                    </a:ext>
                  </a:extLst>
                </a:gridCol>
                <a:gridCol w="1494445">
                  <a:extLst>
                    <a:ext uri="{9D8B030D-6E8A-4147-A177-3AD203B41FA5}">
                      <a16:colId xmlns:a16="http://schemas.microsoft.com/office/drawing/2014/main" val="4085157139"/>
                    </a:ext>
                  </a:extLst>
                </a:gridCol>
                <a:gridCol w="1555048">
                  <a:extLst>
                    <a:ext uri="{9D8B030D-6E8A-4147-A177-3AD203B41FA5}">
                      <a16:colId xmlns:a16="http://schemas.microsoft.com/office/drawing/2014/main" val="3593863399"/>
                    </a:ext>
                  </a:extLst>
                </a:gridCol>
                <a:gridCol w="1555048">
                  <a:extLst>
                    <a:ext uri="{9D8B030D-6E8A-4147-A177-3AD203B41FA5}">
                      <a16:colId xmlns:a16="http://schemas.microsoft.com/office/drawing/2014/main" val="1199781441"/>
                    </a:ext>
                  </a:extLst>
                </a:gridCol>
                <a:gridCol w="1555048">
                  <a:extLst>
                    <a:ext uri="{9D8B030D-6E8A-4147-A177-3AD203B41FA5}">
                      <a16:colId xmlns:a16="http://schemas.microsoft.com/office/drawing/2014/main" val="177223078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Ecological</a:t>
                      </a:r>
                      <a:r>
                        <a:rPr lang="de-DE" b="1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compatibility</a:t>
                      </a:r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391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option</a:t>
                      </a:r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processing</a:t>
                      </a:r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pre-skid</a:t>
                      </a:r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extract</a:t>
                      </a:r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method</a:t>
                      </a:r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967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0 zero-option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861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1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pT</a:t>
                      </a:r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skidder</a:t>
                      </a:r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257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2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pT</a:t>
                      </a:r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yarder</a:t>
                      </a:r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6475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3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fC</a:t>
                      </a:r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winch</a:t>
                      </a:r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 ass.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030880"/>
                  </a:ext>
                </a:extLst>
              </a:tr>
            </a:tbl>
          </a:graphicData>
        </a:graphic>
      </p:graphicFrame>
      <p:sp>
        <p:nvSpPr>
          <p:cNvPr id="3" name="Stern mit 5 Zacken 2">
            <a:extLst>
              <a:ext uri="{FF2B5EF4-FFF2-40B4-BE49-F238E27FC236}">
                <a16:creationId xmlns:a16="http://schemas.microsoft.com/office/drawing/2014/main" id="{D1C0C44C-B7EC-2996-4307-B45B92E17195}"/>
              </a:ext>
            </a:extLst>
          </p:cNvPr>
          <p:cNvSpPr/>
          <p:nvPr/>
        </p:nvSpPr>
        <p:spPr bwMode="auto">
          <a:xfrm>
            <a:off x="2724139" y="4318257"/>
            <a:ext cx="431800" cy="368300"/>
          </a:xfrm>
          <a:prstGeom prst="star5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4" name="Stern mit 5 Zacken 3">
            <a:extLst>
              <a:ext uri="{FF2B5EF4-FFF2-40B4-BE49-F238E27FC236}">
                <a16:creationId xmlns:a16="http://schemas.microsoft.com/office/drawing/2014/main" id="{A22CA325-DE95-DCF0-E997-CA4F2F5C2C2D}"/>
              </a:ext>
            </a:extLst>
          </p:cNvPr>
          <p:cNvSpPr/>
          <p:nvPr/>
        </p:nvSpPr>
        <p:spPr bwMode="auto">
          <a:xfrm>
            <a:off x="4201884" y="4318257"/>
            <a:ext cx="431800" cy="368300"/>
          </a:xfrm>
          <a:prstGeom prst="star5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5" name="Stern mit 5 Zacken 4">
            <a:extLst>
              <a:ext uri="{FF2B5EF4-FFF2-40B4-BE49-F238E27FC236}">
                <a16:creationId xmlns:a16="http://schemas.microsoft.com/office/drawing/2014/main" id="{DC54FEE6-E94C-4CF7-B1AE-16D59BDEDF2E}"/>
              </a:ext>
            </a:extLst>
          </p:cNvPr>
          <p:cNvSpPr/>
          <p:nvPr/>
        </p:nvSpPr>
        <p:spPr bwMode="auto">
          <a:xfrm>
            <a:off x="5722006" y="4318257"/>
            <a:ext cx="431800" cy="368300"/>
          </a:xfrm>
          <a:prstGeom prst="star5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6" name="Stern mit 5 Zacken 5">
            <a:extLst>
              <a:ext uri="{FF2B5EF4-FFF2-40B4-BE49-F238E27FC236}">
                <a16:creationId xmlns:a16="http://schemas.microsoft.com/office/drawing/2014/main" id="{164BF882-1F6D-12EE-2B0E-70A2D378DC52}"/>
              </a:ext>
            </a:extLst>
          </p:cNvPr>
          <p:cNvSpPr/>
          <p:nvPr/>
        </p:nvSpPr>
        <p:spPr bwMode="auto">
          <a:xfrm>
            <a:off x="4201884" y="5472599"/>
            <a:ext cx="431800" cy="368300"/>
          </a:xfrm>
          <a:prstGeom prst="star5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7" name="Stern mit 5 Zacken 6">
            <a:extLst>
              <a:ext uri="{FF2B5EF4-FFF2-40B4-BE49-F238E27FC236}">
                <a16:creationId xmlns:a16="http://schemas.microsoft.com/office/drawing/2014/main" id="{3C994203-A17C-7F45-F1A6-6C98A7EAA9E3}"/>
              </a:ext>
            </a:extLst>
          </p:cNvPr>
          <p:cNvSpPr/>
          <p:nvPr/>
        </p:nvSpPr>
        <p:spPr bwMode="auto">
          <a:xfrm>
            <a:off x="5700818" y="5485203"/>
            <a:ext cx="431800" cy="368300"/>
          </a:xfrm>
          <a:prstGeom prst="star5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8" name="Stern mit 5 Zacken 7">
            <a:extLst>
              <a:ext uri="{FF2B5EF4-FFF2-40B4-BE49-F238E27FC236}">
                <a16:creationId xmlns:a16="http://schemas.microsoft.com/office/drawing/2014/main" id="{C4496C9E-A60A-9927-3F58-1CA24DB82AB3}"/>
              </a:ext>
            </a:extLst>
          </p:cNvPr>
          <p:cNvSpPr/>
          <p:nvPr/>
        </p:nvSpPr>
        <p:spPr bwMode="auto">
          <a:xfrm>
            <a:off x="2719074" y="5460242"/>
            <a:ext cx="431800" cy="368300"/>
          </a:xfrm>
          <a:prstGeom prst="star5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9" name="Plus 8">
            <a:extLst>
              <a:ext uri="{FF2B5EF4-FFF2-40B4-BE49-F238E27FC236}">
                <a16:creationId xmlns:a16="http://schemas.microsoft.com/office/drawing/2014/main" id="{8E09910C-5794-EEBD-F618-D8B6E949B466}"/>
              </a:ext>
            </a:extLst>
          </p:cNvPr>
          <p:cNvSpPr/>
          <p:nvPr/>
        </p:nvSpPr>
        <p:spPr bwMode="auto">
          <a:xfrm>
            <a:off x="2749957" y="4725645"/>
            <a:ext cx="392262" cy="368201"/>
          </a:xfrm>
          <a:prstGeom prst="mathPlus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0" name="Plus 9">
            <a:extLst>
              <a:ext uri="{FF2B5EF4-FFF2-40B4-BE49-F238E27FC236}">
                <a16:creationId xmlns:a16="http://schemas.microsoft.com/office/drawing/2014/main" id="{CAAABB21-67C0-5F78-453D-B1A461E914A7}"/>
              </a:ext>
            </a:extLst>
          </p:cNvPr>
          <p:cNvSpPr/>
          <p:nvPr/>
        </p:nvSpPr>
        <p:spPr bwMode="auto">
          <a:xfrm>
            <a:off x="2749957" y="5117002"/>
            <a:ext cx="392262" cy="368201"/>
          </a:xfrm>
          <a:prstGeom prst="mathPlus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1" name="Minus 10">
            <a:extLst>
              <a:ext uri="{FF2B5EF4-FFF2-40B4-BE49-F238E27FC236}">
                <a16:creationId xmlns:a16="http://schemas.microsoft.com/office/drawing/2014/main" id="{3536ED24-F773-6F9A-6A55-1500609CEAF8}"/>
              </a:ext>
            </a:extLst>
          </p:cNvPr>
          <p:cNvSpPr/>
          <p:nvPr/>
        </p:nvSpPr>
        <p:spPr bwMode="auto">
          <a:xfrm>
            <a:off x="4410328" y="4746699"/>
            <a:ext cx="216496" cy="321344"/>
          </a:xfrm>
          <a:prstGeom prst="mathMinus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2" name="Minus 11">
            <a:extLst>
              <a:ext uri="{FF2B5EF4-FFF2-40B4-BE49-F238E27FC236}">
                <a16:creationId xmlns:a16="http://schemas.microsoft.com/office/drawing/2014/main" id="{D263C762-2378-80D8-4489-EE4E9D8F7864}"/>
              </a:ext>
            </a:extLst>
          </p:cNvPr>
          <p:cNvSpPr/>
          <p:nvPr/>
        </p:nvSpPr>
        <p:spPr bwMode="auto">
          <a:xfrm>
            <a:off x="4193832" y="4746699"/>
            <a:ext cx="216496" cy="321344"/>
          </a:xfrm>
          <a:prstGeom prst="mathMinus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3" name="Minus 12">
            <a:extLst>
              <a:ext uri="{FF2B5EF4-FFF2-40B4-BE49-F238E27FC236}">
                <a16:creationId xmlns:a16="http://schemas.microsoft.com/office/drawing/2014/main" id="{CDC1E4C9-C170-9CB0-8983-3668043F191F}"/>
              </a:ext>
            </a:extLst>
          </p:cNvPr>
          <p:cNvSpPr/>
          <p:nvPr/>
        </p:nvSpPr>
        <p:spPr bwMode="auto">
          <a:xfrm>
            <a:off x="4410328" y="5122469"/>
            <a:ext cx="216496" cy="321344"/>
          </a:xfrm>
          <a:prstGeom prst="mathMinus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4" name="Minus 13">
            <a:extLst>
              <a:ext uri="{FF2B5EF4-FFF2-40B4-BE49-F238E27FC236}">
                <a16:creationId xmlns:a16="http://schemas.microsoft.com/office/drawing/2014/main" id="{465D938B-905C-53FE-F7A8-8AD3AE54454B}"/>
              </a:ext>
            </a:extLst>
          </p:cNvPr>
          <p:cNvSpPr/>
          <p:nvPr/>
        </p:nvSpPr>
        <p:spPr bwMode="auto">
          <a:xfrm>
            <a:off x="4193832" y="5122469"/>
            <a:ext cx="216496" cy="321344"/>
          </a:xfrm>
          <a:prstGeom prst="mathMinus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5" name="Minus 14">
            <a:extLst>
              <a:ext uri="{FF2B5EF4-FFF2-40B4-BE49-F238E27FC236}">
                <a16:creationId xmlns:a16="http://schemas.microsoft.com/office/drawing/2014/main" id="{A27A58FA-B6D8-7F08-B2AE-3DBCF162D2B4}"/>
              </a:ext>
            </a:extLst>
          </p:cNvPr>
          <p:cNvSpPr/>
          <p:nvPr/>
        </p:nvSpPr>
        <p:spPr bwMode="auto">
          <a:xfrm>
            <a:off x="5916122" y="4764536"/>
            <a:ext cx="216496" cy="321344"/>
          </a:xfrm>
          <a:prstGeom prst="mathMinus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6" name="Minus 15">
            <a:extLst>
              <a:ext uri="{FF2B5EF4-FFF2-40B4-BE49-F238E27FC236}">
                <a16:creationId xmlns:a16="http://schemas.microsoft.com/office/drawing/2014/main" id="{C2F420AA-E12D-E06E-1AE2-6E3FAE010712}"/>
              </a:ext>
            </a:extLst>
          </p:cNvPr>
          <p:cNvSpPr/>
          <p:nvPr/>
        </p:nvSpPr>
        <p:spPr bwMode="auto">
          <a:xfrm>
            <a:off x="5699626" y="4764536"/>
            <a:ext cx="216496" cy="321344"/>
          </a:xfrm>
          <a:prstGeom prst="mathMinus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7" name="Minus 16">
            <a:extLst>
              <a:ext uri="{FF2B5EF4-FFF2-40B4-BE49-F238E27FC236}">
                <a16:creationId xmlns:a16="http://schemas.microsoft.com/office/drawing/2014/main" id="{808461DE-34B2-FF0A-03A8-A715033436DE}"/>
              </a:ext>
            </a:extLst>
          </p:cNvPr>
          <p:cNvSpPr/>
          <p:nvPr/>
        </p:nvSpPr>
        <p:spPr bwMode="auto">
          <a:xfrm>
            <a:off x="5910614" y="5116456"/>
            <a:ext cx="216496" cy="321344"/>
          </a:xfrm>
          <a:prstGeom prst="mathMinus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8" name="Minus 17">
            <a:extLst>
              <a:ext uri="{FF2B5EF4-FFF2-40B4-BE49-F238E27FC236}">
                <a16:creationId xmlns:a16="http://schemas.microsoft.com/office/drawing/2014/main" id="{FBC14AA0-CCCE-A6D3-2785-2DB6F22A7B77}"/>
              </a:ext>
            </a:extLst>
          </p:cNvPr>
          <p:cNvSpPr/>
          <p:nvPr/>
        </p:nvSpPr>
        <p:spPr bwMode="auto">
          <a:xfrm>
            <a:off x="5694118" y="5116456"/>
            <a:ext cx="216496" cy="321344"/>
          </a:xfrm>
          <a:prstGeom prst="mathMinus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9" name="Stern mit 5 Zacken 18">
            <a:extLst>
              <a:ext uri="{FF2B5EF4-FFF2-40B4-BE49-F238E27FC236}">
                <a16:creationId xmlns:a16="http://schemas.microsoft.com/office/drawing/2014/main" id="{3A7061B3-49C5-08F8-58DD-CDCBF27A6828}"/>
              </a:ext>
            </a:extLst>
          </p:cNvPr>
          <p:cNvSpPr/>
          <p:nvPr/>
        </p:nvSpPr>
        <p:spPr bwMode="auto">
          <a:xfrm>
            <a:off x="7252281" y="4318257"/>
            <a:ext cx="431800" cy="368300"/>
          </a:xfrm>
          <a:prstGeom prst="star5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20" name="Stern mit 5 Zacken 19">
            <a:extLst>
              <a:ext uri="{FF2B5EF4-FFF2-40B4-BE49-F238E27FC236}">
                <a16:creationId xmlns:a16="http://schemas.microsoft.com/office/drawing/2014/main" id="{EBD63A68-421F-518C-8215-C2C32F7289B6}"/>
              </a:ext>
            </a:extLst>
          </p:cNvPr>
          <p:cNvSpPr/>
          <p:nvPr/>
        </p:nvSpPr>
        <p:spPr bwMode="auto">
          <a:xfrm>
            <a:off x="7231093" y="5485203"/>
            <a:ext cx="431800" cy="368300"/>
          </a:xfrm>
          <a:prstGeom prst="star5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21" name="Minus 20">
            <a:extLst>
              <a:ext uri="{FF2B5EF4-FFF2-40B4-BE49-F238E27FC236}">
                <a16:creationId xmlns:a16="http://schemas.microsoft.com/office/drawing/2014/main" id="{EF0226B4-A5EC-74E1-4FED-3EB46CA6E114}"/>
              </a:ext>
            </a:extLst>
          </p:cNvPr>
          <p:cNvSpPr/>
          <p:nvPr/>
        </p:nvSpPr>
        <p:spPr bwMode="auto">
          <a:xfrm>
            <a:off x="7446397" y="4764536"/>
            <a:ext cx="216496" cy="321344"/>
          </a:xfrm>
          <a:prstGeom prst="mathMinus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22" name="Minus 21">
            <a:extLst>
              <a:ext uri="{FF2B5EF4-FFF2-40B4-BE49-F238E27FC236}">
                <a16:creationId xmlns:a16="http://schemas.microsoft.com/office/drawing/2014/main" id="{8473B956-991D-D83A-4604-E3CF5B85C2FB}"/>
              </a:ext>
            </a:extLst>
          </p:cNvPr>
          <p:cNvSpPr/>
          <p:nvPr/>
        </p:nvSpPr>
        <p:spPr bwMode="auto">
          <a:xfrm>
            <a:off x="7229901" y="4764536"/>
            <a:ext cx="216496" cy="321344"/>
          </a:xfrm>
          <a:prstGeom prst="mathMinus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23" name="Minus 22">
            <a:extLst>
              <a:ext uri="{FF2B5EF4-FFF2-40B4-BE49-F238E27FC236}">
                <a16:creationId xmlns:a16="http://schemas.microsoft.com/office/drawing/2014/main" id="{F439C370-DC30-5F99-8285-46019B79C006}"/>
              </a:ext>
            </a:extLst>
          </p:cNvPr>
          <p:cNvSpPr/>
          <p:nvPr/>
        </p:nvSpPr>
        <p:spPr bwMode="auto">
          <a:xfrm>
            <a:off x="7440889" y="5116456"/>
            <a:ext cx="216496" cy="321344"/>
          </a:xfrm>
          <a:prstGeom prst="mathMinus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24" name="Minus 23">
            <a:extLst>
              <a:ext uri="{FF2B5EF4-FFF2-40B4-BE49-F238E27FC236}">
                <a16:creationId xmlns:a16="http://schemas.microsoft.com/office/drawing/2014/main" id="{69397B7A-B49F-43AF-A991-F520872A6CF6}"/>
              </a:ext>
            </a:extLst>
          </p:cNvPr>
          <p:cNvSpPr/>
          <p:nvPr/>
        </p:nvSpPr>
        <p:spPr bwMode="auto">
          <a:xfrm>
            <a:off x="7224393" y="5116456"/>
            <a:ext cx="216496" cy="321344"/>
          </a:xfrm>
          <a:prstGeom prst="mathMinus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25" name="Eingebuchteter Richtungspfeil 24">
            <a:extLst>
              <a:ext uri="{FF2B5EF4-FFF2-40B4-BE49-F238E27FC236}">
                <a16:creationId xmlns:a16="http://schemas.microsoft.com/office/drawing/2014/main" id="{A59086DD-1022-3605-D9FD-FB801B2145DD}"/>
              </a:ext>
            </a:extLst>
          </p:cNvPr>
          <p:cNvSpPr/>
          <p:nvPr/>
        </p:nvSpPr>
        <p:spPr>
          <a:xfrm>
            <a:off x="6625606" y="4343218"/>
            <a:ext cx="324091" cy="148532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graphicFrame>
        <p:nvGraphicFramePr>
          <p:cNvPr id="26" name="Tabelle 12">
            <a:extLst>
              <a:ext uri="{FF2B5EF4-FFF2-40B4-BE49-F238E27FC236}">
                <a16:creationId xmlns:a16="http://schemas.microsoft.com/office/drawing/2014/main" id="{0F83F5F3-F2A3-F039-E831-1BF51F3C98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101111"/>
              </p:ext>
            </p:extLst>
          </p:nvPr>
        </p:nvGraphicFramePr>
        <p:xfrm>
          <a:off x="697425" y="833732"/>
          <a:ext cx="6201284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10742">
                  <a:extLst>
                    <a:ext uri="{9D8B030D-6E8A-4147-A177-3AD203B41FA5}">
                      <a16:colId xmlns:a16="http://schemas.microsoft.com/office/drawing/2014/main" val="1437600155"/>
                    </a:ext>
                  </a:extLst>
                </a:gridCol>
                <a:gridCol w="1489900">
                  <a:extLst>
                    <a:ext uri="{9D8B030D-6E8A-4147-A177-3AD203B41FA5}">
                      <a16:colId xmlns:a16="http://schemas.microsoft.com/office/drawing/2014/main" val="4085157139"/>
                    </a:ext>
                  </a:extLst>
                </a:gridCol>
                <a:gridCol w="1550321">
                  <a:extLst>
                    <a:ext uri="{9D8B030D-6E8A-4147-A177-3AD203B41FA5}">
                      <a16:colId xmlns:a16="http://schemas.microsoft.com/office/drawing/2014/main" val="3593863399"/>
                    </a:ext>
                  </a:extLst>
                </a:gridCol>
                <a:gridCol w="1550321">
                  <a:extLst>
                    <a:ext uri="{9D8B030D-6E8A-4147-A177-3AD203B41FA5}">
                      <a16:colId xmlns:a16="http://schemas.microsoft.com/office/drawing/2014/main" val="119978144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Ecological</a:t>
                      </a:r>
                      <a:r>
                        <a:rPr lang="de-DE" b="1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compatibility</a:t>
                      </a:r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391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option</a:t>
                      </a:r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processing</a:t>
                      </a:r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pre-skid</a:t>
                      </a:r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extract</a:t>
                      </a:r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967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0 zero-option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err="1">
                          <a:solidFill>
                            <a:sysClr val="windowText" lastClr="000000"/>
                          </a:solidFill>
                        </a:rPr>
                        <a:t>no</a:t>
                      </a:r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b="0" dirty="0" err="1">
                          <a:solidFill>
                            <a:sysClr val="windowText" lastClr="000000"/>
                          </a:solidFill>
                        </a:rPr>
                        <a:t>damage</a:t>
                      </a:r>
                      <a:endParaRPr lang="de-DE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 err="1">
                          <a:solidFill>
                            <a:sysClr val="windowText" lastClr="000000"/>
                          </a:solidFill>
                        </a:rPr>
                        <a:t>no</a:t>
                      </a:r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b="0" dirty="0" err="1">
                          <a:solidFill>
                            <a:sysClr val="windowText" lastClr="000000"/>
                          </a:solidFill>
                        </a:rPr>
                        <a:t>damage</a:t>
                      </a:r>
                      <a:endParaRPr lang="de-DE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 err="1">
                          <a:solidFill>
                            <a:sysClr val="windowText" lastClr="000000"/>
                          </a:solidFill>
                        </a:rPr>
                        <a:t>no</a:t>
                      </a:r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b="0" dirty="0" err="1">
                          <a:solidFill>
                            <a:sysClr val="windowText" lastClr="000000"/>
                          </a:solidFill>
                        </a:rPr>
                        <a:t>damage</a:t>
                      </a:r>
                      <a:endParaRPr lang="de-DE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861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1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pT</a:t>
                      </a:r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skidder</a:t>
                      </a:r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motor-man.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slid</a:t>
                      </a:r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.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tree</a:t>
                      </a:r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 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slid</a:t>
                      </a:r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.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tree</a:t>
                      </a:r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 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257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2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pT</a:t>
                      </a:r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yarder</a:t>
                      </a:r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motor-man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slid</a:t>
                      </a:r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.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tree</a:t>
                      </a:r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 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slid</a:t>
                      </a:r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.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tree</a:t>
                      </a:r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 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6475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3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fC</a:t>
                      </a:r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winch</a:t>
                      </a:r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 ass.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machine</a:t>
                      </a:r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carrying</a:t>
                      </a:r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carrying</a:t>
                      </a:r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030880"/>
                  </a:ext>
                </a:extLst>
              </a:tr>
            </a:tbl>
          </a:graphicData>
        </a:graphic>
      </p:graphicFrame>
      <p:sp>
        <p:nvSpPr>
          <p:cNvPr id="27" name="Stern mit 5 Zacken 26">
            <a:extLst>
              <a:ext uri="{FF2B5EF4-FFF2-40B4-BE49-F238E27FC236}">
                <a16:creationId xmlns:a16="http://schemas.microsoft.com/office/drawing/2014/main" id="{911CC976-790A-8428-6572-72A6650B9D5A}"/>
              </a:ext>
            </a:extLst>
          </p:cNvPr>
          <p:cNvSpPr/>
          <p:nvPr/>
        </p:nvSpPr>
        <p:spPr bwMode="auto">
          <a:xfrm>
            <a:off x="3511418" y="1536130"/>
            <a:ext cx="431800" cy="368300"/>
          </a:xfrm>
          <a:prstGeom prst="star5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28" name="Stern mit 5 Zacken 27">
            <a:extLst>
              <a:ext uri="{FF2B5EF4-FFF2-40B4-BE49-F238E27FC236}">
                <a16:creationId xmlns:a16="http://schemas.microsoft.com/office/drawing/2014/main" id="{5F97A69A-45F4-7275-3A5F-33BFD04C81DF}"/>
              </a:ext>
            </a:extLst>
          </p:cNvPr>
          <p:cNvSpPr/>
          <p:nvPr/>
        </p:nvSpPr>
        <p:spPr bwMode="auto">
          <a:xfrm>
            <a:off x="4989163" y="1536130"/>
            <a:ext cx="431800" cy="368300"/>
          </a:xfrm>
          <a:prstGeom prst="star5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29" name="Stern mit 5 Zacken 28">
            <a:extLst>
              <a:ext uri="{FF2B5EF4-FFF2-40B4-BE49-F238E27FC236}">
                <a16:creationId xmlns:a16="http://schemas.microsoft.com/office/drawing/2014/main" id="{9092CBFC-06C0-9D29-FCBB-6BE888CAB4EC}"/>
              </a:ext>
            </a:extLst>
          </p:cNvPr>
          <p:cNvSpPr/>
          <p:nvPr/>
        </p:nvSpPr>
        <p:spPr bwMode="auto">
          <a:xfrm>
            <a:off x="6509285" y="1536130"/>
            <a:ext cx="431800" cy="368300"/>
          </a:xfrm>
          <a:prstGeom prst="star5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30" name="Stern mit 5 Zacken 29">
            <a:extLst>
              <a:ext uri="{FF2B5EF4-FFF2-40B4-BE49-F238E27FC236}">
                <a16:creationId xmlns:a16="http://schemas.microsoft.com/office/drawing/2014/main" id="{4C99245B-5342-3331-3BE6-3F0CEFAB5C75}"/>
              </a:ext>
            </a:extLst>
          </p:cNvPr>
          <p:cNvSpPr/>
          <p:nvPr/>
        </p:nvSpPr>
        <p:spPr bwMode="auto">
          <a:xfrm>
            <a:off x="4989163" y="2690472"/>
            <a:ext cx="431800" cy="368300"/>
          </a:xfrm>
          <a:prstGeom prst="star5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31" name="Stern mit 5 Zacken 30">
            <a:extLst>
              <a:ext uri="{FF2B5EF4-FFF2-40B4-BE49-F238E27FC236}">
                <a16:creationId xmlns:a16="http://schemas.microsoft.com/office/drawing/2014/main" id="{71E69B38-E3D2-B067-9415-20B6B3CFC132}"/>
              </a:ext>
            </a:extLst>
          </p:cNvPr>
          <p:cNvSpPr/>
          <p:nvPr/>
        </p:nvSpPr>
        <p:spPr bwMode="auto">
          <a:xfrm>
            <a:off x="6488097" y="2703076"/>
            <a:ext cx="431800" cy="368300"/>
          </a:xfrm>
          <a:prstGeom prst="star5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32" name="Stern mit 5 Zacken 31">
            <a:extLst>
              <a:ext uri="{FF2B5EF4-FFF2-40B4-BE49-F238E27FC236}">
                <a16:creationId xmlns:a16="http://schemas.microsoft.com/office/drawing/2014/main" id="{E04DA1EA-D997-B1F5-ED40-188ABFB92FD1}"/>
              </a:ext>
            </a:extLst>
          </p:cNvPr>
          <p:cNvSpPr/>
          <p:nvPr/>
        </p:nvSpPr>
        <p:spPr bwMode="auto">
          <a:xfrm>
            <a:off x="3506353" y="2678115"/>
            <a:ext cx="431800" cy="368300"/>
          </a:xfrm>
          <a:prstGeom prst="star5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33" name="Plus 32">
            <a:extLst>
              <a:ext uri="{FF2B5EF4-FFF2-40B4-BE49-F238E27FC236}">
                <a16:creationId xmlns:a16="http://schemas.microsoft.com/office/drawing/2014/main" id="{4EEB1FBA-52D1-0457-F27B-90897EC59491}"/>
              </a:ext>
            </a:extLst>
          </p:cNvPr>
          <p:cNvSpPr/>
          <p:nvPr/>
        </p:nvSpPr>
        <p:spPr bwMode="auto">
          <a:xfrm>
            <a:off x="3537236" y="1943518"/>
            <a:ext cx="392262" cy="368201"/>
          </a:xfrm>
          <a:prstGeom prst="mathPlus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34" name="Plus 33">
            <a:extLst>
              <a:ext uri="{FF2B5EF4-FFF2-40B4-BE49-F238E27FC236}">
                <a16:creationId xmlns:a16="http://schemas.microsoft.com/office/drawing/2014/main" id="{C68BA5A9-3810-A0C1-BFD7-824720B3E3CB}"/>
              </a:ext>
            </a:extLst>
          </p:cNvPr>
          <p:cNvSpPr/>
          <p:nvPr/>
        </p:nvSpPr>
        <p:spPr bwMode="auto">
          <a:xfrm>
            <a:off x="3537236" y="2334875"/>
            <a:ext cx="392262" cy="368201"/>
          </a:xfrm>
          <a:prstGeom prst="mathPlus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35" name="Minus 34">
            <a:extLst>
              <a:ext uri="{FF2B5EF4-FFF2-40B4-BE49-F238E27FC236}">
                <a16:creationId xmlns:a16="http://schemas.microsoft.com/office/drawing/2014/main" id="{5A264176-23A3-D33A-7862-206884A4BB7B}"/>
              </a:ext>
            </a:extLst>
          </p:cNvPr>
          <p:cNvSpPr/>
          <p:nvPr/>
        </p:nvSpPr>
        <p:spPr bwMode="auto">
          <a:xfrm>
            <a:off x="5197607" y="1964572"/>
            <a:ext cx="216496" cy="321344"/>
          </a:xfrm>
          <a:prstGeom prst="mathMinus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36" name="Minus 35">
            <a:extLst>
              <a:ext uri="{FF2B5EF4-FFF2-40B4-BE49-F238E27FC236}">
                <a16:creationId xmlns:a16="http://schemas.microsoft.com/office/drawing/2014/main" id="{72BE5381-A0C3-1F0A-D29B-364958224544}"/>
              </a:ext>
            </a:extLst>
          </p:cNvPr>
          <p:cNvSpPr/>
          <p:nvPr/>
        </p:nvSpPr>
        <p:spPr bwMode="auto">
          <a:xfrm>
            <a:off x="4981111" y="1964572"/>
            <a:ext cx="216496" cy="321344"/>
          </a:xfrm>
          <a:prstGeom prst="mathMinus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37" name="Minus 36">
            <a:extLst>
              <a:ext uri="{FF2B5EF4-FFF2-40B4-BE49-F238E27FC236}">
                <a16:creationId xmlns:a16="http://schemas.microsoft.com/office/drawing/2014/main" id="{F53A342D-B330-462D-226D-223A0ABB4EB5}"/>
              </a:ext>
            </a:extLst>
          </p:cNvPr>
          <p:cNvSpPr/>
          <p:nvPr/>
        </p:nvSpPr>
        <p:spPr bwMode="auto">
          <a:xfrm>
            <a:off x="5197607" y="2340342"/>
            <a:ext cx="216496" cy="321344"/>
          </a:xfrm>
          <a:prstGeom prst="mathMinus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38" name="Minus 37">
            <a:extLst>
              <a:ext uri="{FF2B5EF4-FFF2-40B4-BE49-F238E27FC236}">
                <a16:creationId xmlns:a16="http://schemas.microsoft.com/office/drawing/2014/main" id="{B230B3DE-A350-EFC2-8AAD-968CDC634E07}"/>
              </a:ext>
            </a:extLst>
          </p:cNvPr>
          <p:cNvSpPr/>
          <p:nvPr/>
        </p:nvSpPr>
        <p:spPr bwMode="auto">
          <a:xfrm>
            <a:off x="4981111" y="2340342"/>
            <a:ext cx="216496" cy="321344"/>
          </a:xfrm>
          <a:prstGeom prst="mathMinus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39" name="Minus 38">
            <a:extLst>
              <a:ext uri="{FF2B5EF4-FFF2-40B4-BE49-F238E27FC236}">
                <a16:creationId xmlns:a16="http://schemas.microsoft.com/office/drawing/2014/main" id="{071BE1C5-D44E-F6CF-778B-535EDF7256B6}"/>
              </a:ext>
            </a:extLst>
          </p:cNvPr>
          <p:cNvSpPr/>
          <p:nvPr/>
        </p:nvSpPr>
        <p:spPr bwMode="auto">
          <a:xfrm>
            <a:off x="6703401" y="1982409"/>
            <a:ext cx="216496" cy="321344"/>
          </a:xfrm>
          <a:prstGeom prst="mathMinus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40" name="Minus 39">
            <a:extLst>
              <a:ext uri="{FF2B5EF4-FFF2-40B4-BE49-F238E27FC236}">
                <a16:creationId xmlns:a16="http://schemas.microsoft.com/office/drawing/2014/main" id="{65CB75A9-077E-9B8E-E1D7-F9A051D3B589}"/>
              </a:ext>
            </a:extLst>
          </p:cNvPr>
          <p:cNvSpPr/>
          <p:nvPr/>
        </p:nvSpPr>
        <p:spPr bwMode="auto">
          <a:xfrm>
            <a:off x="6486905" y="1982409"/>
            <a:ext cx="216496" cy="321344"/>
          </a:xfrm>
          <a:prstGeom prst="mathMinus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41" name="Minus 40">
            <a:extLst>
              <a:ext uri="{FF2B5EF4-FFF2-40B4-BE49-F238E27FC236}">
                <a16:creationId xmlns:a16="http://schemas.microsoft.com/office/drawing/2014/main" id="{6C56659A-2D0F-B4D8-6139-43FD9D05481A}"/>
              </a:ext>
            </a:extLst>
          </p:cNvPr>
          <p:cNvSpPr/>
          <p:nvPr/>
        </p:nvSpPr>
        <p:spPr bwMode="auto">
          <a:xfrm>
            <a:off x="6697893" y="2334329"/>
            <a:ext cx="216496" cy="321344"/>
          </a:xfrm>
          <a:prstGeom prst="mathMinus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42" name="Minus 41">
            <a:extLst>
              <a:ext uri="{FF2B5EF4-FFF2-40B4-BE49-F238E27FC236}">
                <a16:creationId xmlns:a16="http://schemas.microsoft.com/office/drawing/2014/main" id="{245AD6D0-4618-07C5-C0AA-BF0F88DC11B5}"/>
              </a:ext>
            </a:extLst>
          </p:cNvPr>
          <p:cNvSpPr/>
          <p:nvPr/>
        </p:nvSpPr>
        <p:spPr bwMode="auto">
          <a:xfrm>
            <a:off x="6481397" y="2334329"/>
            <a:ext cx="216496" cy="321344"/>
          </a:xfrm>
          <a:prstGeom prst="mathMinus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698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C81F531-B15E-4081-C7D7-CE47A550A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606" y="3903137"/>
            <a:ext cx="1838960" cy="183896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751471CA-E2CB-0A9E-EFBC-82A63F256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388" y="3491846"/>
            <a:ext cx="1838960" cy="225552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44793AA2-4BF1-7D59-F929-3F4BC36418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6144" y="3486552"/>
            <a:ext cx="1838960" cy="225552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23F20A4-9E85-84FB-6BC0-DB0FF2950D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2900" y="3508728"/>
            <a:ext cx="1838960" cy="225552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DDF2FBC-AD2E-CCA8-BFE9-75DA975E4983}"/>
              </a:ext>
            </a:extLst>
          </p:cNvPr>
          <p:cNvSpPr/>
          <p:nvPr/>
        </p:nvSpPr>
        <p:spPr>
          <a:xfrm>
            <a:off x="7977896" y="4580192"/>
            <a:ext cx="493681" cy="4861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070904D-13EF-4B9A-1F55-7A39556A3A22}"/>
              </a:ext>
            </a:extLst>
          </p:cNvPr>
          <p:cNvSpPr/>
          <p:nvPr/>
        </p:nvSpPr>
        <p:spPr>
          <a:xfrm>
            <a:off x="10424045" y="4593105"/>
            <a:ext cx="493681" cy="4861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69598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FAFFA3D3-8923-E932-FB5E-96B99C4C4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3035" y="3583468"/>
            <a:ext cx="1838960" cy="225552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E2138481-683A-206D-8474-AAEC19E8890F}"/>
              </a:ext>
            </a:extLst>
          </p:cNvPr>
          <p:cNvSpPr/>
          <p:nvPr/>
        </p:nvSpPr>
        <p:spPr>
          <a:xfrm>
            <a:off x="8001451" y="4318865"/>
            <a:ext cx="493681" cy="4861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CC8F697-FEFA-6776-5F91-3AD662D903C5}"/>
              </a:ext>
            </a:extLst>
          </p:cNvPr>
          <p:cNvSpPr txBox="1"/>
          <p:nvPr/>
        </p:nvSpPr>
        <p:spPr>
          <a:xfrm>
            <a:off x="8044042" y="5844257"/>
            <a:ext cx="429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T3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FE6D9AE-208B-67E7-2458-31F420DD82A0}"/>
              </a:ext>
            </a:extLst>
          </p:cNvPr>
          <p:cNvSpPr txBox="1"/>
          <p:nvPr/>
        </p:nvSpPr>
        <p:spPr>
          <a:xfrm>
            <a:off x="6913810" y="4394840"/>
            <a:ext cx="429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P4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0E2A4A2-28B4-793D-26F0-539EFA271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7052" y="4000028"/>
            <a:ext cx="1849120" cy="183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64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084F58E1-FE0D-DA8C-677F-677309036491}"/>
              </a:ext>
            </a:extLst>
          </p:cNvPr>
          <p:cNvSpPr/>
          <p:nvPr/>
        </p:nvSpPr>
        <p:spPr>
          <a:xfrm>
            <a:off x="2077536" y="365125"/>
            <a:ext cx="8803116" cy="5827836"/>
          </a:xfrm>
          <a:prstGeom prst="roundRect">
            <a:avLst>
              <a:gd name="adj" fmla="val 8419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38969F51-1BFB-FED2-4DA2-0082A31E2360}"/>
              </a:ext>
            </a:extLst>
          </p:cNvPr>
          <p:cNvSpPr/>
          <p:nvPr/>
        </p:nvSpPr>
        <p:spPr>
          <a:xfrm>
            <a:off x="8572350" y="493107"/>
            <a:ext cx="2143535" cy="553906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65D5B39-C0D7-416B-405A-54B34883C66E}"/>
              </a:ext>
            </a:extLst>
          </p:cNvPr>
          <p:cNvSpPr txBox="1"/>
          <p:nvPr/>
        </p:nvSpPr>
        <p:spPr>
          <a:xfrm>
            <a:off x="8572350" y="531818"/>
            <a:ext cx="2143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Individ</a:t>
            </a:r>
            <a:r>
              <a:rPr lang="en-US" b="1" dirty="0"/>
              <a:t>. evaluation</a:t>
            </a:r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7AF77101-48B7-2D27-5AFC-2A985C1E434E}"/>
              </a:ext>
            </a:extLst>
          </p:cNvPr>
          <p:cNvSpPr/>
          <p:nvPr/>
        </p:nvSpPr>
        <p:spPr>
          <a:xfrm>
            <a:off x="4909113" y="493107"/>
            <a:ext cx="3576834" cy="5539062"/>
          </a:xfrm>
          <a:prstGeom prst="roundRect">
            <a:avLst>
              <a:gd name="adj" fmla="val 7475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436A80C5-E116-B797-755D-690C96D86520}"/>
              </a:ext>
            </a:extLst>
          </p:cNvPr>
          <p:cNvSpPr/>
          <p:nvPr/>
        </p:nvSpPr>
        <p:spPr>
          <a:xfrm>
            <a:off x="2235611" y="493107"/>
            <a:ext cx="2576221" cy="5555426"/>
          </a:xfrm>
          <a:prstGeom prst="roundRect">
            <a:avLst>
              <a:gd name="adj" fmla="val 9546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aute 11">
            <a:extLst>
              <a:ext uri="{FF2B5EF4-FFF2-40B4-BE49-F238E27FC236}">
                <a16:creationId xmlns:a16="http://schemas.microsoft.com/office/drawing/2014/main" id="{8692BCBF-C95B-9A5C-E142-27D0A185150E}"/>
              </a:ext>
            </a:extLst>
          </p:cNvPr>
          <p:cNvSpPr/>
          <p:nvPr/>
        </p:nvSpPr>
        <p:spPr>
          <a:xfrm>
            <a:off x="8871718" y="2908362"/>
            <a:ext cx="1536556" cy="81712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opti-mal 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FD7E72CE-3E7A-E7AC-1BB7-A8A1D8B41FEF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8186090" y="3316923"/>
            <a:ext cx="685628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reieck 13">
            <a:extLst>
              <a:ext uri="{FF2B5EF4-FFF2-40B4-BE49-F238E27FC236}">
                <a16:creationId xmlns:a16="http://schemas.microsoft.com/office/drawing/2014/main" id="{9597E89D-9490-C1CD-E239-31A14919438A}"/>
              </a:ext>
            </a:extLst>
          </p:cNvPr>
          <p:cNvSpPr/>
          <p:nvPr/>
        </p:nvSpPr>
        <p:spPr>
          <a:xfrm>
            <a:off x="8871720" y="1026951"/>
            <a:ext cx="1536555" cy="119025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/>
              <a:t>objec-tives</a:t>
            </a:r>
            <a:endParaRPr lang="de-DE" sz="1400" dirty="0"/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CF5CD417-82AA-BD0E-59CB-7CECA004CAB7}"/>
              </a:ext>
            </a:extLst>
          </p:cNvPr>
          <p:cNvCxnSpPr>
            <a:stCxn id="14" idx="3"/>
            <a:endCxn id="12" idx="0"/>
          </p:cNvCxnSpPr>
          <p:nvPr/>
        </p:nvCxnSpPr>
        <p:spPr>
          <a:xfrm flipH="1">
            <a:off x="9639997" y="2217209"/>
            <a:ext cx="1" cy="691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aute 15">
            <a:extLst>
              <a:ext uri="{FF2B5EF4-FFF2-40B4-BE49-F238E27FC236}">
                <a16:creationId xmlns:a16="http://schemas.microsoft.com/office/drawing/2014/main" id="{C198FDEC-7E5B-6B99-C198-E6335917CC8C}"/>
              </a:ext>
            </a:extLst>
          </p:cNvPr>
          <p:cNvSpPr/>
          <p:nvPr/>
        </p:nvSpPr>
        <p:spPr>
          <a:xfrm>
            <a:off x="6649534" y="2908362"/>
            <a:ext cx="1536556" cy="81712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/>
              <a:t>accept-able</a:t>
            </a:r>
            <a:r>
              <a:rPr lang="de-DE" sz="1400" dirty="0"/>
              <a:t>?</a:t>
            </a:r>
          </a:p>
        </p:txBody>
      </p:sp>
      <p:sp>
        <p:nvSpPr>
          <p:cNvPr id="17" name="Abgerundetes Rechteck 16">
            <a:extLst>
              <a:ext uri="{FF2B5EF4-FFF2-40B4-BE49-F238E27FC236}">
                <a16:creationId xmlns:a16="http://schemas.microsoft.com/office/drawing/2014/main" id="{AA5CC56A-9F4E-7FF4-CF51-EB8932AB3DBD}"/>
              </a:ext>
            </a:extLst>
          </p:cNvPr>
          <p:cNvSpPr/>
          <p:nvPr/>
        </p:nvSpPr>
        <p:spPr>
          <a:xfrm>
            <a:off x="6736876" y="1026955"/>
            <a:ext cx="1361872" cy="8171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/>
              <a:t>local</a:t>
            </a:r>
            <a:r>
              <a:rPr lang="de-DE" sz="1400" dirty="0"/>
              <a:t> </a:t>
            </a:r>
            <a:r>
              <a:rPr lang="de-DE" sz="1400" dirty="0" err="1"/>
              <a:t>society</a:t>
            </a:r>
            <a:endParaRPr lang="de-DE" sz="1400" dirty="0"/>
          </a:p>
        </p:txBody>
      </p:sp>
      <p:sp>
        <p:nvSpPr>
          <p:cNvPr id="18" name="Abgerundetes Rechteck 17">
            <a:extLst>
              <a:ext uri="{FF2B5EF4-FFF2-40B4-BE49-F238E27FC236}">
                <a16:creationId xmlns:a16="http://schemas.microsoft.com/office/drawing/2014/main" id="{B3EBFA4F-0713-B7F0-5BF3-2B35A13E5A27}"/>
              </a:ext>
            </a:extLst>
          </p:cNvPr>
          <p:cNvSpPr/>
          <p:nvPr/>
        </p:nvSpPr>
        <p:spPr>
          <a:xfrm>
            <a:off x="6736876" y="4789769"/>
            <a:ext cx="1361872" cy="8171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/>
              <a:t>local</a:t>
            </a:r>
            <a:r>
              <a:rPr lang="de-DE" sz="1400" dirty="0"/>
              <a:t> </a:t>
            </a:r>
            <a:r>
              <a:rPr lang="de-DE" sz="1400" dirty="0" err="1"/>
              <a:t>environment</a:t>
            </a:r>
            <a:endParaRPr lang="de-DE" sz="1400" dirty="0"/>
          </a:p>
        </p:txBody>
      </p: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6ACABFE4-0BF6-7782-70B5-87A42DF07078}"/>
              </a:ext>
            </a:extLst>
          </p:cNvPr>
          <p:cNvCxnSpPr>
            <a:stCxn id="18" idx="0"/>
          </p:cNvCxnSpPr>
          <p:nvPr/>
        </p:nvCxnSpPr>
        <p:spPr>
          <a:xfrm flipV="1">
            <a:off x="7417812" y="3725482"/>
            <a:ext cx="0" cy="10642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0849AE3E-1D34-340F-E266-EC3C00890EDB}"/>
              </a:ext>
            </a:extLst>
          </p:cNvPr>
          <p:cNvCxnSpPr>
            <a:stCxn id="17" idx="2"/>
            <a:endCxn id="16" idx="0"/>
          </p:cNvCxnSpPr>
          <p:nvPr/>
        </p:nvCxnSpPr>
        <p:spPr>
          <a:xfrm>
            <a:off x="7417812" y="1844077"/>
            <a:ext cx="0" cy="10642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94433514-EEA1-FAF2-90A2-BC2C8088C5A4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6052490" y="3316923"/>
            <a:ext cx="59704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C2916AA9-9D9D-457D-8812-34633C1C4A53}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4427023" y="3316923"/>
            <a:ext cx="6091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C6F83FA9-F99B-6590-B3B8-9B7A7C1C6BDD}"/>
              </a:ext>
            </a:extLst>
          </p:cNvPr>
          <p:cNvSpPr/>
          <p:nvPr/>
        </p:nvSpPr>
        <p:spPr>
          <a:xfrm>
            <a:off x="2368950" y="1028335"/>
            <a:ext cx="1086255" cy="8171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/>
              <a:t>machine</a:t>
            </a:r>
            <a:endParaRPr lang="de-DE" sz="1400" dirty="0"/>
          </a:p>
        </p:txBody>
      </p:sp>
      <p:sp>
        <p:nvSpPr>
          <p:cNvPr id="24" name="Abgerundetes Rechteck 23">
            <a:extLst>
              <a:ext uri="{FF2B5EF4-FFF2-40B4-BE49-F238E27FC236}">
                <a16:creationId xmlns:a16="http://schemas.microsoft.com/office/drawing/2014/main" id="{AC8D60D1-3BB6-4798-D668-EFF0C286ED9F}"/>
              </a:ext>
            </a:extLst>
          </p:cNvPr>
          <p:cNvSpPr/>
          <p:nvPr/>
        </p:nvSpPr>
        <p:spPr>
          <a:xfrm>
            <a:off x="3552485" y="1028335"/>
            <a:ext cx="1083013" cy="8171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/>
              <a:t>person</a:t>
            </a:r>
            <a:r>
              <a:rPr lang="de-DE" sz="1400" dirty="0"/>
              <a:t> </a:t>
            </a:r>
          </a:p>
        </p:txBody>
      </p:sp>
      <p:sp>
        <p:nvSpPr>
          <p:cNvPr id="25" name="Abgerundetes Rechteck 24">
            <a:extLst>
              <a:ext uri="{FF2B5EF4-FFF2-40B4-BE49-F238E27FC236}">
                <a16:creationId xmlns:a16="http://schemas.microsoft.com/office/drawing/2014/main" id="{BC38A4E0-BFCD-249B-C377-BE6E1EC58485}"/>
              </a:ext>
            </a:extLst>
          </p:cNvPr>
          <p:cNvSpPr/>
          <p:nvPr/>
        </p:nvSpPr>
        <p:spPr>
          <a:xfrm>
            <a:off x="5036220" y="2908361"/>
            <a:ext cx="1361872" cy="8171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/>
              <a:t>effects</a:t>
            </a:r>
            <a:r>
              <a:rPr lang="de-DE" sz="1400" dirty="0"/>
              <a:t> &amp;  </a:t>
            </a:r>
          </a:p>
          <a:p>
            <a:pPr algn="ctr"/>
            <a:r>
              <a:rPr lang="de-DE" sz="1400" dirty="0" err="1"/>
              <a:t>efficiency</a:t>
            </a:r>
            <a:endParaRPr lang="de-DE" sz="1400" dirty="0"/>
          </a:p>
        </p:txBody>
      </p: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5A0BD20F-0E7A-A4D7-C95B-07A8923D6BD7}"/>
              </a:ext>
            </a:extLst>
          </p:cNvPr>
          <p:cNvCxnSpPr>
            <a:cxnSpLocks/>
            <a:stCxn id="23" idx="2"/>
          </p:cNvCxnSpPr>
          <p:nvPr/>
        </p:nvCxnSpPr>
        <p:spPr>
          <a:xfrm>
            <a:off x="2912078" y="1845457"/>
            <a:ext cx="572311" cy="10642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CD81DD86-11C8-5490-25AC-63859C4930E9}"/>
              </a:ext>
            </a:extLst>
          </p:cNvPr>
          <p:cNvCxnSpPr>
            <a:cxnSpLocks/>
            <a:stCxn id="24" idx="2"/>
          </p:cNvCxnSpPr>
          <p:nvPr/>
        </p:nvCxnSpPr>
        <p:spPr>
          <a:xfrm flipH="1">
            <a:off x="3552485" y="1845457"/>
            <a:ext cx="541506" cy="1064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bgerundetes Rechteck 27">
            <a:extLst>
              <a:ext uri="{FF2B5EF4-FFF2-40B4-BE49-F238E27FC236}">
                <a16:creationId xmlns:a16="http://schemas.microsoft.com/office/drawing/2014/main" id="{CA8888B9-6B2C-0246-E919-330CBAAAC4C2}"/>
              </a:ext>
            </a:extLst>
          </p:cNvPr>
          <p:cNvSpPr/>
          <p:nvPr/>
        </p:nvSpPr>
        <p:spPr>
          <a:xfrm>
            <a:off x="3265247" y="4363672"/>
            <a:ext cx="1370250" cy="8171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/>
              <a:t>zero</a:t>
            </a:r>
            <a:r>
              <a:rPr lang="de-DE" sz="1400" dirty="0"/>
              <a:t> </a:t>
            </a:r>
            <a:r>
              <a:rPr lang="de-DE" sz="1400" dirty="0" err="1"/>
              <a:t>option</a:t>
            </a:r>
            <a:r>
              <a:rPr lang="de-DE" sz="1400" dirty="0"/>
              <a:t> </a:t>
            </a:r>
          </a:p>
        </p:txBody>
      </p:sp>
      <p:sp>
        <p:nvSpPr>
          <p:cNvPr id="29" name="Abgerundetes Rechteck 28">
            <a:extLst>
              <a:ext uri="{FF2B5EF4-FFF2-40B4-BE49-F238E27FC236}">
                <a16:creationId xmlns:a16="http://schemas.microsoft.com/office/drawing/2014/main" id="{2390C46F-B064-E5DA-1E8F-6D9C63A2C6F6}"/>
              </a:ext>
            </a:extLst>
          </p:cNvPr>
          <p:cNvSpPr/>
          <p:nvPr/>
        </p:nvSpPr>
        <p:spPr>
          <a:xfrm>
            <a:off x="2803452" y="2909742"/>
            <a:ext cx="1361872" cy="8171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/>
              <a:t>Process</a:t>
            </a:r>
            <a:r>
              <a:rPr lang="de-DE" sz="1400" dirty="0"/>
              <a:t> </a:t>
            </a:r>
          </a:p>
        </p:txBody>
      </p:sp>
      <p:sp>
        <p:nvSpPr>
          <p:cNvPr id="30" name="Abgerundetes Rechteck 29">
            <a:extLst>
              <a:ext uri="{FF2B5EF4-FFF2-40B4-BE49-F238E27FC236}">
                <a16:creationId xmlns:a16="http://schemas.microsoft.com/office/drawing/2014/main" id="{BD08F2F6-BFE3-94C1-4658-887B1B9565A9}"/>
              </a:ext>
            </a:extLst>
          </p:cNvPr>
          <p:cNvSpPr/>
          <p:nvPr/>
        </p:nvSpPr>
        <p:spPr>
          <a:xfrm>
            <a:off x="2955852" y="3062142"/>
            <a:ext cx="1361872" cy="8171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/>
              <a:t>Process</a:t>
            </a:r>
            <a:r>
              <a:rPr lang="de-DE" sz="1400" dirty="0"/>
              <a:t> </a:t>
            </a:r>
          </a:p>
        </p:txBody>
      </p:sp>
      <p:sp>
        <p:nvSpPr>
          <p:cNvPr id="31" name="Abgerundetes Rechteck 30">
            <a:extLst>
              <a:ext uri="{FF2B5EF4-FFF2-40B4-BE49-F238E27FC236}">
                <a16:creationId xmlns:a16="http://schemas.microsoft.com/office/drawing/2014/main" id="{AD09D46D-93FE-5D6E-BB54-CEE5665B882E}"/>
              </a:ext>
            </a:extLst>
          </p:cNvPr>
          <p:cNvSpPr/>
          <p:nvPr/>
        </p:nvSpPr>
        <p:spPr>
          <a:xfrm>
            <a:off x="3108252" y="3214542"/>
            <a:ext cx="1361872" cy="81712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/>
              <a:t>Process</a:t>
            </a:r>
            <a:r>
              <a:rPr lang="de-DE" sz="1400" dirty="0"/>
              <a:t> </a:t>
            </a:r>
          </a:p>
        </p:txBody>
      </p:sp>
      <p:sp>
        <p:nvSpPr>
          <p:cNvPr id="32" name="Abgerundetes Rechteck 31">
            <a:extLst>
              <a:ext uri="{FF2B5EF4-FFF2-40B4-BE49-F238E27FC236}">
                <a16:creationId xmlns:a16="http://schemas.microsoft.com/office/drawing/2014/main" id="{E3D771EF-DB41-D637-56BD-999B73B1D601}"/>
              </a:ext>
            </a:extLst>
          </p:cNvPr>
          <p:cNvSpPr/>
          <p:nvPr/>
        </p:nvSpPr>
        <p:spPr>
          <a:xfrm>
            <a:off x="3260652" y="3366942"/>
            <a:ext cx="1361872" cy="8171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/>
              <a:t>process</a:t>
            </a:r>
            <a:r>
              <a:rPr lang="de-DE" sz="1400" dirty="0"/>
              <a:t> 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9CFBCF16-9015-0430-9B86-320542356CF9}"/>
              </a:ext>
            </a:extLst>
          </p:cNvPr>
          <p:cNvSpPr txBox="1"/>
          <p:nvPr/>
        </p:nvSpPr>
        <p:spPr>
          <a:xfrm>
            <a:off x="2469965" y="514575"/>
            <a:ext cx="2036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Technical solution</a:t>
            </a:r>
          </a:p>
        </p:txBody>
      </p:sp>
      <p:cxnSp>
        <p:nvCxnSpPr>
          <p:cNvPr id="34" name="Gewinkelte Verbindung 33">
            <a:extLst>
              <a:ext uri="{FF2B5EF4-FFF2-40B4-BE49-F238E27FC236}">
                <a16:creationId xmlns:a16="http://schemas.microsoft.com/office/drawing/2014/main" id="{A4583248-BA1D-7D26-F120-718B92864FE8}"/>
              </a:ext>
            </a:extLst>
          </p:cNvPr>
          <p:cNvCxnSpPr>
            <a:cxnSpLocks/>
            <a:stCxn id="28" idx="3"/>
            <a:endCxn id="25" idx="1"/>
          </p:cNvCxnSpPr>
          <p:nvPr/>
        </p:nvCxnSpPr>
        <p:spPr>
          <a:xfrm flipV="1">
            <a:off x="4635497" y="3316923"/>
            <a:ext cx="400723" cy="1455311"/>
          </a:xfrm>
          <a:prstGeom prst="bentConnector3">
            <a:avLst>
              <a:gd name="adj1" fmla="val 2179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feld 34">
            <a:extLst>
              <a:ext uri="{FF2B5EF4-FFF2-40B4-BE49-F238E27FC236}">
                <a16:creationId xmlns:a16="http://schemas.microsoft.com/office/drawing/2014/main" id="{F4F745F2-7151-2F63-69DC-AB7BB5C9E95B}"/>
              </a:ext>
            </a:extLst>
          </p:cNvPr>
          <p:cNvSpPr txBox="1"/>
          <p:nvPr/>
        </p:nvSpPr>
        <p:spPr>
          <a:xfrm>
            <a:off x="4909112" y="508722"/>
            <a:ext cx="3576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Local assessment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C1B0C50-82E1-71C3-E6D6-C74AD2844A9A}"/>
              </a:ext>
            </a:extLst>
          </p:cNvPr>
          <p:cNvSpPr/>
          <p:nvPr/>
        </p:nvSpPr>
        <p:spPr>
          <a:xfrm>
            <a:off x="4914799" y="365125"/>
            <a:ext cx="3571147" cy="58278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062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93ADA8F1-AAC6-D8FA-4F20-7CCABCAAC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7452" y="4000018"/>
            <a:ext cx="1838960" cy="1838960"/>
          </a:xfrm>
          <a:prstGeom prst="rect">
            <a:avLst/>
          </a:prstGeom>
        </p:spPr>
      </p:pic>
      <p:graphicFrame>
        <p:nvGraphicFramePr>
          <p:cNvPr id="3" name="Tabelle 12">
            <a:extLst>
              <a:ext uri="{FF2B5EF4-FFF2-40B4-BE49-F238E27FC236}">
                <a16:creationId xmlns:a16="http://schemas.microsoft.com/office/drawing/2014/main" id="{D3225BBE-3A0D-92DD-7072-94ED15B863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779028"/>
              </p:ext>
            </p:extLst>
          </p:nvPr>
        </p:nvGraphicFramePr>
        <p:xfrm>
          <a:off x="838200" y="3615859"/>
          <a:ext cx="3409709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71298">
                  <a:extLst>
                    <a:ext uri="{9D8B030D-6E8A-4147-A177-3AD203B41FA5}">
                      <a16:colId xmlns:a16="http://schemas.microsoft.com/office/drawing/2014/main" val="1437600155"/>
                    </a:ext>
                  </a:extLst>
                </a:gridCol>
                <a:gridCol w="1638411">
                  <a:extLst>
                    <a:ext uri="{9D8B030D-6E8A-4147-A177-3AD203B41FA5}">
                      <a16:colId xmlns:a16="http://schemas.microsoft.com/office/drawing/2014/main" val="408515713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Ecological</a:t>
                      </a:r>
                      <a:r>
                        <a:rPr lang="de-DE" b="1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efficiency</a:t>
                      </a:r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391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option</a:t>
                      </a:r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ysClr val="windowText" lastClr="000000"/>
                          </a:solidFill>
                        </a:rPr>
                        <a:t>Eco-efficiency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967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0 zero-option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861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1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pT</a:t>
                      </a:r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skidder</a:t>
                      </a:r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257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2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pT</a:t>
                      </a:r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yarder</a:t>
                      </a:r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6475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3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fC</a:t>
                      </a:r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winch</a:t>
                      </a:r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assist</a:t>
                      </a:r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030880"/>
                  </a:ext>
                </a:extLst>
              </a:tr>
            </a:tbl>
          </a:graphicData>
        </a:graphic>
      </p:graphicFrame>
      <p:grpSp>
        <p:nvGrpSpPr>
          <p:cNvPr id="4" name="Gruppierung 90">
            <a:extLst>
              <a:ext uri="{FF2B5EF4-FFF2-40B4-BE49-F238E27FC236}">
                <a16:creationId xmlns:a16="http://schemas.microsoft.com/office/drawing/2014/main" id="{B32BA0D0-2EB3-C974-7217-E77759345D86}"/>
              </a:ext>
            </a:extLst>
          </p:cNvPr>
          <p:cNvGrpSpPr/>
          <p:nvPr/>
        </p:nvGrpSpPr>
        <p:grpSpPr>
          <a:xfrm>
            <a:off x="9686700" y="4022796"/>
            <a:ext cx="1850195" cy="1822871"/>
            <a:chOff x="3161292" y="2459906"/>
            <a:chExt cx="2283833" cy="2286000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8A753BE8-B097-71D5-4446-0D88295AA0F3}"/>
                </a:ext>
              </a:extLst>
            </p:cNvPr>
            <p:cNvSpPr/>
            <p:nvPr/>
          </p:nvSpPr>
          <p:spPr>
            <a:xfrm>
              <a:off x="4076700" y="24599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A55F489A-F8F3-88CB-16FA-066DE7699205}"/>
                </a:ext>
              </a:extLst>
            </p:cNvPr>
            <p:cNvSpPr/>
            <p:nvPr/>
          </p:nvSpPr>
          <p:spPr>
            <a:xfrm>
              <a:off x="4533900" y="24599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2EA32823-2D85-A4C3-36BB-E8D32DC084E2}"/>
                </a:ext>
              </a:extLst>
            </p:cNvPr>
            <p:cNvSpPr/>
            <p:nvPr/>
          </p:nvSpPr>
          <p:spPr>
            <a:xfrm>
              <a:off x="3619500" y="29171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6C8BDAE5-52B8-FF9B-6977-FB8B7DD7FE8C}"/>
                </a:ext>
              </a:extLst>
            </p:cNvPr>
            <p:cNvSpPr/>
            <p:nvPr/>
          </p:nvSpPr>
          <p:spPr>
            <a:xfrm>
              <a:off x="4076700" y="29171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D25F11DD-44CA-D6AF-D1FC-5551471DC104}"/>
                </a:ext>
              </a:extLst>
            </p:cNvPr>
            <p:cNvSpPr/>
            <p:nvPr/>
          </p:nvSpPr>
          <p:spPr>
            <a:xfrm>
              <a:off x="4533900" y="29171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9342474E-0939-6AEC-D81C-4CC4281AF995}"/>
                </a:ext>
              </a:extLst>
            </p:cNvPr>
            <p:cNvSpPr/>
            <p:nvPr/>
          </p:nvSpPr>
          <p:spPr>
            <a:xfrm>
              <a:off x="3619500" y="33743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7B8D448F-A273-0566-B560-1AC1E7506BE6}"/>
                </a:ext>
              </a:extLst>
            </p:cNvPr>
            <p:cNvSpPr/>
            <p:nvPr/>
          </p:nvSpPr>
          <p:spPr>
            <a:xfrm>
              <a:off x="4533900" y="33743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0B67EB72-C453-2467-0802-2A62D001763B}"/>
                </a:ext>
              </a:extLst>
            </p:cNvPr>
            <p:cNvSpPr/>
            <p:nvPr/>
          </p:nvSpPr>
          <p:spPr>
            <a:xfrm>
              <a:off x="3619500" y="38315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63406853-9479-E300-F109-A39FDE2510DB}"/>
                </a:ext>
              </a:extLst>
            </p:cNvPr>
            <p:cNvSpPr/>
            <p:nvPr/>
          </p:nvSpPr>
          <p:spPr>
            <a:xfrm>
              <a:off x="4076700" y="38315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EA575397-B681-9B92-C378-BAC3659F46D9}"/>
                </a:ext>
              </a:extLst>
            </p:cNvPr>
            <p:cNvSpPr/>
            <p:nvPr/>
          </p:nvSpPr>
          <p:spPr>
            <a:xfrm>
              <a:off x="4533900" y="38315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69ABB496-DBD2-FE20-1B43-853F039087A5}"/>
                </a:ext>
              </a:extLst>
            </p:cNvPr>
            <p:cNvSpPr/>
            <p:nvPr/>
          </p:nvSpPr>
          <p:spPr>
            <a:xfrm>
              <a:off x="3619500" y="42887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9DA7A3CF-45E7-F6AC-1CAB-8E75B16D8B8A}"/>
                </a:ext>
              </a:extLst>
            </p:cNvPr>
            <p:cNvSpPr/>
            <p:nvPr/>
          </p:nvSpPr>
          <p:spPr>
            <a:xfrm>
              <a:off x="4076700" y="42887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8AEC8509-D8E0-21A2-C228-34410C0FA67A}"/>
                </a:ext>
              </a:extLst>
            </p:cNvPr>
            <p:cNvSpPr/>
            <p:nvPr/>
          </p:nvSpPr>
          <p:spPr>
            <a:xfrm>
              <a:off x="4533900" y="42887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0C8DF52B-29DF-6027-4E0F-3DE31308C8DA}"/>
                </a:ext>
              </a:extLst>
            </p:cNvPr>
            <p:cNvSpPr/>
            <p:nvPr/>
          </p:nvSpPr>
          <p:spPr>
            <a:xfrm>
              <a:off x="3161292" y="24599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3450F488-0C02-89C1-C59F-39DFD8C6F604}"/>
                </a:ext>
              </a:extLst>
            </p:cNvPr>
            <p:cNvSpPr/>
            <p:nvPr/>
          </p:nvSpPr>
          <p:spPr>
            <a:xfrm>
              <a:off x="3161292" y="29171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6343DCB9-7B7D-C5AA-0285-2E049B72AF64}"/>
                </a:ext>
              </a:extLst>
            </p:cNvPr>
            <p:cNvSpPr/>
            <p:nvPr/>
          </p:nvSpPr>
          <p:spPr>
            <a:xfrm>
              <a:off x="3161292" y="33743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32E66D1A-5430-254C-7D74-A9DC04590BBF}"/>
                </a:ext>
              </a:extLst>
            </p:cNvPr>
            <p:cNvSpPr/>
            <p:nvPr/>
          </p:nvSpPr>
          <p:spPr>
            <a:xfrm>
              <a:off x="3161292" y="38315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04F965B0-DFB7-BED9-A0E0-0A5CB525FA2E}"/>
                </a:ext>
              </a:extLst>
            </p:cNvPr>
            <p:cNvSpPr/>
            <p:nvPr/>
          </p:nvSpPr>
          <p:spPr>
            <a:xfrm>
              <a:off x="3161292" y="4287119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9B849ACF-B4E7-CC4B-9C6E-C9E5EF4811DC}"/>
                </a:ext>
              </a:extLst>
            </p:cNvPr>
            <p:cNvSpPr/>
            <p:nvPr/>
          </p:nvSpPr>
          <p:spPr>
            <a:xfrm>
              <a:off x="4987925" y="24599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0A22A6C8-17FD-F225-AFB6-59D1B7108240}"/>
                </a:ext>
              </a:extLst>
            </p:cNvPr>
            <p:cNvSpPr/>
            <p:nvPr/>
          </p:nvSpPr>
          <p:spPr>
            <a:xfrm>
              <a:off x="4987925" y="29171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D6B024AD-4BDD-F257-1AD2-A52800E8C4A1}"/>
                </a:ext>
              </a:extLst>
            </p:cNvPr>
            <p:cNvSpPr/>
            <p:nvPr/>
          </p:nvSpPr>
          <p:spPr>
            <a:xfrm>
              <a:off x="4987925" y="33743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F098250C-4CF8-33FE-6A3C-A7EE6AADA66D}"/>
                </a:ext>
              </a:extLst>
            </p:cNvPr>
            <p:cNvSpPr/>
            <p:nvPr/>
          </p:nvSpPr>
          <p:spPr>
            <a:xfrm>
              <a:off x="4987925" y="38315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9E091526-9104-7FDC-B838-F5C40D5D54F1}"/>
                </a:ext>
              </a:extLst>
            </p:cNvPr>
            <p:cNvSpPr/>
            <p:nvPr/>
          </p:nvSpPr>
          <p:spPr>
            <a:xfrm>
              <a:off x="4987925" y="42887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916DA2D8-B97A-E9A3-E9D1-5A33157206AA}"/>
                </a:ext>
              </a:extLst>
            </p:cNvPr>
            <p:cNvSpPr/>
            <p:nvPr/>
          </p:nvSpPr>
          <p:spPr>
            <a:xfrm>
              <a:off x="4076700" y="33743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2D2921D6-061C-2A76-6723-0E4FA68067E1}"/>
                </a:ext>
              </a:extLst>
            </p:cNvPr>
            <p:cNvSpPr/>
            <p:nvPr/>
          </p:nvSpPr>
          <p:spPr>
            <a:xfrm>
              <a:off x="3617401" y="2461507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de-DE" sz="1600">
                <a:solidFill>
                  <a:srgbClr val="000000"/>
                </a:solidFill>
              </a:endParaRPr>
            </a:p>
          </p:txBody>
        </p:sp>
      </p:grpSp>
      <p:sp>
        <p:nvSpPr>
          <p:cNvPr id="30" name="Stern mit 5 Zacken 29">
            <a:extLst>
              <a:ext uri="{FF2B5EF4-FFF2-40B4-BE49-F238E27FC236}">
                <a16:creationId xmlns:a16="http://schemas.microsoft.com/office/drawing/2014/main" id="{46B7E99A-013E-B579-304E-FEFABDA9B1E7}"/>
              </a:ext>
            </a:extLst>
          </p:cNvPr>
          <p:cNvSpPr/>
          <p:nvPr/>
        </p:nvSpPr>
        <p:spPr bwMode="auto">
          <a:xfrm>
            <a:off x="9680422" y="3999929"/>
            <a:ext cx="431800" cy="368300"/>
          </a:xfrm>
          <a:prstGeom prst="star5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31" name="Stern mit 5 Zacken 30">
            <a:extLst>
              <a:ext uri="{FF2B5EF4-FFF2-40B4-BE49-F238E27FC236}">
                <a16:creationId xmlns:a16="http://schemas.microsoft.com/office/drawing/2014/main" id="{797B6F1B-5690-12C9-15E3-F6A0A4B6DFF7}"/>
              </a:ext>
            </a:extLst>
          </p:cNvPr>
          <p:cNvSpPr/>
          <p:nvPr/>
        </p:nvSpPr>
        <p:spPr bwMode="auto">
          <a:xfrm>
            <a:off x="10043642" y="4002469"/>
            <a:ext cx="431800" cy="368300"/>
          </a:xfrm>
          <a:prstGeom prst="star5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32" name="Stern mit 5 Zacken 31">
            <a:extLst>
              <a:ext uri="{FF2B5EF4-FFF2-40B4-BE49-F238E27FC236}">
                <a16:creationId xmlns:a16="http://schemas.microsoft.com/office/drawing/2014/main" id="{BC14A4C6-A9F6-C157-09B6-A2DE08D58677}"/>
              </a:ext>
            </a:extLst>
          </p:cNvPr>
          <p:cNvSpPr/>
          <p:nvPr/>
        </p:nvSpPr>
        <p:spPr bwMode="auto">
          <a:xfrm>
            <a:off x="10397919" y="3999929"/>
            <a:ext cx="431800" cy="368300"/>
          </a:xfrm>
          <a:prstGeom prst="star5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33" name="Stern mit 5 Zacken 32">
            <a:extLst>
              <a:ext uri="{FF2B5EF4-FFF2-40B4-BE49-F238E27FC236}">
                <a16:creationId xmlns:a16="http://schemas.microsoft.com/office/drawing/2014/main" id="{DF009F51-06CD-3A77-5F8B-AA01CC2D1891}"/>
              </a:ext>
            </a:extLst>
          </p:cNvPr>
          <p:cNvSpPr/>
          <p:nvPr/>
        </p:nvSpPr>
        <p:spPr bwMode="auto">
          <a:xfrm>
            <a:off x="10764625" y="4002043"/>
            <a:ext cx="431800" cy="368300"/>
          </a:xfrm>
          <a:prstGeom prst="star5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34" name="Stern mit 5 Zacken 33">
            <a:extLst>
              <a:ext uri="{FF2B5EF4-FFF2-40B4-BE49-F238E27FC236}">
                <a16:creationId xmlns:a16="http://schemas.microsoft.com/office/drawing/2014/main" id="{421CB99E-1A87-2812-546E-47C1B2ACD594}"/>
              </a:ext>
            </a:extLst>
          </p:cNvPr>
          <p:cNvSpPr/>
          <p:nvPr/>
        </p:nvSpPr>
        <p:spPr bwMode="auto">
          <a:xfrm>
            <a:off x="11141729" y="3998008"/>
            <a:ext cx="431800" cy="368300"/>
          </a:xfrm>
          <a:prstGeom prst="star5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35" name="Stern mit 5 Zacken 34">
            <a:extLst>
              <a:ext uri="{FF2B5EF4-FFF2-40B4-BE49-F238E27FC236}">
                <a16:creationId xmlns:a16="http://schemas.microsoft.com/office/drawing/2014/main" id="{E21FAEDA-458E-7D5B-37AA-33B63A850573}"/>
              </a:ext>
            </a:extLst>
          </p:cNvPr>
          <p:cNvSpPr/>
          <p:nvPr/>
        </p:nvSpPr>
        <p:spPr bwMode="auto">
          <a:xfrm>
            <a:off x="9691668" y="4372324"/>
            <a:ext cx="431800" cy="368300"/>
          </a:xfrm>
          <a:prstGeom prst="star5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36" name="Stern mit 5 Zacken 35">
            <a:extLst>
              <a:ext uri="{FF2B5EF4-FFF2-40B4-BE49-F238E27FC236}">
                <a16:creationId xmlns:a16="http://schemas.microsoft.com/office/drawing/2014/main" id="{9CFE13B9-4430-3BDE-1B71-A37051DFF62B}"/>
              </a:ext>
            </a:extLst>
          </p:cNvPr>
          <p:cNvSpPr/>
          <p:nvPr/>
        </p:nvSpPr>
        <p:spPr bwMode="auto">
          <a:xfrm>
            <a:off x="10054888" y="4374864"/>
            <a:ext cx="431800" cy="368300"/>
          </a:xfrm>
          <a:prstGeom prst="star5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37" name="Stern mit 5 Zacken 36">
            <a:extLst>
              <a:ext uri="{FF2B5EF4-FFF2-40B4-BE49-F238E27FC236}">
                <a16:creationId xmlns:a16="http://schemas.microsoft.com/office/drawing/2014/main" id="{A2661D61-C002-DCE9-9A57-71F0738AFF59}"/>
              </a:ext>
            </a:extLst>
          </p:cNvPr>
          <p:cNvSpPr/>
          <p:nvPr/>
        </p:nvSpPr>
        <p:spPr bwMode="auto">
          <a:xfrm>
            <a:off x="10409165" y="4372324"/>
            <a:ext cx="431800" cy="368300"/>
          </a:xfrm>
          <a:prstGeom prst="star5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38" name="Stern mit 5 Zacken 37">
            <a:extLst>
              <a:ext uri="{FF2B5EF4-FFF2-40B4-BE49-F238E27FC236}">
                <a16:creationId xmlns:a16="http://schemas.microsoft.com/office/drawing/2014/main" id="{993072E1-CB93-6F2D-AEE3-E1618A11E4C4}"/>
              </a:ext>
            </a:extLst>
          </p:cNvPr>
          <p:cNvSpPr/>
          <p:nvPr/>
        </p:nvSpPr>
        <p:spPr bwMode="auto">
          <a:xfrm>
            <a:off x="10775871" y="4374438"/>
            <a:ext cx="431800" cy="368300"/>
          </a:xfrm>
          <a:prstGeom prst="star5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39" name="Stern mit 5 Zacken 38">
            <a:extLst>
              <a:ext uri="{FF2B5EF4-FFF2-40B4-BE49-F238E27FC236}">
                <a16:creationId xmlns:a16="http://schemas.microsoft.com/office/drawing/2014/main" id="{E539EA7A-363B-BAA9-E417-6A8A2468E0F9}"/>
              </a:ext>
            </a:extLst>
          </p:cNvPr>
          <p:cNvSpPr/>
          <p:nvPr/>
        </p:nvSpPr>
        <p:spPr bwMode="auto">
          <a:xfrm>
            <a:off x="11152975" y="4370403"/>
            <a:ext cx="431800" cy="368300"/>
          </a:xfrm>
          <a:prstGeom prst="star5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40" name="Stern mit 5 Zacken 39">
            <a:extLst>
              <a:ext uri="{FF2B5EF4-FFF2-40B4-BE49-F238E27FC236}">
                <a16:creationId xmlns:a16="http://schemas.microsoft.com/office/drawing/2014/main" id="{F8F48AA1-0ADD-9A5B-E859-9F33F757A480}"/>
              </a:ext>
            </a:extLst>
          </p:cNvPr>
          <p:cNvSpPr/>
          <p:nvPr/>
        </p:nvSpPr>
        <p:spPr bwMode="auto">
          <a:xfrm>
            <a:off x="9680422" y="4742799"/>
            <a:ext cx="431800" cy="368300"/>
          </a:xfrm>
          <a:prstGeom prst="star5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41" name="Stern mit 5 Zacken 40">
            <a:extLst>
              <a:ext uri="{FF2B5EF4-FFF2-40B4-BE49-F238E27FC236}">
                <a16:creationId xmlns:a16="http://schemas.microsoft.com/office/drawing/2014/main" id="{485A245A-CB03-2964-25DC-0AA3FAB75703}"/>
              </a:ext>
            </a:extLst>
          </p:cNvPr>
          <p:cNvSpPr/>
          <p:nvPr/>
        </p:nvSpPr>
        <p:spPr bwMode="auto">
          <a:xfrm>
            <a:off x="10043642" y="4745339"/>
            <a:ext cx="431800" cy="368300"/>
          </a:xfrm>
          <a:prstGeom prst="star5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42" name="Stern mit 5 Zacken 41">
            <a:extLst>
              <a:ext uri="{FF2B5EF4-FFF2-40B4-BE49-F238E27FC236}">
                <a16:creationId xmlns:a16="http://schemas.microsoft.com/office/drawing/2014/main" id="{D745BC1A-AC7D-9A6C-39A0-54BDCB579676}"/>
              </a:ext>
            </a:extLst>
          </p:cNvPr>
          <p:cNvSpPr/>
          <p:nvPr/>
        </p:nvSpPr>
        <p:spPr bwMode="auto">
          <a:xfrm>
            <a:off x="10397919" y="4742799"/>
            <a:ext cx="431800" cy="368300"/>
          </a:xfrm>
          <a:prstGeom prst="star5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43" name="Stern mit 5 Zacken 42">
            <a:extLst>
              <a:ext uri="{FF2B5EF4-FFF2-40B4-BE49-F238E27FC236}">
                <a16:creationId xmlns:a16="http://schemas.microsoft.com/office/drawing/2014/main" id="{A84A33FC-B9E9-1BE9-A2AA-6C75D576BB9D}"/>
              </a:ext>
            </a:extLst>
          </p:cNvPr>
          <p:cNvSpPr/>
          <p:nvPr/>
        </p:nvSpPr>
        <p:spPr bwMode="auto">
          <a:xfrm>
            <a:off x="10764625" y="4744913"/>
            <a:ext cx="431800" cy="368300"/>
          </a:xfrm>
          <a:prstGeom prst="star5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44" name="Stern mit 5 Zacken 43">
            <a:extLst>
              <a:ext uri="{FF2B5EF4-FFF2-40B4-BE49-F238E27FC236}">
                <a16:creationId xmlns:a16="http://schemas.microsoft.com/office/drawing/2014/main" id="{7E1B6426-1BB8-D6DF-080D-AD8F08BDD2EC}"/>
              </a:ext>
            </a:extLst>
          </p:cNvPr>
          <p:cNvSpPr/>
          <p:nvPr/>
        </p:nvSpPr>
        <p:spPr bwMode="auto">
          <a:xfrm>
            <a:off x="11141729" y="4740878"/>
            <a:ext cx="431800" cy="368300"/>
          </a:xfrm>
          <a:prstGeom prst="star5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45" name="Stern mit 5 Zacken 44">
            <a:extLst>
              <a:ext uri="{FF2B5EF4-FFF2-40B4-BE49-F238E27FC236}">
                <a16:creationId xmlns:a16="http://schemas.microsoft.com/office/drawing/2014/main" id="{9FEAE839-8B86-3C76-2FE9-BBCD68400D8C}"/>
              </a:ext>
            </a:extLst>
          </p:cNvPr>
          <p:cNvSpPr/>
          <p:nvPr/>
        </p:nvSpPr>
        <p:spPr bwMode="auto">
          <a:xfrm>
            <a:off x="9695429" y="5087157"/>
            <a:ext cx="431800" cy="368300"/>
          </a:xfrm>
          <a:prstGeom prst="star5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46" name="Stern mit 5 Zacken 45">
            <a:extLst>
              <a:ext uri="{FF2B5EF4-FFF2-40B4-BE49-F238E27FC236}">
                <a16:creationId xmlns:a16="http://schemas.microsoft.com/office/drawing/2014/main" id="{A698A2A2-779D-33EA-2156-B57097A7A4BB}"/>
              </a:ext>
            </a:extLst>
          </p:cNvPr>
          <p:cNvSpPr/>
          <p:nvPr/>
        </p:nvSpPr>
        <p:spPr bwMode="auto">
          <a:xfrm>
            <a:off x="10058649" y="5089697"/>
            <a:ext cx="431800" cy="368300"/>
          </a:xfrm>
          <a:prstGeom prst="star5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47" name="Stern mit 5 Zacken 46">
            <a:extLst>
              <a:ext uri="{FF2B5EF4-FFF2-40B4-BE49-F238E27FC236}">
                <a16:creationId xmlns:a16="http://schemas.microsoft.com/office/drawing/2014/main" id="{6484815C-D655-1EAE-CB78-10F79A68497C}"/>
              </a:ext>
            </a:extLst>
          </p:cNvPr>
          <p:cNvSpPr/>
          <p:nvPr/>
        </p:nvSpPr>
        <p:spPr bwMode="auto">
          <a:xfrm>
            <a:off x="10412926" y="5087157"/>
            <a:ext cx="431800" cy="368300"/>
          </a:xfrm>
          <a:prstGeom prst="star5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48" name="Stern mit 5 Zacken 47">
            <a:extLst>
              <a:ext uri="{FF2B5EF4-FFF2-40B4-BE49-F238E27FC236}">
                <a16:creationId xmlns:a16="http://schemas.microsoft.com/office/drawing/2014/main" id="{DA1C5F13-81FF-997F-7764-7EBCC6D16156}"/>
              </a:ext>
            </a:extLst>
          </p:cNvPr>
          <p:cNvSpPr/>
          <p:nvPr/>
        </p:nvSpPr>
        <p:spPr bwMode="auto">
          <a:xfrm>
            <a:off x="10779632" y="5089271"/>
            <a:ext cx="431800" cy="368300"/>
          </a:xfrm>
          <a:prstGeom prst="star5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49" name="Stern mit 5 Zacken 48">
            <a:extLst>
              <a:ext uri="{FF2B5EF4-FFF2-40B4-BE49-F238E27FC236}">
                <a16:creationId xmlns:a16="http://schemas.microsoft.com/office/drawing/2014/main" id="{03309EA3-C476-5B0A-AA0C-3B7DA47008D4}"/>
              </a:ext>
            </a:extLst>
          </p:cNvPr>
          <p:cNvSpPr/>
          <p:nvPr/>
        </p:nvSpPr>
        <p:spPr bwMode="auto">
          <a:xfrm>
            <a:off x="11156736" y="5085236"/>
            <a:ext cx="431800" cy="368300"/>
          </a:xfrm>
          <a:prstGeom prst="star5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50" name="Stern mit 5 Zacken 49">
            <a:extLst>
              <a:ext uri="{FF2B5EF4-FFF2-40B4-BE49-F238E27FC236}">
                <a16:creationId xmlns:a16="http://schemas.microsoft.com/office/drawing/2014/main" id="{31695701-3CB6-8A04-7D30-B0F9BD02A13B}"/>
              </a:ext>
            </a:extLst>
          </p:cNvPr>
          <p:cNvSpPr/>
          <p:nvPr/>
        </p:nvSpPr>
        <p:spPr bwMode="auto">
          <a:xfrm>
            <a:off x="9680422" y="5472599"/>
            <a:ext cx="431800" cy="368300"/>
          </a:xfrm>
          <a:prstGeom prst="star5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51" name="Stern mit 5 Zacken 50">
            <a:extLst>
              <a:ext uri="{FF2B5EF4-FFF2-40B4-BE49-F238E27FC236}">
                <a16:creationId xmlns:a16="http://schemas.microsoft.com/office/drawing/2014/main" id="{A3811B5F-11BA-838E-B3F2-BFCA137AC3C3}"/>
              </a:ext>
            </a:extLst>
          </p:cNvPr>
          <p:cNvSpPr/>
          <p:nvPr/>
        </p:nvSpPr>
        <p:spPr bwMode="auto">
          <a:xfrm>
            <a:off x="10043642" y="5475139"/>
            <a:ext cx="431800" cy="368300"/>
          </a:xfrm>
          <a:prstGeom prst="star5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52" name="Stern mit 5 Zacken 51">
            <a:extLst>
              <a:ext uri="{FF2B5EF4-FFF2-40B4-BE49-F238E27FC236}">
                <a16:creationId xmlns:a16="http://schemas.microsoft.com/office/drawing/2014/main" id="{B6A0184D-759F-BB8C-C031-78E36226E0A6}"/>
              </a:ext>
            </a:extLst>
          </p:cNvPr>
          <p:cNvSpPr/>
          <p:nvPr/>
        </p:nvSpPr>
        <p:spPr bwMode="auto">
          <a:xfrm>
            <a:off x="10397919" y="5472599"/>
            <a:ext cx="431800" cy="368300"/>
          </a:xfrm>
          <a:prstGeom prst="star5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53" name="Stern mit 5 Zacken 52">
            <a:extLst>
              <a:ext uri="{FF2B5EF4-FFF2-40B4-BE49-F238E27FC236}">
                <a16:creationId xmlns:a16="http://schemas.microsoft.com/office/drawing/2014/main" id="{76CC1B61-A8EC-6FFD-BA03-8CAFA5C760CB}"/>
              </a:ext>
            </a:extLst>
          </p:cNvPr>
          <p:cNvSpPr/>
          <p:nvPr/>
        </p:nvSpPr>
        <p:spPr bwMode="auto">
          <a:xfrm>
            <a:off x="10764625" y="5474713"/>
            <a:ext cx="431800" cy="368300"/>
          </a:xfrm>
          <a:prstGeom prst="star5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54" name="Stern mit 5 Zacken 53">
            <a:extLst>
              <a:ext uri="{FF2B5EF4-FFF2-40B4-BE49-F238E27FC236}">
                <a16:creationId xmlns:a16="http://schemas.microsoft.com/office/drawing/2014/main" id="{F0EC4662-E7C2-E5B0-FE93-F617EC317339}"/>
              </a:ext>
            </a:extLst>
          </p:cNvPr>
          <p:cNvSpPr/>
          <p:nvPr/>
        </p:nvSpPr>
        <p:spPr bwMode="auto">
          <a:xfrm>
            <a:off x="11141729" y="5470678"/>
            <a:ext cx="431800" cy="368300"/>
          </a:xfrm>
          <a:prstGeom prst="star5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55" name="Stern mit 5 Zacken 54">
            <a:extLst>
              <a:ext uri="{FF2B5EF4-FFF2-40B4-BE49-F238E27FC236}">
                <a16:creationId xmlns:a16="http://schemas.microsoft.com/office/drawing/2014/main" id="{96DBE774-322C-8B9F-712F-095A8A83E006}"/>
              </a:ext>
            </a:extLst>
          </p:cNvPr>
          <p:cNvSpPr/>
          <p:nvPr/>
        </p:nvSpPr>
        <p:spPr bwMode="auto">
          <a:xfrm>
            <a:off x="3177796" y="4360079"/>
            <a:ext cx="431800" cy="368300"/>
          </a:xfrm>
          <a:prstGeom prst="star5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8CFB7579-30CB-765C-C0D3-D908C4ECED40}"/>
              </a:ext>
            </a:extLst>
          </p:cNvPr>
          <p:cNvSpPr/>
          <p:nvPr/>
        </p:nvSpPr>
        <p:spPr>
          <a:xfrm>
            <a:off x="8001451" y="4318865"/>
            <a:ext cx="493681" cy="4861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7" name="Grafik 56">
            <a:extLst>
              <a:ext uri="{FF2B5EF4-FFF2-40B4-BE49-F238E27FC236}">
                <a16:creationId xmlns:a16="http://schemas.microsoft.com/office/drawing/2014/main" id="{5A8A72F0-779A-DDFF-AC65-672D59F52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7052" y="4000028"/>
            <a:ext cx="1849120" cy="1838960"/>
          </a:xfrm>
          <a:prstGeom prst="rect">
            <a:avLst/>
          </a:prstGeom>
        </p:spPr>
      </p:pic>
      <p:sp>
        <p:nvSpPr>
          <p:cNvPr id="58" name="Stern mit 5 Zacken 57">
            <a:extLst>
              <a:ext uri="{FF2B5EF4-FFF2-40B4-BE49-F238E27FC236}">
                <a16:creationId xmlns:a16="http://schemas.microsoft.com/office/drawing/2014/main" id="{B913072A-411F-2E98-4CF1-9CC381E04EAE}"/>
              </a:ext>
            </a:extLst>
          </p:cNvPr>
          <p:cNvSpPr/>
          <p:nvPr/>
        </p:nvSpPr>
        <p:spPr bwMode="auto">
          <a:xfrm>
            <a:off x="8019839" y="4323245"/>
            <a:ext cx="431800" cy="368300"/>
          </a:xfrm>
          <a:prstGeom prst="star5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59" name="Stern mit 5 Zacken 58">
            <a:extLst>
              <a:ext uri="{FF2B5EF4-FFF2-40B4-BE49-F238E27FC236}">
                <a16:creationId xmlns:a16="http://schemas.microsoft.com/office/drawing/2014/main" id="{43C4842E-7A01-DB54-3B41-80BC228A112D}"/>
              </a:ext>
            </a:extLst>
          </p:cNvPr>
          <p:cNvSpPr/>
          <p:nvPr/>
        </p:nvSpPr>
        <p:spPr bwMode="auto">
          <a:xfrm>
            <a:off x="8342719" y="4320663"/>
            <a:ext cx="431800" cy="368300"/>
          </a:xfrm>
          <a:prstGeom prst="star5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60" name="Stern mit 5 Zacken 59">
            <a:extLst>
              <a:ext uri="{FF2B5EF4-FFF2-40B4-BE49-F238E27FC236}">
                <a16:creationId xmlns:a16="http://schemas.microsoft.com/office/drawing/2014/main" id="{6F821CF6-6B84-92C0-51B4-2485E83322BC}"/>
              </a:ext>
            </a:extLst>
          </p:cNvPr>
          <p:cNvSpPr/>
          <p:nvPr/>
        </p:nvSpPr>
        <p:spPr bwMode="auto">
          <a:xfrm>
            <a:off x="7658210" y="4318083"/>
            <a:ext cx="431800" cy="368300"/>
          </a:xfrm>
          <a:prstGeom prst="star5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7549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2">
            <a:extLst>
              <a:ext uri="{FF2B5EF4-FFF2-40B4-BE49-F238E27FC236}">
                <a16:creationId xmlns:a16="http://schemas.microsoft.com/office/drawing/2014/main" id="{6561D93D-CFA4-2BB1-B9DE-C670A84F45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311088"/>
              </p:ext>
            </p:extLst>
          </p:nvPr>
        </p:nvGraphicFramePr>
        <p:xfrm>
          <a:off x="838200" y="3615859"/>
          <a:ext cx="3409709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71298">
                  <a:extLst>
                    <a:ext uri="{9D8B030D-6E8A-4147-A177-3AD203B41FA5}">
                      <a16:colId xmlns:a16="http://schemas.microsoft.com/office/drawing/2014/main" val="1437600155"/>
                    </a:ext>
                  </a:extLst>
                </a:gridCol>
                <a:gridCol w="1638411">
                  <a:extLst>
                    <a:ext uri="{9D8B030D-6E8A-4147-A177-3AD203B41FA5}">
                      <a16:colId xmlns:a16="http://schemas.microsoft.com/office/drawing/2014/main" val="408515713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Ecological</a:t>
                      </a:r>
                      <a:r>
                        <a:rPr lang="de-DE" b="1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efficiency</a:t>
                      </a:r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391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option</a:t>
                      </a:r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ysClr val="windowText" lastClr="000000"/>
                          </a:solidFill>
                        </a:rPr>
                        <a:t>Eco-efficiency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967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0 zero-option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861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1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pT</a:t>
                      </a:r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skidder</a:t>
                      </a:r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257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2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pT</a:t>
                      </a:r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yarder</a:t>
                      </a:r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6475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3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fC</a:t>
                      </a:r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winch</a:t>
                      </a:r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assist</a:t>
                      </a:r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030880"/>
                  </a:ext>
                </a:extLst>
              </a:tr>
            </a:tbl>
          </a:graphicData>
        </a:graphic>
      </p:graphicFrame>
      <p:grpSp>
        <p:nvGrpSpPr>
          <p:cNvPr id="3" name="Gruppierung 90">
            <a:extLst>
              <a:ext uri="{FF2B5EF4-FFF2-40B4-BE49-F238E27FC236}">
                <a16:creationId xmlns:a16="http://schemas.microsoft.com/office/drawing/2014/main" id="{2855E49D-CE6D-5984-8C20-410EDAB6AD5A}"/>
              </a:ext>
            </a:extLst>
          </p:cNvPr>
          <p:cNvGrpSpPr/>
          <p:nvPr/>
        </p:nvGrpSpPr>
        <p:grpSpPr>
          <a:xfrm>
            <a:off x="9686700" y="4022796"/>
            <a:ext cx="1850195" cy="1822871"/>
            <a:chOff x="3161292" y="2459906"/>
            <a:chExt cx="2283833" cy="2286000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A7311C1-D2A0-2532-8665-2DD6BB51F599}"/>
                </a:ext>
              </a:extLst>
            </p:cNvPr>
            <p:cNvSpPr/>
            <p:nvPr/>
          </p:nvSpPr>
          <p:spPr>
            <a:xfrm>
              <a:off x="4076700" y="24599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D6269816-FB66-EA84-4C37-71B0554B7DC7}"/>
                </a:ext>
              </a:extLst>
            </p:cNvPr>
            <p:cNvSpPr/>
            <p:nvPr/>
          </p:nvSpPr>
          <p:spPr>
            <a:xfrm>
              <a:off x="4533900" y="24599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F3021D5B-4A8C-524F-2DB8-8585F054DB81}"/>
                </a:ext>
              </a:extLst>
            </p:cNvPr>
            <p:cNvSpPr/>
            <p:nvPr/>
          </p:nvSpPr>
          <p:spPr>
            <a:xfrm>
              <a:off x="3619500" y="29171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D8D61ED6-AD32-24F3-03D2-680EE9D8F94D}"/>
                </a:ext>
              </a:extLst>
            </p:cNvPr>
            <p:cNvSpPr/>
            <p:nvPr/>
          </p:nvSpPr>
          <p:spPr>
            <a:xfrm>
              <a:off x="4076700" y="29171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00475402-7248-2463-B384-B775963911B9}"/>
                </a:ext>
              </a:extLst>
            </p:cNvPr>
            <p:cNvSpPr/>
            <p:nvPr/>
          </p:nvSpPr>
          <p:spPr>
            <a:xfrm>
              <a:off x="4533900" y="29171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D689C95E-1042-519E-1703-713954F0A73B}"/>
                </a:ext>
              </a:extLst>
            </p:cNvPr>
            <p:cNvSpPr/>
            <p:nvPr/>
          </p:nvSpPr>
          <p:spPr>
            <a:xfrm>
              <a:off x="3619500" y="33743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56DE7D1A-2CBD-D2ED-F09A-965285395987}"/>
                </a:ext>
              </a:extLst>
            </p:cNvPr>
            <p:cNvSpPr/>
            <p:nvPr/>
          </p:nvSpPr>
          <p:spPr>
            <a:xfrm>
              <a:off x="4533900" y="33743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9E4EA062-85C2-0E0A-7FB5-7D4169156F97}"/>
                </a:ext>
              </a:extLst>
            </p:cNvPr>
            <p:cNvSpPr/>
            <p:nvPr/>
          </p:nvSpPr>
          <p:spPr>
            <a:xfrm>
              <a:off x="3619500" y="38315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5C88B76C-368A-CE23-CB9F-C0B58FB8FB3C}"/>
                </a:ext>
              </a:extLst>
            </p:cNvPr>
            <p:cNvSpPr/>
            <p:nvPr/>
          </p:nvSpPr>
          <p:spPr>
            <a:xfrm>
              <a:off x="4076700" y="38315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C9B1AC37-9004-1D8A-8018-E0D4AC29BFE3}"/>
                </a:ext>
              </a:extLst>
            </p:cNvPr>
            <p:cNvSpPr/>
            <p:nvPr/>
          </p:nvSpPr>
          <p:spPr>
            <a:xfrm>
              <a:off x="4533900" y="38315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B9E2DA05-652A-4B2D-EA70-4B0461C397F8}"/>
                </a:ext>
              </a:extLst>
            </p:cNvPr>
            <p:cNvSpPr/>
            <p:nvPr/>
          </p:nvSpPr>
          <p:spPr>
            <a:xfrm>
              <a:off x="3619500" y="42887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1731F3F0-ABA3-06A5-E892-0AFB08AE7DA3}"/>
                </a:ext>
              </a:extLst>
            </p:cNvPr>
            <p:cNvSpPr/>
            <p:nvPr/>
          </p:nvSpPr>
          <p:spPr>
            <a:xfrm>
              <a:off x="4076700" y="42887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FCF16EB5-5707-9236-252E-EFD5189410AD}"/>
                </a:ext>
              </a:extLst>
            </p:cNvPr>
            <p:cNvSpPr/>
            <p:nvPr/>
          </p:nvSpPr>
          <p:spPr>
            <a:xfrm>
              <a:off x="4533900" y="42887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953B5782-7F99-6F70-7296-41958F215340}"/>
                </a:ext>
              </a:extLst>
            </p:cNvPr>
            <p:cNvSpPr/>
            <p:nvPr/>
          </p:nvSpPr>
          <p:spPr>
            <a:xfrm>
              <a:off x="3161292" y="24599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CFFBF521-2EDA-65C4-3908-079CDF0EDDF8}"/>
                </a:ext>
              </a:extLst>
            </p:cNvPr>
            <p:cNvSpPr/>
            <p:nvPr/>
          </p:nvSpPr>
          <p:spPr>
            <a:xfrm>
              <a:off x="3161292" y="29171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6FCC729E-FF1C-A537-013C-D102E6668095}"/>
                </a:ext>
              </a:extLst>
            </p:cNvPr>
            <p:cNvSpPr/>
            <p:nvPr/>
          </p:nvSpPr>
          <p:spPr>
            <a:xfrm>
              <a:off x="3161292" y="33743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B0648180-A0B4-E3B7-88A4-12FC47A2A1EE}"/>
                </a:ext>
              </a:extLst>
            </p:cNvPr>
            <p:cNvSpPr/>
            <p:nvPr/>
          </p:nvSpPr>
          <p:spPr>
            <a:xfrm>
              <a:off x="3161292" y="38315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EDDA3EEC-E28E-CE62-F159-FBD211EBC267}"/>
                </a:ext>
              </a:extLst>
            </p:cNvPr>
            <p:cNvSpPr/>
            <p:nvPr/>
          </p:nvSpPr>
          <p:spPr>
            <a:xfrm>
              <a:off x="3161292" y="4287119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A0BFFD7C-0BA5-FCFD-7F8C-248DC0DDA181}"/>
                </a:ext>
              </a:extLst>
            </p:cNvPr>
            <p:cNvSpPr/>
            <p:nvPr/>
          </p:nvSpPr>
          <p:spPr>
            <a:xfrm>
              <a:off x="4987925" y="24599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6D577662-82CE-6416-05E2-6310CE571E09}"/>
                </a:ext>
              </a:extLst>
            </p:cNvPr>
            <p:cNvSpPr/>
            <p:nvPr/>
          </p:nvSpPr>
          <p:spPr>
            <a:xfrm>
              <a:off x="4987925" y="29171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1CCD33E3-9EE8-05FD-0D87-BBDD4BE529CF}"/>
                </a:ext>
              </a:extLst>
            </p:cNvPr>
            <p:cNvSpPr/>
            <p:nvPr/>
          </p:nvSpPr>
          <p:spPr>
            <a:xfrm>
              <a:off x="4987925" y="33743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7E7F5A65-0AAC-C5C6-9FF0-A41FFE6A1522}"/>
                </a:ext>
              </a:extLst>
            </p:cNvPr>
            <p:cNvSpPr/>
            <p:nvPr/>
          </p:nvSpPr>
          <p:spPr>
            <a:xfrm>
              <a:off x="4987925" y="38315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0C1112C8-675E-FACF-6A56-A34A022FA36E}"/>
                </a:ext>
              </a:extLst>
            </p:cNvPr>
            <p:cNvSpPr/>
            <p:nvPr/>
          </p:nvSpPr>
          <p:spPr>
            <a:xfrm>
              <a:off x="4987925" y="42887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2695B0C5-30F7-FC65-1525-F1BFA7A9B080}"/>
                </a:ext>
              </a:extLst>
            </p:cNvPr>
            <p:cNvSpPr/>
            <p:nvPr/>
          </p:nvSpPr>
          <p:spPr>
            <a:xfrm>
              <a:off x="4076700" y="33743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D7999787-C653-FE30-E54F-2A7F88B28EB6}"/>
                </a:ext>
              </a:extLst>
            </p:cNvPr>
            <p:cNvSpPr/>
            <p:nvPr/>
          </p:nvSpPr>
          <p:spPr>
            <a:xfrm>
              <a:off x="3617401" y="2461507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de-DE" sz="1600">
                <a:solidFill>
                  <a:srgbClr val="000000"/>
                </a:solidFill>
              </a:endParaRPr>
            </a:p>
          </p:txBody>
        </p:sp>
      </p:grpSp>
      <p:sp>
        <p:nvSpPr>
          <p:cNvPr id="29" name="Stern mit 5 Zacken 28">
            <a:extLst>
              <a:ext uri="{FF2B5EF4-FFF2-40B4-BE49-F238E27FC236}">
                <a16:creationId xmlns:a16="http://schemas.microsoft.com/office/drawing/2014/main" id="{1FA58016-7219-D2EF-8A70-C39C01594B3C}"/>
              </a:ext>
            </a:extLst>
          </p:cNvPr>
          <p:cNvSpPr/>
          <p:nvPr/>
        </p:nvSpPr>
        <p:spPr bwMode="auto">
          <a:xfrm>
            <a:off x="9680022" y="4372324"/>
            <a:ext cx="431800" cy="368300"/>
          </a:xfrm>
          <a:prstGeom prst="star5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30" name="Stern mit 5 Zacken 29">
            <a:extLst>
              <a:ext uri="{FF2B5EF4-FFF2-40B4-BE49-F238E27FC236}">
                <a16:creationId xmlns:a16="http://schemas.microsoft.com/office/drawing/2014/main" id="{CF020AAB-90EC-2863-3D0A-CAB48CABDC92}"/>
              </a:ext>
            </a:extLst>
          </p:cNvPr>
          <p:cNvSpPr/>
          <p:nvPr/>
        </p:nvSpPr>
        <p:spPr bwMode="auto">
          <a:xfrm>
            <a:off x="10043242" y="4374864"/>
            <a:ext cx="431800" cy="368300"/>
          </a:xfrm>
          <a:prstGeom prst="star5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31" name="Stern mit 5 Zacken 30">
            <a:extLst>
              <a:ext uri="{FF2B5EF4-FFF2-40B4-BE49-F238E27FC236}">
                <a16:creationId xmlns:a16="http://schemas.microsoft.com/office/drawing/2014/main" id="{80B00EBD-1633-23AC-B7BA-945C451ABC9C}"/>
              </a:ext>
            </a:extLst>
          </p:cNvPr>
          <p:cNvSpPr/>
          <p:nvPr/>
        </p:nvSpPr>
        <p:spPr bwMode="auto">
          <a:xfrm>
            <a:off x="10397519" y="4372324"/>
            <a:ext cx="431800" cy="368300"/>
          </a:xfrm>
          <a:prstGeom prst="star5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32" name="Stern mit 5 Zacken 31">
            <a:extLst>
              <a:ext uri="{FF2B5EF4-FFF2-40B4-BE49-F238E27FC236}">
                <a16:creationId xmlns:a16="http://schemas.microsoft.com/office/drawing/2014/main" id="{5C42A965-6156-7B51-74F2-6E750CC4BDE9}"/>
              </a:ext>
            </a:extLst>
          </p:cNvPr>
          <p:cNvSpPr/>
          <p:nvPr/>
        </p:nvSpPr>
        <p:spPr bwMode="auto">
          <a:xfrm>
            <a:off x="10764225" y="4374438"/>
            <a:ext cx="431800" cy="368300"/>
          </a:xfrm>
          <a:prstGeom prst="star5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33" name="Stern mit 5 Zacken 32">
            <a:extLst>
              <a:ext uri="{FF2B5EF4-FFF2-40B4-BE49-F238E27FC236}">
                <a16:creationId xmlns:a16="http://schemas.microsoft.com/office/drawing/2014/main" id="{07AFF18E-8D1E-98C8-0D50-AC118FB01A27}"/>
              </a:ext>
            </a:extLst>
          </p:cNvPr>
          <p:cNvSpPr/>
          <p:nvPr/>
        </p:nvSpPr>
        <p:spPr bwMode="auto">
          <a:xfrm>
            <a:off x="11141329" y="4370403"/>
            <a:ext cx="431800" cy="368300"/>
          </a:xfrm>
          <a:prstGeom prst="star5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34" name="Stern mit 5 Zacken 33">
            <a:extLst>
              <a:ext uri="{FF2B5EF4-FFF2-40B4-BE49-F238E27FC236}">
                <a16:creationId xmlns:a16="http://schemas.microsoft.com/office/drawing/2014/main" id="{A4477694-025B-5BE4-54C6-D65112861C35}"/>
              </a:ext>
            </a:extLst>
          </p:cNvPr>
          <p:cNvSpPr/>
          <p:nvPr/>
        </p:nvSpPr>
        <p:spPr bwMode="auto">
          <a:xfrm>
            <a:off x="3177796" y="4360079"/>
            <a:ext cx="431800" cy="368300"/>
          </a:xfrm>
          <a:prstGeom prst="star5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35" name="Stern mit 5 Zacken 34">
            <a:extLst>
              <a:ext uri="{FF2B5EF4-FFF2-40B4-BE49-F238E27FC236}">
                <a16:creationId xmlns:a16="http://schemas.microsoft.com/office/drawing/2014/main" id="{F4DE3029-8D4B-051C-BBE0-73205B65060B}"/>
              </a:ext>
            </a:extLst>
          </p:cNvPr>
          <p:cNvSpPr/>
          <p:nvPr/>
        </p:nvSpPr>
        <p:spPr bwMode="auto">
          <a:xfrm>
            <a:off x="3177796" y="4743543"/>
            <a:ext cx="431800" cy="368300"/>
          </a:xfrm>
          <a:prstGeom prst="star5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pic>
        <p:nvPicPr>
          <p:cNvPr id="36" name="Grafik 35">
            <a:extLst>
              <a:ext uri="{FF2B5EF4-FFF2-40B4-BE49-F238E27FC236}">
                <a16:creationId xmlns:a16="http://schemas.microsoft.com/office/drawing/2014/main" id="{D5EC7AEF-B231-D30B-2AF5-1E72D7FBD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7452" y="4000018"/>
            <a:ext cx="1838960" cy="1838960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64F436CA-C10B-9EE4-6EA3-5477518BDA7E}"/>
              </a:ext>
            </a:extLst>
          </p:cNvPr>
          <p:cNvSpPr/>
          <p:nvPr/>
        </p:nvSpPr>
        <p:spPr>
          <a:xfrm>
            <a:off x="8001451" y="4318865"/>
            <a:ext cx="493681" cy="4861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89BE5952-2DC3-FF85-B1C9-09D653FAC2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7052" y="4000028"/>
            <a:ext cx="1849120" cy="1838960"/>
          </a:xfrm>
          <a:prstGeom prst="rect">
            <a:avLst/>
          </a:prstGeom>
        </p:spPr>
      </p:pic>
      <p:sp>
        <p:nvSpPr>
          <p:cNvPr id="39" name="Stern mit 5 Zacken 38">
            <a:extLst>
              <a:ext uri="{FF2B5EF4-FFF2-40B4-BE49-F238E27FC236}">
                <a16:creationId xmlns:a16="http://schemas.microsoft.com/office/drawing/2014/main" id="{2F545140-FCFF-EAFC-E827-D9E159831EB4}"/>
              </a:ext>
            </a:extLst>
          </p:cNvPr>
          <p:cNvSpPr/>
          <p:nvPr/>
        </p:nvSpPr>
        <p:spPr bwMode="auto">
          <a:xfrm>
            <a:off x="7653920" y="4356786"/>
            <a:ext cx="431800" cy="368300"/>
          </a:xfrm>
          <a:prstGeom prst="star5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40" name="Stern mit 5 Zacken 39">
            <a:extLst>
              <a:ext uri="{FF2B5EF4-FFF2-40B4-BE49-F238E27FC236}">
                <a16:creationId xmlns:a16="http://schemas.microsoft.com/office/drawing/2014/main" id="{6E54FAD5-573F-780A-21B2-8299A634A349}"/>
              </a:ext>
            </a:extLst>
          </p:cNvPr>
          <p:cNvSpPr/>
          <p:nvPr/>
        </p:nvSpPr>
        <p:spPr bwMode="auto">
          <a:xfrm>
            <a:off x="8008197" y="4354246"/>
            <a:ext cx="431800" cy="368300"/>
          </a:xfrm>
          <a:prstGeom prst="star5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41" name="Stern mit 5 Zacken 40">
            <a:extLst>
              <a:ext uri="{FF2B5EF4-FFF2-40B4-BE49-F238E27FC236}">
                <a16:creationId xmlns:a16="http://schemas.microsoft.com/office/drawing/2014/main" id="{161CE051-FDBD-0C32-8A14-48FACCBB8FB2}"/>
              </a:ext>
            </a:extLst>
          </p:cNvPr>
          <p:cNvSpPr/>
          <p:nvPr/>
        </p:nvSpPr>
        <p:spPr bwMode="auto">
          <a:xfrm>
            <a:off x="8374903" y="4356360"/>
            <a:ext cx="431800" cy="368300"/>
          </a:xfrm>
          <a:prstGeom prst="star5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42" name="Plus 41">
            <a:extLst>
              <a:ext uri="{FF2B5EF4-FFF2-40B4-BE49-F238E27FC236}">
                <a16:creationId xmlns:a16="http://schemas.microsoft.com/office/drawing/2014/main" id="{74C72D4C-EC1A-CC05-6C75-4130A4DB49DD}"/>
              </a:ext>
            </a:extLst>
          </p:cNvPr>
          <p:cNvSpPr/>
          <p:nvPr/>
        </p:nvSpPr>
        <p:spPr bwMode="auto">
          <a:xfrm>
            <a:off x="11146176" y="4020851"/>
            <a:ext cx="392262" cy="368201"/>
          </a:xfrm>
          <a:prstGeom prst="mathPlus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pic>
        <p:nvPicPr>
          <p:cNvPr id="43" name="Grafik 42">
            <a:extLst>
              <a:ext uri="{FF2B5EF4-FFF2-40B4-BE49-F238E27FC236}">
                <a16:creationId xmlns:a16="http://schemas.microsoft.com/office/drawing/2014/main" id="{E824492A-3685-DB8E-26FB-9D1A60AA5F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0519" y="4064984"/>
            <a:ext cx="304800" cy="304800"/>
          </a:xfrm>
          <a:prstGeom prst="rect">
            <a:avLst/>
          </a:prstGeom>
        </p:spPr>
      </p:pic>
      <p:sp>
        <p:nvSpPr>
          <p:cNvPr id="44" name="Plus 43">
            <a:extLst>
              <a:ext uri="{FF2B5EF4-FFF2-40B4-BE49-F238E27FC236}">
                <a16:creationId xmlns:a16="http://schemas.microsoft.com/office/drawing/2014/main" id="{305C1C32-56B6-DE26-5361-3656DED9D352}"/>
              </a:ext>
            </a:extLst>
          </p:cNvPr>
          <p:cNvSpPr/>
          <p:nvPr/>
        </p:nvSpPr>
        <p:spPr bwMode="auto">
          <a:xfrm>
            <a:off x="10056125" y="4031182"/>
            <a:ext cx="392262" cy="368201"/>
          </a:xfrm>
          <a:prstGeom prst="mathPlus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45" name="Plus 44">
            <a:extLst>
              <a:ext uri="{FF2B5EF4-FFF2-40B4-BE49-F238E27FC236}">
                <a16:creationId xmlns:a16="http://schemas.microsoft.com/office/drawing/2014/main" id="{0F496F3B-A16C-D3A8-BCD9-D49509F8D505}"/>
              </a:ext>
            </a:extLst>
          </p:cNvPr>
          <p:cNvSpPr/>
          <p:nvPr/>
        </p:nvSpPr>
        <p:spPr bwMode="auto">
          <a:xfrm>
            <a:off x="10412587" y="4031183"/>
            <a:ext cx="392262" cy="368201"/>
          </a:xfrm>
          <a:prstGeom prst="mathPlus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46" name="Plus 45">
            <a:extLst>
              <a:ext uri="{FF2B5EF4-FFF2-40B4-BE49-F238E27FC236}">
                <a16:creationId xmlns:a16="http://schemas.microsoft.com/office/drawing/2014/main" id="{3455A63A-9A9B-8837-E974-663D8675AB86}"/>
              </a:ext>
            </a:extLst>
          </p:cNvPr>
          <p:cNvSpPr/>
          <p:nvPr/>
        </p:nvSpPr>
        <p:spPr bwMode="auto">
          <a:xfrm>
            <a:off x="10784551" y="4031183"/>
            <a:ext cx="392262" cy="368201"/>
          </a:xfrm>
          <a:prstGeom prst="mathPlus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668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2">
            <a:extLst>
              <a:ext uri="{FF2B5EF4-FFF2-40B4-BE49-F238E27FC236}">
                <a16:creationId xmlns:a16="http://schemas.microsoft.com/office/drawing/2014/main" id="{33902418-8613-3C67-E90F-D5DD0D5DA0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453033"/>
              </p:ext>
            </p:extLst>
          </p:nvPr>
        </p:nvGraphicFramePr>
        <p:xfrm>
          <a:off x="838200" y="3615859"/>
          <a:ext cx="3409709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71298">
                  <a:extLst>
                    <a:ext uri="{9D8B030D-6E8A-4147-A177-3AD203B41FA5}">
                      <a16:colId xmlns:a16="http://schemas.microsoft.com/office/drawing/2014/main" val="1437600155"/>
                    </a:ext>
                  </a:extLst>
                </a:gridCol>
                <a:gridCol w="1638411">
                  <a:extLst>
                    <a:ext uri="{9D8B030D-6E8A-4147-A177-3AD203B41FA5}">
                      <a16:colId xmlns:a16="http://schemas.microsoft.com/office/drawing/2014/main" val="408515713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Ecological</a:t>
                      </a:r>
                      <a:r>
                        <a:rPr lang="de-DE" b="1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efficiency</a:t>
                      </a:r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391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option</a:t>
                      </a:r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ysClr val="windowText" lastClr="000000"/>
                          </a:solidFill>
                        </a:rPr>
                        <a:t>Eco-efficiency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967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0 zero-option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861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1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pT</a:t>
                      </a:r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skidder</a:t>
                      </a:r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257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2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pT</a:t>
                      </a:r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yarder</a:t>
                      </a:r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6475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3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fC</a:t>
                      </a:r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winch</a:t>
                      </a:r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assist</a:t>
                      </a:r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030880"/>
                  </a:ext>
                </a:extLst>
              </a:tr>
            </a:tbl>
          </a:graphicData>
        </a:graphic>
      </p:graphicFrame>
      <p:grpSp>
        <p:nvGrpSpPr>
          <p:cNvPr id="3" name="Gruppierung 90">
            <a:extLst>
              <a:ext uri="{FF2B5EF4-FFF2-40B4-BE49-F238E27FC236}">
                <a16:creationId xmlns:a16="http://schemas.microsoft.com/office/drawing/2014/main" id="{D78CC1EF-0C81-1B71-3F5B-40D41C1EE9C8}"/>
              </a:ext>
            </a:extLst>
          </p:cNvPr>
          <p:cNvGrpSpPr/>
          <p:nvPr/>
        </p:nvGrpSpPr>
        <p:grpSpPr>
          <a:xfrm>
            <a:off x="9698612" y="4004153"/>
            <a:ext cx="1827067" cy="1833186"/>
            <a:chOff x="3161292" y="2459906"/>
            <a:chExt cx="2283833" cy="2286000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EAA7B0A-7C36-1B10-F009-CD8996FC75A1}"/>
                </a:ext>
              </a:extLst>
            </p:cNvPr>
            <p:cNvSpPr/>
            <p:nvPr/>
          </p:nvSpPr>
          <p:spPr>
            <a:xfrm>
              <a:off x="4076700" y="24599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B62777E5-8A4A-B735-BE74-38A06B60AABB}"/>
                </a:ext>
              </a:extLst>
            </p:cNvPr>
            <p:cNvSpPr/>
            <p:nvPr/>
          </p:nvSpPr>
          <p:spPr>
            <a:xfrm>
              <a:off x="4533900" y="24599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56F3DDD7-E4F4-42C8-B237-DB7D0661AFA0}"/>
                </a:ext>
              </a:extLst>
            </p:cNvPr>
            <p:cNvSpPr/>
            <p:nvPr/>
          </p:nvSpPr>
          <p:spPr>
            <a:xfrm>
              <a:off x="3619500" y="29171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41C609D3-5ADB-4E16-C8EE-26D581316C17}"/>
                </a:ext>
              </a:extLst>
            </p:cNvPr>
            <p:cNvSpPr/>
            <p:nvPr/>
          </p:nvSpPr>
          <p:spPr>
            <a:xfrm>
              <a:off x="4076700" y="29171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5C3AA7E1-CF96-99F0-5B72-6C0B703EFDB1}"/>
                </a:ext>
              </a:extLst>
            </p:cNvPr>
            <p:cNvSpPr/>
            <p:nvPr/>
          </p:nvSpPr>
          <p:spPr>
            <a:xfrm>
              <a:off x="4533900" y="29171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9BB36BDE-7727-B031-7580-7CCE1FBF3B6B}"/>
                </a:ext>
              </a:extLst>
            </p:cNvPr>
            <p:cNvSpPr/>
            <p:nvPr/>
          </p:nvSpPr>
          <p:spPr>
            <a:xfrm>
              <a:off x="3619500" y="33743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4A0770F7-44F1-E677-B13A-9A4534B1555B}"/>
                </a:ext>
              </a:extLst>
            </p:cNvPr>
            <p:cNvSpPr/>
            <p:nvPr/>
          </p:nvSpPr>
          <p:spPr>
            <a:xfrm>
              <a:off x="4533900" y="33743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6DF954E6-96A2-59FD-405A-84D8D3B17A7F}"/>
                </a:ext>
              </a:extLst>
            </p:cNvPr>
            <p:cNvSpPr/>
            <p:nvPr/>
          </p:nvSpPr>
          <p:spPr>
            <a:xfrm>
              <a:off x="3619500" y="38315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1A96EA31-81F6-273B-AFEE-F74FF0D9838C}"/>
                </a:ext>
              </a:extLst>
            </p:cNvPr>
            <p:cNvSpPr/>
            <p:nvPr/>
          </p:nvSpPr>
          <p:spPr>
            <a:xfrm>
              <a:off x="4076700" y="38315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EDA6C0D3-EB3A-151E-3413-73EF99790B0D}"/>
                </a:ext>
              </a:extLst>
            </p:cNvPr>
            <p:cNvSpPr/>
            <p:nvPr/>
          </p:nvSpPr>
          <p:spPr>
            <a:xfrm>
              <a:off x="4533900" y="38315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9CA1F549-D9E0-29C7-F313-3BFF15D4DCCB}"/>
                </a:ext>
              </a:extLst>
            </p:cNvPr>
            <p:cNvSpPr/>
            <p:nvPr/>
          </p:nvSpPr>
          <p:spPr>
            <a:xfrm>
              <a:off x="3619500" y="42887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678EC332-5377-6F11-9411-1DF423EFF636}"/>
                </a:ext>
              </a:extLst>
            </p:cNvPr>
            <p:cNvSpPr/>
            <p:nvPr/>
          </p:nvSpPr>
          <p:spPr>
            <a:xfrm>
              <a:off x="4076700" y="42887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B1C770C9-21C1-716A-81C1-0E6F3178BAC5}"/>
                </a:ext>
              </a:extLst>
            </p:cNvPr>
            <p:cNvSpPr/>
            <p:nvPr/>
          </p:nvSpPr>
          <p:spPr>
            <a:xfrm>
              <a:off x="4533900" y="42887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BCC0BF8A-6812-6CCD-4CC4-40C34DA3F6E1}"/>
                </a:ext>
              </a:extLst>
            </p:cNvPr>
            <p:cNvSpPr/>
            <p:nvPr/>
          </p:nvSpPr>
          <p:spPr>
            <a:xfrm>
              <a:off x="3161292" y="24599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44E5584C-3A92-C42E-422D-52E8BF9D4AB4}"/>
                </a:ext>
              </a:extLst>
            </p:cNvPr>
            <p:cNvSpPr/>
            <p:nvPr/>
          </p:nvSpPr>
          <p:spPr>
            <a:xfrm>
              <a:off x="3161292" y="29171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BED02FB3-CDD4-0E32-25DB-0A4AF30C97F6}"/>
                </a:ext>
              </a:extLst>
            </p:cNvPr>
            <p:cNvSpPr/>
            <p:nvPr/>
          </p:nvSpPr>
          <p:spPr>
            <a:xfrm>
              <a:off x="3161292" y="33743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15850145-BC01-AED4-807A-2B9D1E52AE13}"/>
                </a:ext>
              </a:extLst>
            </p:cNvPr>
            <p:cNvSpPr/>
            <p:nvPr/>
          </p:nvSpPr>
          <p:spPr>
            <a:xfrm>
              <a:off x="3161292" y="38315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65CAE9AB-A369-7F0F-FC2D-519515D126C6}"/>
                </a:ext>
              </a:extLst>
            </p:cNvPr>
            <p:cNvSpPr/>
            <p:nvPr/>
          </p:nvSpPr>
          <p:spPr>
            <a:xfrm>
              <a:off x="3161292" y="4287119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53B6C397-F65C-15B4-59F3-F8407A0B16EB}"/>
                </a:ext>
              </a:extLst>
            </p:cNvPr>
            <p:cNvSpPr/>
            <p:nvPr/>
          </p:nvSpPr>
          <p:spPr>
            <a:xfrm>
              <a:off x="4987925" y="24599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14D2C3D4-F978-3703-E938-9BD7A798E25D}"/>
                </a:ext>
              </a:extLst>
            </p:cNvPr>
            <p:cNvSpPr/>
            <p:nvPr/>
          </p:nvSpPr>
          <p:spPr>
            <a:xfrm>
              <a:off x="4987925" y="29171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50FF4B33-5B13-BA8A-69BC-1C16D80BA93D}"/>
                </a:ext>
              </a:extLst>
            </p:cNvPr>
            <p:cNvSpPr/>
            <p:nvPr/>
          </p:nvSpPr>
          <p:spPr>
            <a:xfrm>
              <a:off x="4987925" y="33743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D70275E1-D4F2-74C9-3F73-7206E9BB8585}"/>
                </a:ext>
              </a:extLst>
            </p:cNvPr>
            <p:cNvSpPr/>
            <p:nvPr/>
          </p:nvSpPr>
          <p:spPr>
            <a:xfrm>
              <a:off x="4987925" y="38315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3A229CC6-A97B-AE3C-C7ED-96CEF29BED52}"/>
                </a:ext>
              </a:extLst>
            </p:cNvPr>
            <p:cNvSpPr/>
            <p:nvPr/>
          </p:nvSpPr>
          <p:spPr>
            <a:xfrm>
              <a:off x="4987925" y="42887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E455FCDF-C362-A039-6527-CFCF7C2A56C5}"/>
                </a:ext>
              </a:extLst>
            </p:cNvPr>
            <p:cNvSpPr/>
            <p:nvPr/>
          </p:nvSpPr>
          <p:spPr>
            <a:xfrm>
              <a:off x="4076700" y="33743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C7EC4CEA-A99E-1740-FBFA-8DF07C1D6C70}"/>
                </a:ext>
              </a:extLst>
            </p:cNvPr>
            <p:cNvSpPr/>
            <p:nvPr/>
          </p:nvSpPr>
          <p:spPr>
            <a:xfrm>
              <a:off x="3617401" y="2461507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de-DE" sz="1600">
                <a:solidFill>
                  <a:srgbClr val="000000"/>
                </a:solidFill>
              </a:endParaRPr>
            </a:p>
          </p:txBody>
        </p:sp>
      </p:grpSp>
      <p:sp>
        <p:nvSpPr>
          <p:cNvPr id="29" name="Stern mit 5 Zacken 28">
            <a:extLst>
              <a:ext uri="{FF2B5EF4-FFF2-40B4-BE49-F238E27FC236}">
                <a16:creationId xmlns:a16="http://schemas.microsoft.com/office/drawing/2014/main" id="{58F5C399-2F6D-AFC5-0CFE-7E640FFF764A}"/>
              </a:ext>
            </a:extLst>
          </p:cNvPr>
          <p:cNvSpPr/>
          <p:nvPr/>
        </p:nvSpPr>
        <p:spPr bwMode="auto">
          <a:xfrm>
            <a:off x="9680422" y="3999929"/>
            <a:ext cx="431800" cy="368300"/>
          </a:xfrm>
          <a:prstGeom prst="star5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30" name="Plus 29">
            <a:extLst>
              <a:ext uri="{FF2B5EF4-FFF2-40B4-BE49-F238E27FC236}">
                <a16:creationId xmlns:a16="http://schemas.microsoft.com/office/drawing/2014/main" id="{EB5229FA-ACF5-2D80-45E9-A0E48D609F86}"/>
              </a:ext>
            </a:extLst>
          </p:cNvPr>
          <p:cNvSpPr/>
          <p:nvPr/>
        </p:nvSpPr>
        <p:spPr bwMode="auto">
          <a:xfrm>
            <a:off x="9707328" y="4383151"/>
            <a:ext cx="392262" cy="368201"/>
          </a:xfrm>
          <a:prstGeom prst="mathPlus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31" name="Stern mit 5 Zacken 30">
            <a:extLst>
              <a:ext uri="{FF2B5EF4-FFF2-40B4-BE49-F238E27FC236}">
                <a16:creationId xmlns:a16="http://schemas.microsoft.com/office/drawing/2014/main" id="{5031840A-F22C-F0EE-0A43-D5F2D2118E34}"/>
              </a:ext>
            </a:extLst>
          </p:cNvPr>
          <p:cNvSpPr/>
          <p:nvPr/>
        </p:nvSpPr>
        <p:spPr bwMode="auto">
          <a:xfrm>
            <a:off x="10043642" y="4002469"/>
            <a:ext cx="431800" cy="368300"/>
          </a:xfrm>
          <a:prstGeom prst="star5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32" name="Stern mit 5 Zacken 31">
            <a:extLst>
              <a:ext uri="{FF2B5EF4-FFF2-40B4-BE49-F238E27FC236}">
                <a16:creationId xmlns:a16="http://schemas.microsoft.com/office/drawing/2014/main" id="{AF1D97F0-1391-FA21-AB6E-700B6AB80502}"/>
              </a:ext>
            </a:extLst>
          </p:cNvPr>
          <p:cNvSpPr/>
          <p:nvPr/>
        </p:nvSpPr>
        <p:spPr bwMode="auto">
          <a:xfrm>
            <a:off x="10397919" y="3999929"/>
            <a:ext cx="431800" cy="368300"/>
          </a:xfrm>
          <a:prstGeom prst="star5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33" name="Stern mit 5 Zacken 32">
            <a:extLst>
              <a:ext uri="{FF2B5EF4-FFF2-40B4-BE49-F238E27FC236}">
                <a16:creationId xmlns:a16="http://schemas.microsoft.com/office/drawing/2014/main" id="{C0B3630C-9F8F-2266-7870-48A8C3EE7AB1}"/>
              </a:ext>
            </a:extLst>
          </p:cNvPr>
          <p:cNvSpPr/>
          <p:nvPr/>
        </p:nvSpPr>
        <p:spPr bwMode="auto">
          <a:xfrm>
            <a:off x="10764625" y="4002043"/>
            <a:ext cx="431800" cy="368300"/>
          </a:xfrm>
          <a:prstGeom prst="star5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34" name="Plus 33">
            <a:extLst>
              <a:ext uri="{FF2B5EF4-FFF2-40B4-BE49-F238E27FC236}">
                <a16:creationId xmlns:a16="http://schemas.microsoft.com/office/drawing/2014/main" id="{59553063-1F17-E66A-C7F2-4FEADA1BC396}"/>
              </a:ext>
            </a:extLst>
          </p:cNvPr>
          <p:cNvSpPr/>
          <p:nvPr/>
        </p:nvSpPr>
        <p:spPr bwMode="auto">
          <a:xfrm>
            <a:off x="10065478" y="4382481"/>
            <a:ext cx="392262" cy="368201"/>
          </a:xfrm>
          <a:prstGeom prst="mathPlus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35" name="Plus 34">
            <a:extLst>
              <a:ext uri="{FF2B5EF4-FFF2-40B4-BE49-F238E27FC236}">
                <a16:creationId xmlns:a16="http://schemas.microsoft.com/office/drawing/2014/main" id="{0D9A961B-1CAF-E3E8-DA37-C7D67F89C906}"/>
              </a:ext>
            </a:extLst>
          </p:cNvPr>
          <p:cNvSpPr/>
          <p:nvPr/>
        </p:nvSpPr>
        <p:spPr bwMode="auto">
          <a:xfrm>
            <a:off x="10422923" y="4382480"/>
            <a:ext cx="392262" cy="368201"/>
          </a:xfrm>
          <a:prstGeom prst="mathPlus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36" name="Stern mit 5 Zacken 35">
            <a:extLst>
              <a:ext uri="{FF2B5EF4-FFF2-40B4-BE49-F238E27FC236}">
                <a16:creationId xmlns:a16="http://schemas.microsoft.com/office/drawing/2014/main" id="{DB29FFFB-A487-29EC-872A-186C1BC76F42}"/>
              </a:ext>
            </a:extLst>
          </p:cNvPr>
          <p:cNvSpPr/>
          <p:nvPr/>
        </p:nvSpPr>
        <p:spPr bwMode="auto">
          <a:xfrm>
            <a:off x="10766633" y="4352180"/>
            <a:ext cx="431800" cy="368300"/>
          </a:xfrm>
          <a:prstGeom prst="star5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37" name="Stern mit 5 Zacken 36">
            <a:extLst>
              <a:ext uri="{FF2B5EF4-FFF2-40B4-BE49-F238E27FC236}">
                <a16:creationId xmlns:a16="http://schemas.microsoft.com/office/drawing/2014/main" id="{56EAEFFF-8CC0-4176-F658-4C11DFE1602C}"/>
              </a:ext>
            </a:extLst>
          </p:cNvPr>
          <p:cNvSpPr/>
          <p:nvPr/>
        </p:nvSpPr>
        <p:spPr bwMode="auto">
          <a:xfrm>
            <a:off x="3177796" y="4360079"/>
            <a:ext cx="431800" cy="368300"/>
          </a:xfrm>
          <a:prstGeom prst="star5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38" name="Stern mit 5 Zacken 37">
            <a:extLst>
              <a:ext uri="{FF2B5EF4-FFF2-40B4-BE49-F238E27FC236}">
                <a16:creationId xmlns:a16="http://schemas.microsoft.com/office/drawing/2014/main" id="{7BE87E79-1516-3B3C-2A47-7B42FB43D7CB}"/>
              </a:ext>
            </a:extLst>
          </p:cNvPr>
          <p:cNvSpPr/>
          <p:nvPr/>
        </p:nvSpPr>
        <p:spPr bwMode="auto">
          <a:xfrm>
            <a:off x="3177796" y="4743543"/>
            <a:ext cx="431800" cy="368300"/>
          </a:xfrm>
          <a:prstGeom prst="star5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39" name="Plus 38">
            <a:extLst>
              <a:ext uri="{FF2B5EF4-FFF2-40B4-BE49-F238E27FC236}">
                <a16:creationId xmlns:a16="http://schemas.microsoft.com/office/drawing/2014/main" id="{E0190753-3550-7A33-88EF-F101C2FFF367}"/>
              </a:ext>
            </a:extLst>
          </p:cNvPr>
          <p:cNvSpPr/>
          <p:nvPr/>
        </p:nvSpPr>
        <p:spPr bwMode="auto">
          <a:xfrm>
            <a:off x="3176241" y="5138236"/>
            <a:ext cx="392262" cy="368201"/>
          </a:xfrm>
          <a:prstGeom prst="mathPlus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pic>
        <p:nvPicPr>
          <p:cNvPr id="40" name="Grafik 39">
            <a:extLst>
              <a:ext uri="{FF2B5EF4-FFF2-40B4-BE49-F238E27FC236}">
                <a16:creationId xmlns:a16="http://schemas.microsoft.com/office/drawing/2014/main" id="{50A9624F-C9CD-EBB0-E992-C227560DF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7452" y="4000018"/>
            <a:ext cx="1838960" cy="1838960"/>
          </a:xfrm>
          <a:prstGeom prst="rect">
            <a:avLst/>
          </a:prstGeom>
        </p:spPr>
      </p:pic>
      <p:sp>
        <p:nvSpPr>
          <p:cNvPr id="41" name="Oval 40">
            <a:extLst>
              <a:ext uri="{FF2B5EF4-FFF2-40B4-BE49-F238E27FC236}">
                <a16:creationId xmlns:a16="http://schemas.microsoft.com/office/drawing/2014/main" id="{593BC716-D0BE-85BB-9BB6-933D70076E08}"/>
              </a:ext>
            </a:extLst>
          </p:cNvPr>
          <p:cNvSpPr/>
          <p:nvPr/>
        </p:nvSpPr>
        <p:spPr>
          <a:xfrm>
            <a:off x="8001451" y="4318865"/>
            <a:ext cx="493681" cy="4861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2" name="Grafik 41">
            <a:extLst>
              <a:ext uri="{FF2B5EF4-FFF2-40B4-BE49-F238E27FC236}">
                <a16:creationId xmlns:a16="http://schemas.microsoft.com/office/drawing/2014/main" id="{B0B2F762-E30C-0245-C30A-8D6C9E783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7052" y="4000028"/>
            <a:ext cx="1849120" cy="1838960"/>
          </a:xfrm>
          <a:prstGeom prst="rect">
            <a:avLst/>
          </a:prstGeom>
        </p:spPr>
      </p:pic>
      <p:sp>
        <p:nvSpPr>
          <p:cNvPr id="43" name="Plus 42">
            <a:extLst>
              <a:ext uri="{FF2B5EF4-FFF2-40B4-BE49-F238E27FC236}">
                <a16:creationId xmlns:a16="http://schemas.microsoft.com/office/drawing/2014/main" id="{3586FC8B-B5D3-75D1-2BDA-5FA5DC809790}"/>
              </a:ext>
            </a:extLst>
          </p:cNvPr>
          <p:cNvSpPr/>
          <p:nvPr/>
        </p:nvSpPr>
        <p:spPr bwMode="auto">
          <a:xfrm>
            <a:off x="11133262" y="5464777"/>
            <a:ext cx="392262" cy="368201"/>
          </a:xfrm>
          <a:prstGeom prst="mathPlus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44" name="Plus 43">
            <a:extLst>
              <a:ext uri="{FF2B5EF4-FFF2-40B4-BE49-F238E27FC236}">
                <a16:creationId xmlns:a16="http://schemas.microsoft.com/office/drawing/2014/main" id="{38B1EB03-AD13-B9B3-F31B-84ABED6CC083}"/>
              </a:ext>
            </a:extLst>
          </p:cNvPr>
          <p:cNvSpPr/>
          <p:nvPr/>
        </p:nvSpPr>
        <p:spPr bwMode="auto">
          <a:xfrm>
            <a:off x="11146178" y="5121232"/>
            <a:ext cx="392262" cy="368201"/>
          </a:xfrm>
          <a:prstGeom prst="mathPlus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45" name="Plus 44">
            <a:extLst>
              <a:ext uri="{FF2B5EF4-FFF2-40B4-BE49-F238E27FC236}">
                <a16:creationId xmlns:a16="http://schemas.microsoft.com/office/drawing/2014/main" id="{CE2F41D1-55B7-51BB-09E2-2F3E043E4F33}"/>
              </a:ext>
            </a:extLst>
          </p:cNvPr>
          <p:cNvSpPr/>
          <p:nvPr/>
        </p:nvSpPr>
        <p:spPr bwMode="auto">
          <a:xfrm>
            <a:off x="11146176" y="4733774"/>
            <a:ext cx="392262" cy="368201"/>
          </a:xfrm>
          <a:prstGeom prst="mathPlus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46" name="Plus 45">
            <a:extLst>
              <a:ext uri="{FF2B5EF4-FFF2-40B4-BE49-F238E27FC236}">
                <a16:creationId xmlns:a16="http://schemas.microsoft.com/office/drawing/2014/main" id="{4F67A0F1-3AF5-235C-058B-C6DD5C2822F8}"/>
              </a:ext>
            </a:extLst>
          </p:cNvPr>
          <p:cNvSpPr/>
          <p:nvPr/>
        </p:nvSpPr>
        <p:spPr bwMode="auto">
          <a:xfrm>
            <a:off x="11143598" y="4374731"/>
            <a:ext cx="392262" cy="368201"/>
          </a:xfrm>
          <a:prstGeom prst="mathPlus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47" name="Plus 46">
            <a:extLst>
              <a:ext uri="{FF2B5EF4-FFF2-40B4-BE49-F238E27FC236}">
                <a16:creationId xmlns:a16="http://schemas.microsoft.com/office/drawing/2014/main" id="{D7CB8EE7-5604-CD2A-F811-F4400BB840B6}"/>
              </a:ext>
            </a:extLst>
          </p:cNvPr>
          <p:cNvSpPr/>
          <p:nvPr/>
        </p:nvSpPr>
        <p:spPr bwMode="auto">
          <a:xfrm>
            <a:off x="11143596" y="3987273"/>
            <a:ext cx="392262" cy="368201"/>
          </a:xfrm>
          <a:prstGeom prst="mathPlus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48" name="Stern mit 5 Zacken 47">
            <a:extLst>
              <a:ext uri="{FF2B5EF4-FFF2-40B4-BE49-F238E27FC236}">
                <a16:creationId xmlns:a16="http://schemas.microsoft.com/office/drawing/2014/main" id="{B9E47880-4265-5C67-10D1-9A856EA0D739}"/>
              </a:ext>
            </a:extLst>
          </p:cNvPr>
          <p:cNvSpPr/>
          <p:nvPr/>
        </p:nvSpPr>
        <p:spPr bwMode="auto">
          <a:xfrm>
            <a:off x="10793040" y="4712382"/>
            <a:ext cx="431800" cy="368300"/>
          </a:xfrm>
          <a:prstGeom prst="star5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49" name="Stern mit 5 Zacken 48">
            <a:extLst>
              <a:ext uri="{FF2B5EF4-FFF2-40B4-BE49-F238E27FC236}">
                <a16:creationId xmlns:a16="http://schemas.microsoft.com/office/drawing/2014/main" id="{19B24AA0-E6AA-247E-7896-F67510F0A45B}"/>
              </a:ext>
            </a:extLst>
          </p:cNvPr>
          <p:cNvSpPr/>
          <p:nvPr/>
        </p:nvSpPr>
        <p:spPr bwMode="auto">
          <a:xfrm>
            <a:off x="10795048" y="5062519"/>
            <a:ext cx="431800" cy="368300"/>
          </a:xfrm>
          <a:prstGeom prst="star5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50" name="Stern mit 5 Zacken 49">
            <a:extLst>
              <a:ext uri="{FF2B5EF4-FFF2-40B4-BE49-F238E27FC236}">
                <a16:creationId xmlns:a16="http://schemas.microsoft.com/office/drawing/2014/main" id="{CE6BC77E-EC68-8360-A59F-A175F4C3EB16}"/>
              </a:ext>
            </a:extLst>
          </p:cNvPr>
          <p:cNvSpPr/>
          <p:nvPr/>
        </p:nvSpPr>
        <p:spPr bwMode="auto">
          <a:xfrm>
            <a:off x="10792463" y="5462890"/>
            <a:ext cx="431800" cy="368300"/>
          </a:xfrm>
          <a:prstGeom prst="star5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51" name="Plus 50">
            <a:extLst>
              <a:ext uri="{FF2B5EF4-FFF2-40B4-BE49-F238E27FC236}">
                <a16:creationId xmlns:a16="http://schemas.microsoft.com/office/drawing/2014/main" id="{E38F7455-2044-359A-87CE-E0B8E3661F9A}"/>
              </a:ext>
            </a:extLst>
          </p:cNvPr>
          <p:cNvSpPr/>
          <p:nvPr/>
        </p:nvSpPr>
        <p:spPr bwMode="auto">
          <a:xfrm>
            <a:off x="7660657" y="4364401"/>
            <a:ext cx="392262" cy="368201"/>
          </a:xfrm>
          <a:prstGeom prst="mathPlus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52" name="Plus 51">
            <a:extLst>
              <a:ext uri="{FF2B5EF4-FFF2-40B4-BE49-F238E27FC236}">
                <a16:creationId xmlns:a16="http://schemas.microsoft.com/office/drawing/2014/main" id="{91918BF9-139F-4672-127D-5D358EBB1FA3}"/>
              </a:ext>
            </a:extLst>
          </p:cNvPr>
          <p:cNvSpPr/>
          <p:nvPr/>
        </p:nvSpPr>
        <p:spPr bwMode="auto">
          <a:xfrm>
            <a:off x="8018102" y="4364400"/>
            <a:ext cx="392262" cy="368201"/>
          </a:xfrm>
          <a:prstGeom prst="mathPlus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53" name="Stern mit 5 Zacken 52">
            <a:extLst>
              <a:ext uri="{FF2B5EF4-FFF2-40B4-BE49-F238E27FC236}">
                <a16:creationId xmlns:a16="http://schemas.microsoft.com/office/drawing/2014/main" id="{ED725102-9AF4-141F-4A95-142E317AB79C}"/>
              </a:ext>
            </a:extLst>
          </p:cNvPr>
          <p:cNvSpPr/>
          <p:nvPr/>
        </p:nvSpPr>
        <p:spPr bwMode="auto">
          <a:xfrm>
            <a:off x="8361812" y="4334100"/>
            <a:ext cx="431800" cy="368300"/>
          </a:xfrm>
          <a:prstGeom prst="star5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1686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2">
            <a:extLst>
              <a:ext uri="{FF2B5EF4-FFF2-40B4-BE49-F238E27FC236}">
                <a16:creationId xmlns:a16="http://schemas.microsoft.com/office/drawing/2014/main" id="{BAA78044-429D-FD53-8588-032301076A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453102"/>
              </p:ext>
            </p:extLst>
          </p:nvPr>
        </p:nvGraphicFramePr>
        <p:xfrm>
          <a:off x="838200" y="3615859"/>
          <a:ext cx="3409709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71298">
                  <a:extLst>
                    <a:ext uri="{9D8B030D-6E8A-4147-A177-3AD203B41FA5}">
                      <a16:colId xmlns:a16="http://schemas.microsoft.com/office/drawing/2014/main" val="1437600155"/>
                    </a:ext>
                  </a:extLst>
                </a:gridCol>
                <a:gridCol w="1638411">
                  <a:extLst>
                    <a:ext uri="{9D8B030D-6E8A-4147-A177-3AD203B41FA5}">
                      <a16:colId xmlns:a16="http://schemas.microsoft.com/office/drawing/2014/main" val="408515713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Ecological</a:t>
                      </a:r>
                      <a:r>
                        <a:rPr lang="de-DE" b="1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efficiency</a:t>
                      </a:r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391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option</a:t>
                      </a:r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ysClr val="windowText" lastClr="000000"/>
                          </a:solidFill>
                        </a:rPr>
                        <a:t>Eco-efficiency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967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0 zero-option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861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1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pT</a:t>
                      </a:r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skidder</a:t>
                      </a:r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257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2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pT</a:t>
                      </a:r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yarder</a:t>
                      </a:r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6475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3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fC</a:t>
                      </a:r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winch</a:t>
                      </a:r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assist</a:t>
                      </a:r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030880"/>
                  </a:ext>
                </a:extLst>
              </a:tr>
            </a:tbl>
          </a:graphicData>
        </a:graphic>
      </p:graphicFrame>
      <p:grpSp>
        <p:nvGrpSpPr>
          <p:cNvPr id="3" name="Gruppierung 90">
            <a:extLst>
              <a:ext uri="{FF2B5EF4-FFF2-40B4-BE49-F238E27FC236}">
                <a16:creationId xmlns:a16="http://schemas.microsoft.com/office/drawing/2014/main" id="{2FFC1241-7A6A-FE31-54E3-4D92A22D2150}"/>
              </a:ext>
            </a:extLst>
          </p:cNvPr>
          <p:cNvGrpSpPr/>
          <p:nvPr/>
        </p:nvGrpSpPr>
        <p:grpSpPr>
          <a:xfrm>
            <a:off x="9698612" y="4004153"/>
            <a:ext cx="1827067" cy="1833186"/>
            <a:chOff x="3161292" y="2459906"/>
            <a:chExt cx="2283833" cy="2286000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A894F663-A8F3-9D75-864D-97AC40692F78}"/>
                </a:ext>
              </a:extLst>
            </p:cNvPr>
            <p:cNvSpPr/>
            <p:nvPr/>
          </p:nvSpPr>
          <p:spPr>
            <a:xfrm>
              <a:off x="4076700" y="24599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BC73874A-1CEA-93E7-6522-0DCB9731896E}"/>
                </a:ext>
              </a:extLst>
            </p:cNvPr>
            <p:cNvSpPr/>
            <p:nvPr/>
          </p:nvSpPr>
          <p:spPr>
            <a:xfrm>
              <a:off x="4533900" y="24599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0323E502-1BD6-33C7-C772-84D642E1C8E1}"/>
                </a:ext>
              </a:extLst>
            </p:cNvPr>
            <p:cNvSpPr/>
            <p:nvPr/>
          </p:nvSpPr>
          <p:spPr>
            <a:xfrm>
              <a:off x="3619500" y="29171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6D2C8066-F7C6-D014-0D59-6DE868C8E4A9}"/>
                </a:ext>
              </a:extLst>
            </p:cNvPr>
            <p:cNvSpPr/>
            <p:nvPr/>
          </p:nvSpPr>
          <p:spPr>
            <a:xfrm>
              <a:off x="4076700" y="29171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2F432899-4B63-7104-CD19-0D3414F71901}"/>
                </a:ext>
              </a:extLst>
            </p:cNvPr>
            <p:cNvSpPr/>
            <p:nvPr/>
          </p:nvSpPr>
          <p:spPr>
            <a:xfrm>
              <a:off x="4533900" y="29171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729672C1-0F04-5846-E651-F8D84D7621D0}"/>
                </a:ext>
              </a:extLst>
            </p:cNvPr>
            <p:cNvSpPr/>
            <p:nvPr/>
          </p:nvSpPr>
          <p:spPr>
            <a:xfrm>
              <a:off x="3619500" y="33743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A72E4C62-5FCE-8BCB-B40A-F6C0FB2708F0}"/>
                </a:ext>
              </a:extLst>
            </p:cNvPr>
            <p:cNvSpPr/>
            <p:nvPr/>
          </p:nvSpPr>
          <p:spPr>
            <a:xfrm>
              <a:off x="4533900" y="33743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84AE0786-AEDE-24BC-75F2-531CE4F488E3}"/>
                </a:ext>
              </a:extLst>
            </p:cNvPr>
            <p:cNvSpPr/>
            <p:nvPr/>
          </p:nvSpPr>
          <p:spPr>
            <a:xfrm>
              <a:off x="3619500" y="38315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3451AD73-8E55-6857-4109-79BEEFDD8D01}"/>
                </a:ext>
              </a:extLst>
            </p:cNvPr>
            <p:cNvSpPr/>
            <p:nvPr/>
          </p:nvSpPr>
          <p:spPr>
            <a:xfrm>
              <a:off x="4076700" y="38315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F15CD485-42CC-87E8-0A14-C78052702835}"/>
                </a:ext>
              </a:extLst>
            </p:cNvPr>
            <p:cNvSpPr/>
            <p:nvPr/>
          </p:nvSpPr>
          <p:spPr>
            <a:xfrm>
              <a:off x="4533900" y="38315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8D86DD0A-BF07-075B-812B-8B957AEEC5D8}"/>
                </a:ext>
              </a:extLst>
            </p:cNvPr>
            <p:cNvSpPr/>
            <p:nvPr/>
          </p:nvSpPr>
          <p:spPr>
            <a:xfrm>
              <a:off x="3619500" y="42887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9860BE95-6804-261E-B917-054EB73CB16C}"/>
                </a:ext>
              </a:extLst>
            </p:cNvPr>
            <p:cNvSpPr/>
            <p:nvPr/>
          </p:nvSpPr>
          <p:spPr>
            <a:xfrm>
              <a:off x="4076700" y="42887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581B9DED-9C4D-4DFE-6F6E-250A09F5656A}"/>
                </a:ext>
              </a:extLst>
            </p:cNvPr>
            <p:cNvSpPr/>
            <p:nvPr/>
          </p:nvSpPr>
          <p:spPr>
            <a:xfrm>
              <a:off x="4533900" y="42887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36BD84C0-11B7-A4A9-3A65-326A4A5D2966}"/>
                </a:ext>
              </a:extLst>
            </p:cNvPr>
            <p:cNvSpPr/>
            <p:nvPr/>
          </p:nvSpPr>
          <p:spPr>
            <a:xfrm>
              <a:off x="3161292" y="24599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C591CD11-90AA-E9F5-53F3-D77F178ACD97}"/>
                </a:ext>
              </a:extLst>
            </p:cNvPr>
            <p:cNvSpPr/>
            <p:nvPr/>
          </p:nvSpPr>
          <p:spPr>
            <a:xfrm>
              <a:off x="3161292" y="29171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32A3CDA3-C316-CEF6-1B16-6004BAC918D1}"/>
                </a:ext>
              </a:extLst>
            </p:cNvPr>
            <p:cNvSpPr/>
            <p:nvPr/>
          </p:nvSpPr>
          <p:spPr>
            <a:xfrm>
              <a:off x="3161292" y="33743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81917909-F937-9AB0-6205-95505BC1E66A}"/>
                </a:ext>
              </a:extLst>
            </p:cNvPr>
            <p:cNvSpPr/>
            <p:nvPr/>
          </p:nvSpPr>
          <p:spPr>
            <a:xfrm>
              <a:off x="3161292" y="38315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1994D718-F463-1B3F-DFE8-A8A401CFBF68}"/>
                </a:ext>
              </a:extLst>
            </p:cNvPr>
            <p:cNvSpPr/>
            <p:nvPr/>
          </p:nvSpPr>
          <p:spPr>
            <a:xfrm>
              <a:off x="3161292" y="4287119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CC4F730E-DAF3-8ECD-7051-A7C76C388BB9}"/>
                </a:ext>
              </a:extLst>
            </p:cNvPr>
            <p:cNvSpPr/>
            <p:nvPr/>
          </p:nvSpPr>
          <p:spPr>
            <a:xfrm>
              <a:off x="4987925" y="24599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77F58C2B-D827-4390-137D-1D0C6E6FBD98}"/>
                </a:ext>
              </a:extLst>
            </p:cNvPr>
            <p:cNvSpPr/>
            <p:nvPr/>
          </p:nvSpPr>
          <p:spPr>
            <a:xfrm>
              <a:off x="4987925" y="29171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2C51B87A-CB1F-3C0D-9EE1-6C473B912790}"/>
                </a:ext>
              </a:extLst>
            </p:cNvPr>
            <p:cNvSpPr/>
            <p:nvPr/>
          </p:nvSpPr>
          <p:spPr>
            <a:xfrm>
              <a:off x="4987925" y="33743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21A2CAA5-5DD7-F9AC-3977-3D475C2833F0}"/>
                </a:ext>
              </a:extLst>
            </p:cNvPr>
            <p:cNvSpPr/>
            <p:nvPr/>
          </p:nvSpPr>
          <p:spPr>
            <a:xfrm>
              <a:off x="4987925" y="38315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42235E90-C2E5-FCD6-A457-F539A2762270}"/>
                </a:ext>
              </a:extLst>
            </p:cNvPr>
            <p:cNvSpPr/>
            <p:nvPr/>
          </p:nvSpPr>
          <p:spPr>
            <a:xfrm>
              <a:off x="4987925" y="42887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3ED9CEA2-D0AE-108A-525D-4E56494A15C8}"/>
                </a:ext>
              </a:extLst>
            </p:cNvPr>
            <p:cNvSpPr/>
            <p:nvPr/>
          </p:nvSpPr>
          <p:spPr>
            <a:xfrm>
              <a:off x="4076700" y="3374306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600">
                <a:solidFill>
                  <a:srgbClr val="000000"/>
                </a:solidFill>
              </a:endParaRPr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7EDFA36E-9679-3E85-3A27-6692C4749272}"/>
                </a:ext>
              </a:extLst>
            </p:cNvPr>
            <p:cNvSpPr/>
            <p:nvPr/>
          </p:nvSpPr>
          <p:spPr>
            <a:xfrm>
              <a:off x="3617401" y="2461507"/>
              <a:ext cx="4572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de-DE" sz="1600">
                <a:solidFill>
                  <a:srgbClr val="000000"/>
                </a:solidFill>
              </a:endParaRPr>
            </a:p>
          </p:txBody>
        </p:sp>
      </p:grpSp>
      <p:sp>
        <p:nvSpPr>
          <p:cNvPr id="29" name="Stern mit 5 Zacken 28">
            <a:extLst>
              <a:ext uri="{FF2B5EF4-FFF2-40B4-BE49-F238E27FC236}">
                <a16:creationId xmlns:a16="http://schemas.microsoft.com/office/drawing/2014/main" id="{17335BF0-6C52-0080-829E-F6E507D56FA0}"/>
              </a:ext>
            </a:extLst>
          </p:cNvPr>
          <p:cNvSpPr/>
          <p:nvPr/>
        </p:nvSpPr>
        <p:spPr bwMode="auto">
          <a:xfrm>
            <a:off x="10076425" y="5099816"/>
            <a:ext cx="431800" cy="368300"/>
          </a:xfrm>
          <a:prstGeom prst="star5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30" name="Plus 29">
            <a:extLst>
              <a:ext uri="{FF2B5EF4-FFF2-40B4-BE49-F238E27FC236}">
                <a16:creationId xmlns:a16="http://schemas.microsoft.com/office/drawing/2014/main" id="{5DAD68BD-0836-49FF-5E0C-6C22AAEA9EE1}"/>
              </a:ext>
            </a:extLst>
          </p:cNvPr>
          <p:cNvSpPr/>
          <p:nvPr/>
        </p:nvSpPr>
        <p:spPr bwMode="auto">
          <a:xfrm>
            <a:off x="10442992" y="5100964"/>
            <a:ext cx="392262" cy="368201"/>
          </a:xfrm>
          <a:prstGeom prst="mathPlus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31" name="Minus 30">
            <a:extLst>
              <a:ext uri="{FF2B5EF4-FFF2-40B4-BE49-F238E27FC236}">
                <a16:creationId xmlns:a16="http://schemas.microsoft.com/office/drawing/2014/main" id="{308F0B28-3CF9-BD0B-6146-26AD82D4E34B}"/>
              </a:ext>
            </a:extLst>
          </p:cNvPr>
          <p:cNvSpPr/>
          <p:nvPr/>
        </p:nvSpPr>
        <p:spPr bwMode="auto">
          <a:xfrm>
            <a:off x="10861932" y="5138236"/>
            <a:ext cx="216496" cy="321344"/>
          </a:xfrm>
          <a:prstGeom prst="mathMinus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32" name="Plus 31">
            <a:extLst>
              <a:ext uri="{FF2B5EF4-FFF2-40B4-BE49-F238E27FC236}">
                <a16:creationId xmlns:a16="http://schemas.microsoft.com/office/drawing/2014/main" id="{8C44DCE4-8AC3-C6AB-04C0-5B7EA09A13A2}"/>
              </a:ext>
            </a:extLst>
          </p:cNvPr>
          <p:cNvSpPr/>
          <p:nvPr/>
        </p:nvSpPr>
        <p:spPr bwMode="auto">
          <a:xfrm>
            <a:off x="9705210" y="5098252"/>
            <a:ext cx="392262" cy="368201"/>
          </a:xfrm>
          <a:prstGeom prst="mathPlus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33" name="Stern mit 5 Zacken 32">
            <a:extLst>
              <a:ext uri="{FF2B5EF4-FFF2-40B4-BE49-F238E27FC236}">
                <a16:creationId xmlns:a16="http://schemas.microsoft.com/office/drawing/2014/main" id="{4CCC57B1-D91D-6211-2101-A82D344E5056}"/>
              </a:ext>
            </a:extLst>
          </p:cNvPr>
          <p:cNvSpPr/>
          <p:nvPr/>
        </p:nvSpPr>
        <p:spPr bwMode="auto">
          <a:xfrm>
            <a:off x="3177796" y="4360079"/>
            <a:ext cx="431800" cy="368300"/>
          </a:xfrm>
          <a:prstGeom prst="star5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34" name="Stern mit 5 Zacken 33">
            <a:extLst>
              <a:ext uri="{FF2B5EF4-FFF2-40B4-BE49-F238E27FC236}">
                <a16:creationId xmlns:a16="http://schemas.microsoft.com/office/drawing/2014/main" id="{6FDD41C0-BE46-2021-251C-D401C808026D}"/>
              </a:ext>
            </a:extLst>
          </p:cNvPr>
          <p:cNvSpPr/>
          <p:nvPr/>
        </p:nvSpPr>
        <p:spPr bwMode="auto">
          <a:xfrm>
            <a:off x="3177796" y="4743543"/>
            <a:ext cx="431800" cy="368300"/>
          </a:xfrm>
          <a:prstGeom prst="star5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35" name="Plus 34">
            <a:extLst>
              <a:ext uri="{FF2B5EF4-FFF2-40B4-BE49-F238E27FC236}">
                <a16:creationId xmlns:a16="http://schemas.microsoft.com/office/drawing/2014/main" id="{F98A1406-BCD9-D264-7D98-9D5B692CE69D}"/>
              </a:ext>
            </a:extLst>
          </p:cNvPr>
          <p:cNvSpPr/>
          <p:nvPr/>
        </p:nvSpPr>
        <p:spPr bwMode="auto">
          <a:xfrm>
            <a:off x="3176241" y="5138236"/>
            <a:ext cx="392262" cy="368201"/>
          </a:xfrm>
          <a:prstGeom prst="mathPlus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36" name="&quot;Nein&quot;-Symbol 35">
            <a:extLst>
              <a:ext uri="{FF2B5EF4-FFF2-40B4-BE49-F238E27FC236}">
                <a16:creationId xmlns:a16="http://schemas.microsoft.com/office/drawing/2014/main" id="{8D1BDA54-5D81-572C-91C9-FF2FB3F62A14}"/>
              </a:ext>
            </a:extLst>
          </p:cNvPr>
          <p:cNvSpPr/>
          <p:nvPr/>
        </p:nvSpPr>
        <p:spPr>
          <a:xfrm>
            <a:off x="3189406" y="5481340"/>
            <a:ext cx="351254" cy="348121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37" name="Grafik 36">
            <a:extLst>
              <a:ext uri="{FF2B5EF4-FFF2-40B4-BE49-F238E27FC236}">
                <a16:creationId xmlns:a16="http://schemas.microsoft.com/office/drawing/2014/main" id="{C01C9D6B-1D34-DC80-74D2-F0D6D8019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7452" y="4000018"/>
            <a:ext cx="1838960" cy="1838960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A9C9E38E-4737-C370-1B09-9E0316DB2315}"/>
              </a:ext>
            </a:extLst>
          </p:cNvPr>
          <p:cNvSpPr/>
          <p:nvPr/>
        </p:nvSpPr>
        <p:spPr>
          <a:xfrm>
            <a:off x="8001451" y="4318865"/>
            <a:ext cx="493681" cy="4861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9" name="Grafik 38">
            <a:extLst>
              <a:ext uri="{FF2B5EF4-FFF2-40B4-BE49-F238E27FC236}">
                <a16:creationId xmlns:a16="http://schemas.microsoft.com/office/drawing/2014/main" id="{E353155E-49FB-CF1D-BB32-3367439AE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7052" y="4000028"/>
            <a:ext cx="1849120" cy="183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1455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11736237-2C83-6DE9-9864-29F3B54C0AC3}"/>
              </a:ext>
            </a:extLst>
          </p:cNvPr>
          <p:cNvSpPr/>
          <p:nvPr/>
        </p:nvSpPr>
        <p:spPr>
          <a:xfrm>
            <a:off x="9929332" y="4885477"/>
            <a:ext cx="493159" cy="4931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99ADD0F-2B84-CD79-4B28-E68ECD2E5753}"/>
              </a:ext>
            </a:extLst>
          </p:cNvPr>
          <p:cNvSpPr/>
          <p:nvPr/>
        </p:nvSpPr>
        <p:spPr>
          <a:xfrm>
            <a:off x="9929332" y="5471104"/>
            <a:ext cx="493159" cy="4931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C4E2974-9581-A3CA-7297-40AA467952FD}"/>
              </a:ext>
            </a:extLst>
          </p:cNvPr>
          <p:cNvSpPr/>
          <p:nvPr/>
        </p:nvSpPr>
        <p:spPr>
          <a:xfrm>
            <a:off x="9929332" y="4297281"/>
            <a:ext cx="493159" cy="49316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E81E5CC-01B1-B77C-475B-7242159E1F5A}"/>
              </a:ext>
            </a:extLst>
          </p:cNvPr>
          <p:cNvSpPr/>
          <p:nvPr/>
        </p:nvSpPr>
        <p:spPr>
          <a:xfrm>
            <a:off x="9929332" y="3711654"/>
            <a:ext cx="493159" cy="49316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37E9C0B-73F1-C740-72B9-4E4AD3F79038}"/>
              </a:ext>
            </a:extLst>
          </p:cNvPr>
          <p:cNvSpPr/>
          <p:nvPr/>
        </p:nvSpPr>
        <p:spPr>
          <a:xfrm>
            <a:off x="9929332" y="3123458"/>
            <a:ext cx="493159" cy="49316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F8AFC30-524C-DE1F-25F7-A191478E2A78}"/>
              </a:ext>
            </a:extLst>
          </p:cNvPr>
          <p:cNvSpPr txBox="1"/>
          <p:nvPr/>
        </p:nvSpPr>
        <p:spPr>
          <a:xfrm>
            <a:off x="8408141" y="3333132"/>
            <a:ext cx="1480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/>
              <a:t>S5 clean </a:t>
            </a:r>
            <a:r>
              <a:rPr lang="de-DE" sz="1200" dirty="0" err="1"/>
              <a:t>roads</a:t>
            </a:r>
            <a:endParaRPr lang="de-DE" sz="12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969EF8A-23E2-3DB3-EA56-B07B148B379F}"/>
              </a:ext>
            </a:extLst>
          </p:cNvPr>
          <p:cNvSpPr txBox="1"/>
          <p:nvPr/>
        </p:nvSpPr>
        <p:spPr>
          <a:xfrm>
            <a:off x="8408141" y="3927815"/>
            <a:ext cx="1480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/>
              <a:t>S4 </a:t>
            </a:r>
            <a:r>
              <a:rPr lang="de-DE" sz="1200" dirty="0" err="1"/>
              <a:t>short</a:t>
            </a:r>
            <a:r>
              <a:rPr lang="de-DE" sz="1200" dirty="0"/>
              <a:t> </a:t>
            </a:r>
            <a:r>
              <a:rPr lang="de-DE" sz="1200" dirty="0" err="1"/>
              <a:t>wood</a:t>
            </a:r>
            <a:r>
              <a:rPr lang="de-DE" sz="1200" dirty="0"/>
              <a:t> </a:t>
            </a:r>
            <a:r>
              <a:rPr lang="de-DE" sz="1200" dirty="0" err="1"/>
              <a:t>store</a:t>
            </a:r>
            <a:endParaRPr lang="de-DE" sz="12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2F0B1EC-83C2-72C5-F352-CA4F612A927C}"/>
              </a:ext>
            </a:extLst>
          </p:cNvPr>
          <p:cNvSpPr txBox="1"/>
          <p:nvPr/>
        </p:nvSpPr>
        <p:spPr>
          <a:xfrm>
            <a:off x="8408141" y="4522498"/>
            <a:ext cx="1480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/>
              <a:t>S3 </a:t>
            </a:r>
            <a:r>
              <a:rPr lang="de-DE" sz="1200" dirty="0" err="1"/>
              <a:t>long</a:t>
            </a:r>
            <a:r>
              <a:rPr lang="de-DE" sz="1200" dirty="0"/>
              <a:t> </a:t>
            </a:r>
            <a:r>
              <a:rPr lang="de-DE" sz="1200" dirty="0" err="1"/>
              <a:t>wood</a:t>
            </a:r>
            <a:r>
              <a:rPr lang="de-DE" sz="1200" dirty="0"/>
              <a:t> </a:t>
            </a:r>
            <a:r>
              <a:rPr lang="de-DE" sz="1200" dirty="0" err="1"/>
              <a:t>store</a:t>
            </a:r>
            <a:endParaRPr lang="de-DE" sz="12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1A41198-9FA7-BF0F-6885-8C325A7C7B77}"/>
              </a:ext>
            </a:extLst>
          </p:cNvPr>
          <p:cNvSpPr txBox="1"/>
          <p:nvPr/>
        </p:nvSpPr>
        <p:spPr>
          <a:xfrm>
            <a:off x="8388275" y="5101638"/>
            <a:ext cx="1480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/>
              <a:t>S2 </a:t>
            </a:r>
            <a:r>
              <a:rPr lang="de-DE" sz="1200" dirty="0" err="1"/>
              <a:t>processing</a:t>
            </a:r>
            <a:endParaRPr lang="de-DE" sz="1200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923B586-D560-FC30-2897-0583E6B27435}"/>
              </a:ext>
            </a:extLst>
          </p:cNvPr>
          <p:cNvSpPr txBox="1"/>
          <p:nvPr/>
        </p:nvSpPr>
        <p:spPr>
          <a:xfrm>
            <a:off x="8408141" y="5696321"/>
            <a:ext cx="1480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/>
              <a:t>S1 </a:t>
            </a:r>
            <a:r>
              <a:rPr lang="de-DE" sz="1200" dirty="0" err="1"/>
              <a:t>chipping</a:t>
            </a:r>
            <a:endParaRPr lang="de-DE" sz="1200" dirty="0"/>
          </a:p>
        </p:txBody>
      </p:sp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C18669F1-8299-F754-9397-74E0A0F83C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213740"/>
              </p:ext>
            </p:extLst>
          </p:nvPr>
        </p:nvGraphicFramePr>
        <p:xfrm>
          <a:off x="838200" y="3615859"/>
          <a:ext cx="3409709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71298">
                  <a:extLst>
                    <a:ext uri="{9D8B030D-6E8A-4147-A177-3AD203B41FA5}">
                      <a16:colId xmlns:a16="http://schemas.microsoft.com/office/drawing/2014/main" val="1437600155"/>
                    </a:ext>
                  </a:extLst>
                </a:gridCol>
                <a:gridCol w="1638411">
                  <a:extLst>
                    <a:ext uri="{9D8B030D-6E8A-4147-A177-3AD203B41FA5}">
                      <a16:colId xmlns:a16="http://schemas.microsoft.com/office/drawing/2014/main" val="408515713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Societal</a:t>
                      </a:r>
                      <a:r>
                        <a:rPr lang="de-DE" b="1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compatibility</a:t>
                      </a:r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391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option</a:t>
                      </a:r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Soc</a:t>
                      </a:r>
                      <a:r>
                        <a:rPr lang="de-DE" b="1" dirty="0">
                          <a:solidFill>
                            <a:sysClr val="windowText" lastClr="000000"/>
                          </a:solidFill>
                        </a:rPr>
                        <a:t>. </a:t>
                      </a:r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compat</a:t>
                      </a:r>
                      <a:r>
                        <a:rPr lang="de-DE" b="1" dirty="0">
                          <a:solidFill>
                            <a:sysClr val="windowText" lastClr="000000"/>
                          </a:solidFill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967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0 zero-option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S5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861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1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pT</a:t>
                      </a:r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skidder</a:t>
                      </a:r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S2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257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2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pT</a:t>
                      </a:r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yarder</a:t>
                      </a:r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S2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6475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3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fC</a:t>
                      </a:r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winch</a:t>
                      </a:r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assist</a:t>
                      </a:r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S4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030880"/>
                  </a:ext>
                </a:extLst>
              </a:tr>
            </a:tbl>
          </a:graphicData>
        </a:graphic>
      </p:graphicFrame>
      <p:sp>
        <p:nvSpPr>
          <p:cNvPr id="14" name="Rechteck 13">
            <a:extLst>
              <a:ext uri="{FF2B5EF4-FFF2-40B4-BE49-F238E27FC236}">
                <a16:creationId xmlns:a16="http://schemas.microsoft.com/office/drawing/2014/main" id="{E455E2B4-D05E-B02A-679A-EAA144CF06A3}"/>
              </a:ext>
            </a:extLst>
          </p:cNvPr>
          <p:cNvSpPr/>
          <p:nvPr/>
        </p:nvSpPr>
        <p:spPr>
          <a:xfrm>
            <a:off x="3053120" y="4435115"/>
            <a:ext cx="232965" cy="22381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D1419B57-4CD0-C984-AD75-5ABA026B410F}"/>
              </a:ext>
            </a:extLst>
          </p:cNvPr>
          <p:cNvSpPr/>
          <p:nvPr/>
        </p:nvSpPr>
        <p:spPr>
          <a:xfrm>
            <a:off x="3071414" y="5523623"/>
            <a:ext cx="232965" cy="22381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348FDEEC-A662-DD0A-A14B-49668AAF1E63}"/>
              </a:ext>
            </a:extLst>
          </p:cNvPr>
          <p:cNvSpPr/>
          <p:nvPr/>
        </p:nvSpPr>
        <p:spPr>
          <a:xfrm>
            <a:off x="3059839" y="4790441"/>
            <a:ext cx="232965" cy="22381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5C35A99F-D141-6B97-EB53-8966F8229D23}"/>
              </a:ext>
            </a:extLst>
          </p:cNvPr>
          <p:cNvSpPr/>
          <p:nvPr/>
        </p:nvSpPr>
        <p:spPr>
          <a:xfrm>
            <a:off x="3065356" y="5168297"/>
            <a:ext cx="232965" cy="22381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8C6A3615-52D1-4553-88E6-04C4117BC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090" y="505286"/>
            <a:ext cx="4102161" cy="274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6112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2">
            <a:extLst>
              <a:ext uri="{FF2B5EF4-FFF2-40B4-BE49-F238E27FC236}">
                <a16:creationId xmlns:a16="http://schemas.microsoft.com/office/drawing/2014/main" id="{772B73E2-C1B7-F091-B968-CE73168DCF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436568"/>
              </p:ext>
            </p:extLst>
          </p:nvPr>
        </p:nvGraphicFramePr>
        <p:xfrm>
          <a:off x="320135" y="3473692"/>
          <a:ext cx="7240928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03522">
                  <a:extLst>
                    <a:ext uri="{9D8B030D-6E8A-4147-A177-3AD203B41FA5}">
                      <a16:colId xmlns:a16="http://schemas.microsoft.com/office/drawing/2014/main" val="1437600155"/>
                    </a:ext>
                  </a:extLst>
                </a:gridCol>
                <a:gridCol w="1262199">
                  <a:extLst>
                    <a:ext uri="{9D8B030D-6E8A-4147-A177-3AD203B41FA5}">
                      <a16:colId xmlns:a16="http://schemas.microsoft.com/office/drawing/2014/main" val="4085157139"/>
                    </a:ext>
                  </a:extLst>
                </a:gridCol>
                <a:gridCol w="1425069">
                  <a:extLst>
                    <a:ext uri="{9D8B030D-6E8A-4147-A177-3AD203B41FA5}">
                      <a16:colId xmlns:a16="http://schemas.microsoft.com/office/drawing/2014/main" val="3215587313"/>
                    </a:ext>
                  </a:extLst>
                </a:gridCol>
                <a:gridCol w="1425069">
                  <a:extLst>
                    <a:ext uri="{9D8B030D-6E8A-4147-A177-3AD203B41FA5}">
                      <a16:colId xmlns:a16="http://schemas.microsoft.com/office/drawing/2014/main" val="3361980901"/>
                    </a:ext>
                  </a:extLst>
                </a:gridCol>
                <a:gridCol w="1425069">
                  <a:extLst>
                    <a:ext uri="{9D8B030D-6E8A-4147-A177-3AD203B41FA5}">
                      <a16:colId xmlns:a16="http://schemas.microsoft.com/office/drawing/2014/main" val="73410827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Ergonomics</a:t>
                      </a:r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Ergonomics</a:t>
                      </a:r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391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option</a:t>
                      </a:r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processing</a:t>
                      </a:r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pre-skidding</a:t>
                      </a:r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extraxtion</a:t>
                      </a:r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method</a:t>
                      </a:r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967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0 zero-option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E5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E5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E5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861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1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pT</a:t>
                      </a:r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skidder</a:t>
                      </a:r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E2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E3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E3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257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2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pT</a:t>
                      </a:r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yarder</a:t>
                      </a:r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E2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E3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E3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6475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3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fC</a:t>
                      </a:r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winch</a:t>
                      </a:r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 ass.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E5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E5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E4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030880"/>
                  </a:ext>
                </a:extLst>
              </a:tr>
            </a:tbl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09DBA7D2-C06A-3E0A-8A19-E2E8FD00C752}"/>
              </a:ext>
            </a:extLst>
          </p:cNvPr>
          <p:cNvSpPr/>
          <p:nvPr/>
        </p:nvSpPr>
        <p:spPr>
          <a:xfrm>
            <a:off x="2434402" y="4306155"/>
            <a:ext cx="232965" cy="22381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60264CE-36AA-225C-5B64-CFFD5F2108D9}"/>
              </a:ext>
            </a:extLst>
          </p:cNvPr>
          <p:cNvSpPr/>
          <p:nvPr/>
        </p:nvSpPr>
        <p:spPr>
          <a:xfrm>
            <a:off x="3671903" y="4306155"/>
            <a:ext cx="232965" cy="22381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B042EA5-A3F4-D227-E81B-A0FF3228EC31}"/>
              </a:ext>
            </a:extLst>
          </p:cNvPr>
          <p:cNvSpPr/>
          <p:nvPr/>
        </p:nvSpPr>
        <p:spPr>
          <a:xfrm>
            <a:off x="5099425" y="4306155"/>
            <a:ext cx="232965" cy="22381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71D903F-00C9-8D63-43B4-1BF7F733965A}"/>
              </a:ext>
            </a:extLst>
          </p:cNvPr>
          <p:cNvSpPr/>
          <p:nvPr/>
        </p:nvSpPr>
        <p:spPr>
          <a:xfrm>
            <a:off x="3670655" y="4675487"/>
            <a:ext cx="232965" cy="22381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2AD8383-9515-5E7F-35F8-10B7C1A8ABC6}"/>
              </a:ext>
            </a:extLst>
          </p:cNvPr>
          <p:cNvSpPr/>
          <p:nvPr/>
        </p:nvSpPr>
        <p:spPr>
          <a:xfrm>
            <a:off x="5099425" y="4675487"/>
            <a:ext cx="232965" cy="22381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BA243D3-4DCF-5BCE-8D17-9D8A5546C720}"/>
              </a:ext>
            </a:extLst>
          </p:cNvPr>
          <p:cNvSpPr/>
          <p:nvPr/>
        </p:nvSpPr>
        <p:spPr>
          <a:xfrm>
            <a:off x="3670655" y="5044819"/>
            <a:ext cx="232965" cy="22381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89F00EC-3599-F738-89C8-C859216B8B4E}"/>
              </a:ext>
            </a:extLst>
          </p:cNvPr>
          <p:cNvSpPr/>
          <p:nvPr/>
        </p:nvSpPr>
        <p:spPr>
          <a:xfrm>
            <a:off x="5099425" y="5044819"/>
            <a:ext cx="232965" cy="22381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DD7E177-E44B-35E6-3436-C5DA05241BAC}"/>
              </a:ext>
            </a:extLst>
          </p:cNvPr>
          <p:cNvSpPr/>
          <p:nvPr/>
        </p:nvSpPr>
        <p:spPr>
          <a:xfrm>
            <a:off x="2434401" y="5414151"/>
            <a:ext cx="232965" cy="22381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C2B8D6AA-6011-6B58-2174-E7AC6005F6A4}"/>
              </a:ext>
            </a:extLst>
          </p:cNvPr>
          <p:cNvSpPr/>
          <p:nvPr/>
        </p:nvSpPr>
        <p:spPr>
          <a:xfrm>
            <a:off x="3669407" y="5414151"/>
            <a:ext cx="232965" cy="22381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88FD656A-80C5-3290-DF1D-C2ECFF53D85B}"/>
              </a:ext>
            </a:extLst>
          </p:cNvPr>
          <p:cNvSpPr/>
          <p:nvPr/>
        </p:nvSpPr>
        <p:spPr>
          <a:xfrm>
            <a:off x="5099425" y="5414151"/>
            <a:ext cx="232965" cy="22381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CD0BC48-8DDE-A785-B477-1E0129DC9F79}"/>
              </a:ext>
            </a:extLst>
          </p:cNvPr>
          <p:cNvSpPr/>
          <p:nvPr/>
        </p:nvSpPr>
        <p:spPr>
          <a:xfrm>
            <a:off x="2434401" y="4675487"/>
            <a:ext cx="232965" cy="22381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5CD15B21-83B1-D756-BD35-CDFE1C8B1AB0}"/>
              </a:ext>
            </a:extLst>
          </p:cNvPr>
          <p:cNvSpPr/>
          <p:nvPr/>
        </p:nvSpPr>
        <p:spPr>
          <a:xfrm>
            <a:off x="2434401" y="5044819"/>
            <a:ext cx="232965" cy="22381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8C2DF9A1-94D0-4DDF-C092-DC72022330FE}"/>
              </a:ext>
            </a:extLst>
          </p:cNvPr>
          <p:cNvSpPr/>
          <p:nvPr/>
        </p:nvSpPr>
        <p:spPr>
          <a:xfrm>
            <a:off x="6528195" y="4306155"/>
            <a:ext cx="232965" cy="22381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2FD27B7F-B7BA-99AC-9D0B-3CD3CDF568AA}"/>
              </a:ext>
            </a:extLst>
          </p:cNvPr>
          <p:cNvSpPr/>
          <p:nvPr/>
        </p:nvSpPr>
        <p:spPr>
          <a:xfrm>
            <a:off x="6528195" y="4675487"/>
            <a:ext cx="232965" cy="22381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57A64657-CCE4-67DB-A501-F474EDDC259D}"/>
              </a:ext>
            </a:extLst>
          </p:cNvPr>
          <p:cNvSpPr/>
          <p:nvPr/>
        </p:nvSpPr>
        <p:spPr>
          <a:xfrm>
            <a:off x="6528195" y="5044819"/>
            <a:ext cx="232965" cy="22381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6F90C557-C696-9DDB-4B04-879256C29B63}"/>
              </a:ext>
            </a:extLst>
          </p:cNvPr>
          <p:cNvSpPr/>
          <p:nvPr/>
        </p:nvSpPr>
        <p:spPr>
          <a:xfrm>
            <a:off x="6528195" y="5414151"/>
            <a:ext cx="232965" cy="22381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9" name="Eingebuchteter Richtungspfeil 18">
            <a:extLst>
              <a:ext uri="{FF2B5EF4-FFF2-40B4-BE49-F238E27FC236}">
                <a16:creationId xmlns:a16="http://schemas.microsoft.com/office/drawing/2014/main" id="{B46B9AA8-586C-D913-D09A-80403CD8C689}"/>
              </a:ext>
            </a:extLst>
          </p:cNvPr>
          <p:cNvSpPr/>
          <p:nvPr/>
        </p:nvSpPr>
        <p:spPr>
          <a:xfrm>
            <a:off x="5910770" y="4201051"/>
            <a:ext cx="324091" cy="148532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7BB87227-D954-B032-58D1-A06EEA1B589F}"/>
              </a:ext>
            </a:extLst>
          </p:cNvPr>
          <p:cNvSpPr/>
          <p:nvPr/>
        </p:nvSpPr>
        <p:spPr>
          <a:xfrm>
            <a:off x="8982904" y="2980532"/>
            <a:ext cx="493159" cy="4931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C4534973-B88E-E25E-5164-B9132A9E61A4}"/>
              </a:ext>
            </a:extLst>
          </p:cNvPr>
          <p:cNvSpPr/>
          <p:nvPr/>
        </p:nvSpPr>
        <p:spPr>
          <a:xfrm>
            <a:off x="9556545" y="2980532"/>
            <a:ext cx="493159" cy="4931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1,2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24AED80A-8F6B-A977-F8E1-CA99F04E56D6}"/>
              </a:ext>
            </a:extLst>
          </p:cNvPr>
          <p:cNvSpPr/>
          <p:nvPr/>
        </p:nvSpPr>
        <p:spPr>
          <a:xfrm>
            <a:off x="10130186" y="2980532"/>
            <a:ext cx="493159" cy="4931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1,2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158A8CEC-2C37-B238-3593-F4F62EB5B19B}"/>
              </a:ext>
            </a:extLst>
          </p:cNvPr>
          <p:cNvSpPr/>
          <p:nvPr/>
        </p:nvSpPr>
        <p:spPr>
          <a:xfrm>
            <a:off x="10703827" y="2980532"/>
            <a:ext cx="493159" cy="4931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18F8DABA-7CDE-F0E2-B004-9AB420999866}"/>
              </a:ext>
            </a:extLst>
          </p:cNvPr>
          <p:cNvSpPr/>
          <p:nvPr/>
        </p:nvSpPr>
        <p:spPr>
          <a:xfrm>
            <a:off x="11277468" y="2980532"/>
            <a:ext cx="493159" cy="4931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892C3E3F-4204-E848-977C-33D980DD83DA}"/>
              </a:ext>
            </a:extLst>
          </p:cNvPr>
          <p:cNvSpPr/>
          <p:nvPr/>
        </p:nvSpPr>
        <p:spPr>
          <a:xfrm>
            <a:off x="8982904" y="3566159"/>
            <a:ext cx="493159" cy="4931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4054ABEA-F6F8-F4FF-BAFD-BEEE32D2462A}"/>
              </a:ext>
            </a:extLst>
          </p:cNvPr>
          <p:cNvSpPr/>
          <p:nvPr/>
        </p:nvSpPr>
        <p:spPr>
          <a:xfrm>
            <a:off x="9556545" y="3566159"/>
            <a:ext cx="493159" cy="4931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363F4285-FD7E-A6D0-3637-2B05188E3AD6}"/>
              </a:ext>
            </a:extLst>
          </p:cNvPr>
          <p:cNvSpPr/>
          <p:nvPr/>
        </p:nvSpPr>
        <p:spPr>
          <a:xfrm>
            <a:off x="10130186" y="3566159"/>
            <a:ext cx="493159" cy="4931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AAD539D6-4CB2-6B7B-E0C4-4484A9F91BD4}"/>
              </a:ext>
            </a:extLst>
          </p:cNvPr>
          <p:cNvSpPr/>
          <p:nvPr/>
        </p:nvSpPr>
        <p:spPr>
          <a:xfrm>
            <a:off x="10703827" y="3566159"/>
            <a:ext cx="493159" cy="4931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15CBA072-511D-1FDC-3695-4C70CE8D0B55}"/>
              </a:ext>
            </a:extLst>
          </p:cNvPr>
          <p:cNvSpPr/>
          <p:nvPr/>
        </p:nvSpPr>
        <p:spPr>
          <a:xfrm>
            <a:off x="11277468" y="3566159"/>
            <a:ext cx="493159" cy="4931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E1B86B85-408A-E5D1-6F9E-4F17F2B458C8}"/>
              </a:ext>
            </a:extLst>
          </p:cNvPr>
          <p:cNvSpPr/>
          <p:nvPr/>
        </p:nvSpPr>
        <p:spPr>
          <a:xfrm>
            <a:off x="8982904" y="2392336"/>
            <a:ext cx="493159" cy="4931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D1232EEF-DE05-4D03-E789-05535BBA0683}"/>
              </a:ext>
            </a:extLst>
          </p:cNvPr>
          <p:cNvSpPr/>
          <p:nvPr/>
        </p:nvSpPr>
        <p:spPr>
          <a:xfrm>
            <a:off x="9556545" y="2392336"/>
            <a:ext cx="493159" cy="4931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432CE676-BC38-CB7B-C63A-8178C0D5EFF0}"/>
              </a:ext>
            </a:extLst>
          </p:cNvPr>
          <p:cNvSpPr/>
          <p:nvPr/>
        </p:nvSpPr>
        <p:spPr>
          <a:xfrm>
            <a:off x="10130186" y="2392336"/>
            <a:ext cx="493159" cy="49316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9962F46E-4AD2-4217-A53C-0298ED2B57FF}"/>
              </a:ext>
            </a:extLst>
          </p:cNvPr>
          <p:cNvSpPr/>
          <p:nvPr/>
        </p:nvSpPr>
        <p:spPr>
          <a:xfrm>
            <a:off x="10703827" y="2392336"/>
            <a:ext cx="493159" cy="49316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9988E6AD-58BA-4093-4E68-DDE3D9A0CC17}"/>
              </a:ext>
            </a:extLst>
          </p:cNvPr>
          <p:cNvSpPr/>
          <p:nvPr/>
        </p:nvSpPr>
        <p:spPr>
          <a:xfrm>
            <a:off x="11277468" y="2392336"/>
            <a:ext cx="493159" cy="49316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C6434A13-0BFA-4066-C8BE-BEFFDF8EB8AE}"/>
              </a:ext>
            </a:extLst>
          </p:cNvPr>
          <p:cNvSpPr/>
          <p:nvPr/>
        </p:nvSpPr>
        <p:spPr>
          <a:xfrm>
            <a:off x="8982904" y="1806709"/>
            <a:ext cx="493159" cy="4931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476A6E93-93B5-2593-1965-779E8DDB96F6}"/>
              </a:ext>
            </a:extLst>
          </p:cNvPr>
          <p:cNvSpPr/>
          <p:nvPr/>
        </p:nvSpPr>
        <p:spPr>
          <a:xfrm>
            <a:off x="9556545" y="1806709"/>
            <a:ext cx="493159" cy="4931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75F1C8CF-5E75-FEB4-2554-D68A17711E21}"/>
              </a:ext>
            </a:extLst>
          </p:cNvPr>
          <p:cNvSpPr/>
          <p:nvPr/>
        </p:nvSpPr>
        <p:spPr>
          <a:xfrm>
            <a:off x="10130186" y="1806709"/>
            <a:ext cx="493159" cy="49316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B3C957C5-156A-209B-E054-4A28D54F1710}"/>
              </a:ext>
            </a:extLst>
          </p:cNvPr>
          <p:cNvSpPr/>
          <p:nvPr/>
        </p:nvSpPr>
        <p:spPr>
          <a:xfrm>
            <a:off x="10703827" y="1806709"/>
            <a:ext cx="493159" cy="49316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7EE55ECE-7F72-2038-023C-674669B4FF7F}"/>
              </a:ext>
            </a:extLst>
          </p:cNvPr>
          <p:cNvSpPr/>
          <p:nvPr/>
        </p:nvSpPr>
        <p:spPr>
          <a:xfrm>
            <a:off x="11277468" y="1806709"/>
            <a:ext cx="493159" cy="49316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B3E6C592-E0AF-A833-2C60-2B1997A5683C}"/>
              </a:ext>
            </a:extLst>
          </p:cNvPr>
          <p:cNvSpPr/>
          <p:nvPr/>
        </p:nvSpPr>
        <p:spPr>
          <a:xfrm>
            <a:off x="8982904" y="1218513"/>
            <a:ext cx="493159" cy="49316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DB22A819-C46B-D83B-923E-1F47CC23B23B}"/>
              </a:ext>
            </a:extLst>
          </p:cNvPr>
          <p:cNvSpPr/>
          <p:nvPr/>
        </p:nvSpPr>
        <p:spPr>
          <a:xfrm>
            <a:off x="9556545" y="1218513"/>
            <a:ext cx="493159" cy="4931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EAE69080-BFC4-849C-451F-C27B6B084059}"/>
              </a:ext>
            </a:extLst>
          </p:cNvPr>
          <p:cNvSpPr/>
          <p:nvPr/>
        </p:nvSpPr>
        <p:spPr>
          <a:xfrm>
            <a:off x="10130186" y="1218513"/>
            <a:ext cx="493159" cy="49316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248666FA-2758-BEBB-E259-ABD2C1EB02B0}"/>
              </a:ext>
            </a:extLst>
          </p:cNvPr>
          <p:cNvSpPr/>
          <p:nvPr/>
        </p:nvSpPr>
        <p:spPr>
          <a:xfrm>
            <a:off x="10703827" y="1218513"/>
            <a:ext cx="493159" cy="49316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9345F33A-9B22-2282-59F8-08A3910E14D9}"/>
              </a:ext>
            </a:extLst>
          </p:cNvPr>
          <p:cNvSpPr/>
          <p:nvPr/>
        </p:nvSpPr>
        <p:spPr>
          <a:xfrm>
            <a:off x="11277468" y="1218513"/>
            <a:ext cx="493159" cy="49316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D8781118-18B7-FB0E-73AA-080CDD62FADA}"/>
              </a:ext>
            </a:extLst>
          </p:cNvPr>
          <p:cNvSpPr txBox="1"/>
          <p:nvPr/>
        </p:nvSpPr>
        <p:spPr>
          <a:xfrm rot="18085183">
            <a:off x="7526257" y="4840599"/>
            <a:ext cx="2111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/>
              <a:t>E1 </a:t>
            </a:r>
            <a:r>
              <a:rPr lang="de-DE" sz="1200" dirty="0" err="1"/>
              <a:t>manual</a:t>
            </a:r>
            <a:r>
              <a:rPr lang="de-DE" sz="1200" dirty="0"/>
              <a:t> </a:t>
            </a:r>
            <a:r>
              <a:rPr lang="de-DE" sz="1200" dirty="0" err="1"/>
              <a:t>work</a:t>
            </a:r>
            <a:endParaRPr lang="de-DE" sz="1200" dirty="0"/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D36C3B0B-EF10-D546-29F6-24A9C867BFAE}"/>
              </a:ext>
            </a:extLst>
          </p:cNvPr>
          <p:cNvSpPr txBox="1"/>
          <p:nvPr/>
        </p:nvSpPr>
        <p:spPr>
          <a:xfrm rot="18085183">
            <a:off x="8099897" y="4809779"/>
            <a:ext cx="2111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/>
              <a:t>E2 motor-manual </a:t>
            </a:r>
            <a:r>
              <a:rPr lang="de-DE" sz="1200" dirty="0" err="1"/>
              <a:t>work</a:t>
            </a:r>
            <a:endParaRPr lang="de-DE" sz="1200" dirty="0"/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E1D01D6A-FE7A-A66F-A9E2-B21A80606BEA}"/>
              </a:ext>
            </a:extLst>
          </p:cNvPr>
          <p:cNvSpPr txBox="1"/>
          <p:nvPr/>
        </p:nvSpPr>
        <p:spPr>
          <a:xfrm>
            <a:off x="7461713" y="1428187"/>
            <a:ext cx="1480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/>
              <a:t>S5 clean </a:t>
            </a:r>
            <a:r>
              <a:rPr lang="de-DE" sz="1200" dirty="0" err="1"/>
              <a:t>roads</a:t>
            </a:r>
            <a:endParaRPr lang="de-DE" sz="1200" dirty="0"/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E979244D-44BD-9F8C-8B99-171F3643761A}"/>
              </a:ext>
            </a:extLst>
          </p:cNvPr>
          <p:cNvSpPr txBox="1"/>
          <p:nvPr/>
        </p:nvSpPr>
        <p:spPr>
          <a:xfrm>
            <a:off x="7441847" y="3196693"/>
            <a:ext cx="1480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/>
              <a:t>S2 </a:t>
            </a:r>
            <a:r>
              <a:rPr lang="de-DE" sz="1200" dirty="0" err="1"/>
              <a:t>processing</a:t>
            </a:r>
            <a:endParaRPr lang="de-DE" sz="1200" dirty="0"/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6B16A258-329F-3355-BF4F-AF5F4A1BF4B9}"/>
              </a:ext>
            </a:extLst>
          </p:cNvPr>
          <p:cNvSpPr txBox="1"/>
          <p:nvPr/>
        </p:nvSpPr>
        <p:spPr>
          <a:xfrm>
            <a:off x="7461713" y="3791376"/>
            <a:ext cx="1480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/>
              <a:t>S1 </a:t>
            </a:r>
            <a:r>
              <a:rPr lang="de-DE" sz="1200" dirty="0" err="1"/>
              <a:t>chipping</a:t>
            </a:r>
            <a:endParaRPr lang="de-DE" sz="1200" dirty="0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D3BA56BD-24B0-7447-FD68-435E834329E9}"/>
              </a:ext>
            </a:extLst>
          </p:cNvPr>
          <p:cNvSpPr txBox="1"/>
          <p:nvPr/>
        </p:nvSpPr>
        <p:spPr>
          <a:xfrm>
            <a:off x="7461713" y="2022870"/>
            <a:ext cx="1480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/>
              <a:t>S4 </a:t>
            </a:r>
            <a:r>
              <a:rPr lang="de-DE" sz="1200" dirty="0" err="1"/>
              <a:t>short</a:t>
            </a:r>
            <a:r>
              <a:rPr lang="de-DE" sz="1200" dirty="0"/>
              <a:t> </a:t>
            </a:r>
            <a:r>
              <a:rPr lang="de-DE" sz="1200" dirty="0" err="1"/>
              <a:t>wood</a:t>
            </a:r>
            <a:r>
              <a:rPr lang="de-DE" sz="1200" dirty="0"/>
              <a:t> </a:t>
            </a:r>
            <a:r>
              <a:rPr lang="de-DE" sz="1200" dirty="0" err="1"/>
              <a:t>store</a:t>
            </a:r>
            <a:endParaRPr lang="de-DE" sz="1200" dirty="0"/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191363C3-D3B4-2CF0-9A9E-697E712DF987}"/>
              </a:ext>
            </a:extLst>
          </p:cNvPr>
          <p:cNvSpPr txBox="1"/>
          <p:nvPr/>
        </p:nvSpPr>
        <p:spPr>
          <a:xfrm>
            <a:off x="7461713" y="2617553"/>
            <a:ext cx="1480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/>
              <a:t>S3 </a:t>
            </a:r>
            <a:r>
              <a:rPr lang="de-DE" sz="1200" dirty="0" err="1"/>
              <a:t>long</a:t>
            </a:r>
            <a:r>
              <a:rPr lang="de-DE" sz="1200" dirty="0"/>
              <a:t> </a:t>
            </a:r>
            <a:r>
              <a:rPr lang="de-DE" sz="1200" dirty="0" err="1"/>
              <a:t>wood</a:t>
            </a:r>
            <a:r>
              <a:rPr lang="de-DE" sz="1200" dirty="0"/>
              <a:t> </a:t>
            </a:r>
            <a:r>
              <a:rPr lang="de-DE" sz="1200" dirty="0" err="1"/>
              <a:t>store</a:t>
            </a:r>
            <a:endParaRPr lang="de-DE" sz="1200" dirty="0"/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D189D64E-68CD-A45A-2497-11B80D82B45C}"/>
              </a:ext>
            </a:extLst>
          </p:cNvPr>
          <p:cNvSpPr txBox="1"/>
          <p:nvPr/>
        </p:nvSpPr>
        <p:spPr>
          <a:xfrm rot="18085183">
            <a:off x="8703297" y="4822081"/>
            <a:ext cx="2111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/>
              <a:t>E3 simple </a:t>
            </a:r>
            <a:r>
              <a:rPr lang="de-DE" sz="1200" dirty="0" err="1"/>
              <a:t>mechanized</a:t>
            </a:r>
            <a:r>
              <a:rPr lang="de-DE" sz="1200" dirty="0"/>
              <a:t> </a:t>
            </a:r>
            <a:r>
              <a:rPr lang="de-DE" sz="1200" dirty="0" err="1"/>
              <a:t>work</a:t>
            </a:r>
            <a:endParaRPr lang="de-DE" sz="1200" dirty="0"/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E4F3A12B-701D-1AB4-A495-8C47FEB9CA2D}"/>
              </a:ext>
            </a:extLst>
          </p:cNvPr>
          <p:cNvSpPr txBox="1"/>
          <p:nvPr/>
        </p:nvSpPr>
        <p:spPr>
          <a:xfrm rot="18085183">
            <a:off x="9315157" y="4791256"/>
            <a:ext cx="2111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/>
              <a:t>E4 </a:t>
            </a:r>
            <a:r>
              <a:rPr lang="de-DE" sz="1200" dirty="0" err="1"/>
              <a:t>advanced</a:t>
            </a:r>
            <a:r>
              <a:rPr lang="de-DE" sz="1200" dirty="0"/>
              <a:t> </a:t>
            </a:r>
            <a:r>
              <a:rPr lang="de-DE" sz="1200" dirty="0" err="1"/>
              <a:t>mechanized</a:t>
            </a:r>
            <a:r>
              <a:rPr lang="de-DE" sz="1200" dirty="0"/>
              <a:t> </a:t>
            </a:r>
            <a:r>
              <a:rPr lang="de-DE" sz="1200" dirty="0" err="1"/>
              <a:t>work</a:t>
            </a:r>
            <a:endParaRPr lang="de-DE" sz="1200" dirty="0"/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80E67D6B-7474-22BE-BA6C-86CE15CB0862}"/>
              </a:ext>
            </a:extLst>
          </p:cNvPr>
          <p:cNvSpPr txBox="1"/>
          <p:nvPr/>
        </p:nvSpPr>
        <p:spPr>
          <a:xfrm rot="18085183">
            <a:off x="9888795" y="4809955"/>
            <a:ext cx="2111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/>
              <a:t>E5 </a:t>
            </a:r>
            <a:r>
              <a:rPr lang="de-DE" sz="1200" dirty="0" err="1"/>
              <a:t>automatic</a:t>
            </a:r>
            <a:r>
              <a:rPr lang="de-DE" sz="1200" dirty="0"/>
              <a:t> </a:t>
            </a:r>
            <a:r>
              <a:rPr lang="de-DE" sz="1200" dirty="0" err="1"/>
              <a:t>work</a:t>
            </a:r>
            <a:endParaRPr lang="de-DE" sz="1200" dirty="0"/>
          </a:p>
        </p:txBody>
      </p:sp>
      <p:pic>
        <p:nvPicPr>
          <p:cNvPr id="55" name="Grafik 54">
            <a:extLst>
              <a:ext uri="{FF2B5EF4-FFF2-40B4-BE49-F238E27FC236}">
                <a16:creationId xmlns:a16="http://schemas.microsoft.com/office/drawing/2014/main" id="{BEEE459B-4B12-8ADA-2791-DE2876BD0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95" y="98225"/>
            <a:ext cx="62357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9795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2">
            <a:extLst>
              <a:ext uri="{FF2B5EF4-FFF2-40B4-BE49-F238E27FC236}">
                <a16:creationId xmlns:a16="http://schemas.microsoft.com/office/drawing/2014/main" id="{B5893141-8255-6B64-8A7D-397596BECB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339146"/>
              </p:ext>
            </p:extLst>
          </p:nvPr>
        </p:nvGraphicFramePr>
        <p:xfrm>
          <a:off x="8844384" y="3412728"/>
          <a:ext cx="2845144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22572">
                  <a:extLst>
                    <a:ext uri="{9D8B030D-6E8A-4147-A177-3AD203B41FA5}">
                      <a16:colId xmlns:a16="http://schemas.microsoft.com/office/drawing/2014/main" val="4085157139"/>
                    </a:ext>
                  </a:extLst>
                </a:gridCol>
                <a:gridCol w="1422572">
                  <a:extLst>
                    <a:ext uri="{9D8B030D-6E8A-4147-A177-3AD203B41FA5}">
                      <a16:colId xmlns:a16="http://schemas.microsoft.com/office/drawing/2014/main" val="321558731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Societal</a:t>
                      </a:r>
                      <a:r>
                        <a:rPr lang="de-DE" b="1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suitability</a:t>
                      </a:r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391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ysClr val="windowText" lastClr="000000"/>
                          </a:solidFill>
                        </a:rPr>
                        <a:t>Ergonom.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Soc</a:t>
                      </a:r>
                      <a:r>
                        <a:rPr lang="de-DE" b="1" dirty="0">
                          <a:solidFill>
                            <a:sysClr val="windowText" lastClr="000000"/>
                          </a:solidFill>
                        </a:rPr>
                        <a:t>. </a:t>
                      </a:r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comp.</a:t>
                      </a:r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967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861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257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6475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030880"/>
                  </a:ext>
                </a:extLst>
              </a:tr>
            </a:tbl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A2679D5D-1D29-A65B-DDEC-7E775359F57B}"/>
              </a:ext>
            </a:extLst>
          </p:cNvPr>
          <p:cNvSpPr/>
          <p:nvPr/>
        </p:nvSpPr>
        <p:spPr>
          <a:xfrm>
            <a:off x="9410786" y="4242503"/>
            <a:ext cx="232965" cy="22381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68572E4D-81DD-7F9F-3643-FD75A9C2CD41}"/>
              </a:ext>
            </a:extLst>
          </p:cNvPr>
          <p:cNvSpPr/>
          <p:nvPr/>
        </p:nvSpPr>
        <p:spPr>
          <a:xfrm>
            <a:off x="10830340" y="4242503"/>
            <a:ext cx="232965" cy="22381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E67FC9D-47A0-4606-4869-A8B1D7DEAD98}"/>
              </a:ext>
            </a:extLst>
          </p:cNvPr>
          <p:cNvSpPr/>
          <p:nvPr/>
        </p:nvSpPr>
        <p:spPr>
          <a:xfrm>
            <a:off x="10817517" y="4611835"/>
            <a:ext cx="232965" cy="22381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E2F1E34-DD60-A960-2955-445EF1894E13}"/>
              </a:ext>
            </a:extLst>
          </p:cNvPr>
          <p:cNvSpPr/>
          <p:nvPr/>
        </p:nvSpPr>
        <p:spPr>
          <a:xfrm>
            <a:off x="10817517" y="4981167"/>
            <a:ext cx="232965" cy="22381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358CBFF-45FA-7B76-E611-D81FF5DE9FE9}"/>
              </a:ext>
            </a:extLst>
          </p:cNvPr>
          <p:cNvSpPr/>
          <p:nvPr/>
        </p:nvSpPr>
        <p:spPr>
          <a:xfrm>
            <a:off x="9410785" y="5350499"/>
            <a:ext cx="232965" cy="22381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AFC7F48-685B-8D6F-F6EC-9C5F5FE01420}"/>
              </a:ext>
            </a:extLst>
          </p:cNvPr>
          <p:cNvSpPr/>
          <p:nvPr/>
        </p:nvSpPr>
        <p:spPr>
          <a:xfrm>
            <a:off x="10816269" y="5350499"/>
            <a:ext cx="232965" cy="22381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8DE0FE0-92AA-221B-99A5-BE97833BA69B}"/>
              </a:ext>
            </a:extLst>
          </p:cNvPr>
          <p:cNvSpPr/>
          <p:nvPr/>
        </p:nvSpPr>
        <p:spPr>
          <a:xfrm>
            <a:off x="9410785" y="4611835"/>
            <a:ext cx="232965" cy="22381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657E427-B970-90BF-3DA8-0F99F26F951B}"/>
              </a:ext>
            </a:extLst>
          </p:cNvPr>
          <p:cNvSpPr/>
          <p:nvPr/>
        </p:nvSpPr>
        <p:spPr>
          <a:xfrm>
            <a:off x="9410785" y="4981167"/>
            <a:ext cx="232965" cy="22381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graphicFrame>
        <p:nvGraphicFramePr>
          <p:cNvPr id="11" name="Tabelle 12">
            <a:extLst>
              <a:ext uri="{FF2B5EF4-FFF2-40B4-BE49-F238E27FC236}">
                <a16:creationId xmlns:a16="http://schemas.microsoft.com/office/drawing/2014/main" id="{8D34A789-9B6D-CBB5-F038-6DA07CFE47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588261"/>
              </p:ext>
            </p:extLst>
          </p:nvPr>
        </p:nvGraphicFramePr>
        <p:xfrm>
          <a:off x="5814733" y="3412728"/>
          <a:ext cx="2845144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22572">
                  <a:extLst>
                    <a:ext uri="{9D8B030D-6E8A-4147-A177-3AD203B41FA5}">
                      <a16:colId xmlns:a16="http://schemas.microsoft.com/office/drawing/2014/main" val="4085157139"/>
                    </a:ext>
                  </a:extLst>
                </a:gridCol>
                <a:gridCol w="1422572">
                  <a:extLst>
                    <a:ext uri="{9D8B030D-6E8A-4147-A177-3AD203B41FA5}">
                      <a16:colId xmlns:a16="http://schemas.microsoft.com/office/drawing/2014/main" val="204640179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Ecological</a:t>
                      </a:r>
                      <a:r>
                        <a:rPr lang="de-DE" b="1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suitability</a:t>
                      </a:r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391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ysClr val="windowText" lastClr="000000"/>
                          </a:solidFill>
                        </a:rPr>
                        <a:t>Eco-</a:t>
                      </a:r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effic</a:t>
                      </a:r>
                      <a:r>
                        <a:rPr lang="de-DE" b="1" dirty="0">
                          <a:solidFill>
                            <a:sysClr val="windowText" lastClr="000000"/>
                          </a:solidFill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Ecol</a:t>
                      </a:r>
                      <a:r>
                        <a:rPr lang="de-DE" b="1" dirty="0">
                          <a:solidFill>
                            <a:sysClr val="windowText" lastClr="000000"/>
                          </a:solidFill>
                        </a:rPr>
                        <a:t>. </a:t>
                      </a:r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comp.</a:t>
                      </a:r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967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861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257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6475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030880"/>
                  </a:ext>
                </a:extLst>
              </a:tr>
            </a:tbl>
          </a:graphicData>
        </a:graphic>
      </p:graphicFrame>
      <p:sp>
        <p:nvSpPr>
          <p:cNvPr id="12" name="Stern mit 5 Zacken 11">
            <a:extLst>
              <a:ext uri="{FF2B5EF4-FFF2-40B4-BE49-F238E27FC236}">
                <a16:creationId xmlns:a16="http://schemas.microsoft.com/office/drawing/2014/main" id="{4E065510-EBD5-3F00-0814-09D5AF8540D4}"/>
              </a:ext>
            </a:extLst>
          </p:cNvPr>
          <p:cNvSpPr/>
          <p:nvPr/>
        </p:nvSpPr>
        <p:spPr bwMode="auto">
          <a:xfrm>
            <a:off x="6370311" y="4146903"/>
            <a:ext cx="431800" cy="368300"/>
          </a:xfrm>
          <a:prstGeom prst="star5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3" name="Plus 12">
            <a:extLst>
              <a:ext uri="{FF2B5EF4-FFF2-40B4-BE49-F238E27FC236}">
                <a16:creationId xmlns:a16="http://schemas.microsoft.com/office/drawing/2014/main" id="{1AA00066-5B8A-C56C-C084-50362F59C8DD}"/>
              </a:ext>
            </a:extLst>
          </p:cNvPr>
          <p:cNvSpPr/>
          <p:nvPr/>
        </p:nvSpPr>
        <p:spPr bwMode="auto">
          <a:xfrm>
            <a:off x="6412596" y="4907222"/>
            <a:ext cx="392262" cy="368201"/>
          </a:xfrm>
          <a:prstGeom prst="mathPlus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4" name="Stern mit 5 Zacken 13">
            <a:extLst>
              <a:ext uri="{FF2B5EF4-FFF2-40B4-BE49-F238E27FC236}">
                <a16:creationId xmlns:a16="http://schemas.microsoft.com/office/drawing/2014/main" id="{AA95D183-31AC-FB7C-FA4C-8542D96B0321}"/>
              </a:ext>
            </a:extLst>
          </p:cNvPr>
          <p:cNvSpPr/>
          <p:nvPr/>
        </p:nvSpPr>
        <p:spPr bwMode="auto">
          <a:xfrm>
            <a:off x="6370311" y="4493504"/>
            <a:ext cx="431800" cy="368300"/>
          </a:xfrm>
          <a:prstGeom prst="star5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5" name="&quot;Nein&quot;-Symbol 14">
            <a:extLst>
              <a:ext uri="{FF2B5EF4-FFF2-40B4-BE49-F238E27FC236}">
                <a16:creationId xmlns:a16="http://schemas.microsoft.com/office/drawing/2014/main" id="{7CE942D1-6649-F574-F967-54F5BC4D2D11}"/>
              </a:ext>
            </a:extLst>
          </p:cNvPr>
          <p:cNvSpPr/>
          <p:nvPr/>
        </p:nvSpPr>
        <p:spPr>
          <a:xfrm>
            <a:off x="6412596" y="5253823"/>
            <a:ext cx="351254" cy="348121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6" name="Stern mit 5 Zacken 15">
            <a:extLst>
              <a:ext uri="{FF2B5EF4-FFF2-40B4-BE49-F238E27FC236}">
                <a16:creationId xmlns:a16="http://schemas.microsoft.com/office/drawing/2014/main" id="{CE86FD85-8A8F-198A-5B8D-C2FD35C88223}"/>
              </a:ext>
            </a:extLst>
          </p:cNvPr>
          <p:cNvSpPr/>
          <p:nvPr/>
        </p:nvSpPr>
        <p:spPr bwMode="auto">
          <a:xfrm>
            <a:off x="7737835" y="4113890"/>
            <a:ext cx="431800" cy="368300"/>
          </a:xfrm>
          <a:prstGeom prst="star5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7" name="Stern mit 5 Zacken 16">
            <a:extLst>
              <a:ext uri="{FF2B5EF4-FFF2-40B4-BE49-F238E27FC236}">
                <a16:creationId xmlns:a16="http://schemas.microsoft.com/office/drawing/2014/main" id="{BD05A9A2-6C3D-5BFA-FECD-792CAF8BB946}"/>
              </a:ext>
            </a:extLst>
          </p:cNvPr>
          <p:cNvSpPr/>
          <p:nvPr/>
        </p:nvSpPr>
        <p:spPr bwMode="auto">
          <a:xfrm>
            <a:off x="7739797" y="5246111"/>
            <a:ext cx="431800" cy="368300"/>
          </a:xfrm>
          <a:prstGeom prst="star5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8" name="Minus 17">
            <a:extLst>
              <a:ext uri="{FF2B5EF4-FFF2-40B4-BE49-F238E27FC236}">
                <a16:creationId xmlns:a16="http://schemas.microsoft.com/office/drawing/2014/main" id="{0D92377F-B5D1-EBA9-9688-C22E58A63106}"/>
              </a:ext>
            </a:extLst>
          </p:cNvPr>
          <p:cNvSpPr/>
          <p:nvPr/>
        </p:nvSpPr>
        <p:spPr bwMode="auto">
          <a:xfrm>
            <a:off x="7955101" y="4560169"/>
            <a:ext cx="216496" cy="321344"/>
          </a:xfrm>
          <a:prstGeom prst="mathMinus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19" name="Minus 18">
            <a:extLst>
              <a:ext uri="{FF2B5EF4-FFF2-40B4-BE49-F238E27FC236}">
                <a16:creationId xmlns:a16="http://schemas.microsoft.com/office/drawing/2014/main" id="{9CF2A2ED-A3E8-258B-B49D-DF8DC9103959}"/>
              </a:ext>
            </a:extLst>
          </p:cNvPr>
          <p:cNvSpPr/>
          <p:nvPr/>
        </p:nvSpPr>
        <p:spPr bwMode="auto">
          <a:xfrm>
            <a:off x="7738605" y="4560169"/>
            <a:ext cx="216496" cy="321344"/>
          </a:xfrm>
          <a:prstGeom prst="mathMinus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20" name="Minus 19">
            <a:extLst>
              <a:ext uri="{FF2B5EF4-FFF2-40B4-BE49-F238E27FC236}">
                <a16:creationId xmlns:a16="http://schemas.microsoft.com/office/drawing/2014/main" id="{F6BBAF60-9385-3E27-7716-B5EBAC93C81F}"/>
              </a:ext>
            </a:extLst>
          </p:cNvPr>
          <p:cNvSpPr/>
          <p:nvPr/>
        </p:nvSpPr>
        <p:spPr bwMode="auto">
          <a:xfrm>
            <a:off x="7949593" y="4912089"/>
            <a:ext cx="216496" cy="321344"/>
          </a:xfrm>
          <a:prstGeom prst="mathMinus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sp>
        <p:nvSpPr>
          <p:cNvPr id="21" name="Minus 20">
            <a:extLst>
              <a:ext uri="{FF2B5EF4-FFF2-40B4-BE49-F238E27FC236}">
                <a16:creationId xmlns:a16="http://schemas.microsoft.com/office/drawing/2014/main" id="{B88079EE-5CFB-340D-4E17-FB1A7AAE4C95}"/>
              </a:ext>
            </a:extLst>
          </p:cNvPr>
          <p:cNvSpPr/>
          <p:nvPr/>
        </p:nvSpPr>
        <p:spPr bwMode="auto">
          <a:xfrm>
            <a:off x="7733097" y="4912089"/>
            <a:ext cx="216496" cy="321344"/>
          </a:xfrm>
          <a:prstGeom prst="mathMinus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 sz="1600">
              <a:solidFill>
                <a:srgbClr val="000000"/>
              </a:solidFill>
            </a:endParaRPr>
          </a:p>
        </p:txBody>
      </p:sp>
      <p:graphicFrame>
        <p:nvGraphicFramePr>
          <p:cNvPr id="22" name="Tabelle 12">
            <a:extLst>
              <a:ext uri="{FF2B5EF4-FFF2-40B4-BE49-F238E27FC236}">
                <a16:creationId xmlns:a16="http://schemas.microsoft.com/office/drawing/2014/main" id="{816F9DFD-7C7D-0E6D-301E-5E7806E75F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610118"/>
              </p:ext>
            </p:extLst>
          </p:nvPr>
        </p:nvGraphicFramePr>
        <p:xfrm>
          <a:off x="2785082" y="3412728"/>
          <a:ext cx="2845144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22572">
                  <a:extLst>
                    <a:ext uri="{9D8B030D-6E8A-4147-A177-3AD203B41FA5}">
                      <a16:colId xmlns:a16="http://schemas.microsoft.com/office/drawing/2014/main" val="4085157139"/>
                    </a:ext>
                  </a:extLst>
                </a:gridCol>
                <a:gridCol w="1422572">
                  <a:extLst>
                    <a:ext uri="{9D8B030D-6E8A-4147-A177-3AD203B41FA5}">
                      <a16:colId xmlns:a16="http://schemas.microsoft.com/office/drawing/2014/main" val="204640179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Economic</a:t>
                      </a:r>
                      <a:r>
                        <a:rPr lang="de-DE" b="1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suitability</a:t>
                      </a:r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391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ysClr val="windowText" lastClr="000000"/>
                          </a:solidFill>
                        </a:rPr>
                        <a:t>Efficiency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Effectiveness</a:t>
                      </a:r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967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0,00 €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861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32,00 €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60 %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257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11,67 €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100 %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6475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60,67€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90 %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030880"/>
                  </a:ext>
                </a:extLst>
              </a:tr>
            </a:tbl>
          </a:graphicData>
        </a:graphic>
      </p:graphicFrame>
      <p:graphicFrame>
        <p:nvGraphicFramePr>
          <p:cNvPr id="23" name="Tabelle 22">
            <a:extLst>
              <a:ext uri="{FF2B5EF4-FFF2-40B4-BE49-F238E27FC236}">
                <a16:creationId xmlns:a16="http://schemas.microsoft.com/office/drawing/2014/main" id="{C34CD701-FA0B-C9A3-B34E-5015F9896B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808780"/>
              </p:ext>
            </p:extLst>
          </p:nvPr>
        </p:nvGraphicFramePr>
        <p:xfrm>
          <a:off x="819111" y="3412728"/>
          <a:ext cx="1740270" cy="22250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40270">
                  <a:extLst>
                    <a:ext uri="{9D8B030D-6E8A-4147-A177-3AD203B41FA5}">
                      <a16:colId xmlns:a16="http://schemas.microsoft.com/office/drawing/2014/main" val="35633696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906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err="1">
                          <a:solidFill>
                            <a:sysClr val="windowText" lastClr="000000"/>
                          </a:solidFill>
                        </a:rPr>
                        <a:t>option</a:t>
                      </a:r>
                      <a:endParaRPr lang="de-DE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5042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ysClr val="windowText" lastClr="000000"/>
                          </a:solidFill>
                        </a:rPr>
                        <a:t>0 zero-option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61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1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pT</a:t>
                      </a:r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skidder</a:t>
                      </a:r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9247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2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pT</a:t>
                      </a:r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yarder</a:t>
                      </a:r>
                      <a:endParaRPr lang="de-DE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557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3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fC</a:t>
                      </a:r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de-DE" dirty="0" err="1">
                          <a:solidFill>
                            <a:sysClr val="windowText" lastClr="000000"/>
                          </a:solidFill>
                        </a:rPr>
                        <a:t>winch</a:t>
                      </a:r>
                      <a:r>
                        <a:rPr lang="de-DE" dirty="0">
                          <a:solidFill>
                            <a:sysClr val="windowText" lastClr="000000"/>
                          </a:solidFill>
                        </a:rPr>
                        <a:t> ass.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5069863"/>
                  </a:ext>
                </a:extLst>
              </a:tr>
            </a:tbl>
          </a:graphicData>
        </a:graphic>
      </p:graphicFrame>
      <p:pic>
        <p:nvPicPr>
          <p:cNvPr id="24" name="Grafik 23">
            <a:extLst>
              <a:ext uri="{FF2B5EF4-FFF2-40B4-BE49-F238E27FC236}">
                <a16:creationId xmlns:a16="http://schemas.microsoft.com/office/drawing/2014/main" id="{150D5036-7477-2930-5146-41169FFB8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950" y="1432389"/>
            <a:ext cx="2453640" cy="1905000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97C45A8C-52A7-2814-D86E-49D4D0D2FFA3}"/>
              </a:ext>
            </a:extLst>
          </p:cNvPr>
          <p:cNvSpPr txBox="1"/>
          <p:nvPr/>
        </p:nvSpPr>
        <p:spPr>
          <a:xfrm>
            <a:off x="996246" y="1432389"/>
            <a:ext cx="1775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0 </a:t>
            </a:r>
            <a:r>
              <a:rPr lang="de-DE" dirty="0" err="1"/>
              <a:t>zero</a:t>
            </a:r>
            <a:r>
              <a:rPr lang="de-DE" dirty="0"/>
              <a:t> </a:t>
            </a:r>
            <a:r>
              <a:rPr lang="de-DE" dirty="0" err="1"/>
              <a:t>option</a:t>
            </a:r>
            <a:endParaRPr lang="de-DE" dirty="0"/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8EFA1CEC-AD8D-922F-A39F-EE4C632EC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3381" y="1432389"/>
            <a:ext cx="2453640" cy="1905000"/>
          </a:xfrm>
          <a:prstGeom prst="rect">
            <a:avLst/>
          </a:prstGeom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F1B438C0-BAFD-6E08-F077-987127A9979C}"/>
              </a:ext>
            </a:extLst>
          </p:cNvPr>
          <p:cNvSpPr txBox="1"/>
          <p:nvPr/>
        </p:nvSpPr>
        <p:spPr>
          <a:xfrm>
            <a:off x="3922303" y="1429076"/>
            <a:ext cx="1775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pT</a:t>
            </a:r>
            <a:r>
              <a:rPr lang="de-DE" dirty="0"/>
              <a:t> </a:t>
            </a:r>
            <a:r>
              <a:rPr lang="de-DE" dirty="0" err="1"/>
              <a:t>skidder</a:t>
            </a:r>
            <a:endParaRPr lang="de-DE" dirty="0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B36ABA30-4C1A-EACE-F626-9447170811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3908" y="1432389"/>
            <a:ext cx="2453640" cy="1905000"/>
          </a:xfrm>
          <a:prstGeom prst="rect">
            <a:avLst/>
          </a:prstGeom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4EBAE258-991F-C6B4-78A5-5083D1F8B7F9}"/>
              </a:ext>
            </a:extLst>
          </p:cNvPr>
          <p:cNvSpPr txBox="1"/>
          <p:nvPr/>
        </p:nvSpPr>
        <p:spPr>
          <a:xfrm>
            <a:off x="6832832" y="1429076"/>
            <a:ext cx="1775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pT</a:t>
            </a:r>
            <a:r>
              <a:rPr lang="de-DE" dirty="0"/>
              <a:t> </a:t>
            </a:r>
            <a:r>
              <a:rPr lang="de-DE" dirty="0" err="1"/>
              <a:t>yarder</a:t>
            </a:r>
            <a:endParaRPr lang="de-DE" dirty="0"/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0DDC520C-0488-7C67-B9C7-DB9B70DB1B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8098" y="1432389"/>
            <a:ext cx="2453640" cy="1905000"/>
          </a:xfrm>
          <a:prstGeom prst="rect">
            <a:avLst/>
          </a:prstGeom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1777C67A-B0C4-48CD-48EF-1A489F2CD61E}"/>
              </a:ext>
            </a:extLst>
          </p:cNvPr>
          <p:cNvSpPr txBox="1"/>
          <p:nvPr/>
        </p:nvSpPr>
        <p:spPr>
          <a:xfrm>
            <a:off x="9687022" y="1429076"/>
            <a:ext cx="1775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fC</a:t>
            </a:r>
            <a:r>
              <a:rPr lang="de-DE" dirty="0"/>
              <a:t> </a:t>
            </a:r>
            <a:r>
              <a:rPr lang="de-DE" dirty="0" err="1"/>
              <a:t>winch-assist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9284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713DD501-8FA5-E420-9C8D-8D8D0FBE2B10}"/>
              </a:ext>
            </a:extLst>
          </p:cNvPr>
          <p:cNvSpPr txBox="1"/>
          <p:nvPr/>
        </p:nvSpPr>
        <p:spPr>
          <a:xfrm>
            <a:off x="3591339" y="3768648"/>
            <a:ext cx="24456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pT</a:t>
            </a:r>
            <a:r>
              <a:rPr lang="de-DE" dirty="0"/>
              <a:t> = </a:t>
            </a:r>
            <a:r>
              <a:rPr lang="de-DE" u="sng" dirty="0" err="1"/>
              <a:t>p</a:t>
            </a:r>
            <a:r>
              <a:rPr lang="de-DE" dirty="0" err="1"/>
              <a:t>artly</a:t>
            </a:r>
            <a:r>
              <a:rPr lang="de-DE" dirty="0"/>
              <a:t> </a:t>
            </a:r>
            <a:r>
              <a:rPr lang="de-DE" dirty="0" err="1"/>
              <a:t>mechanized</a:t>
            </a:r>
            <a:r>
              <a:rPr lang="de-DE" dirty="0"/>
              <a:t> </a:t>
            </a:r>
            <a:r>
              <a:rPr lang="de-DE" u="sng" dirty="0" err="1"/>
              <a:t>t</a:t>
            </a:r>
            <a:r>
              <a:rPr lang="de-DE" dirty="0" err="1"/>
              <a:t>ree</a:t>
            </a:r>
            <a:r>
              <a:rPr lang="de-DE" dirty="0"/>
              <a:t> </a:t>
            </a:r>
            <a:r>
              <a:rPr lang="de-DE" dirty="0" err="1"/>
              <a:t>length</a:t>
            </a:r>
            <a:r>
              <a:rPr lang="de-DE" dirty="0"/>
              <a:t> </a:t>
            </a:r>
            <a:r>
              <a:rPr lang="de-DE" dirty="0" err="1"/>
              <a:t>method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u="sng" dirty="0" err="1"/>
              <a:t>skidder</a:t>
            </a:r>
            <a:endParaRPr lang="de-DE" u="sng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C7FB510-8C1F-8FCE-31F8-F8B2A0632E20}"/>
              </a:ext>
            </a:extLst>
          </p:cNvPr>
          <p:cNvSpPr txBox="1"/>
          <p:nvPr/>
        </p:nvSpPr>
        <p:spPr>
          <a:xfrm>
            <a:off x="6501866" y="3786011"/>
            <a:ext cx="24456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pT</a:t>
            </a:r>
            <a:r>
              <a:rPr lang="de-DE" dirty="0"/>
              <a:t> = </a:t>
            </a:r>
            <a:r>
              <a:rPr lang="de-DE" u="sng" dirty="0" err="1"/>
              <a:t>p</a:t>
            </a:r>
            <a:r>
              <a:rPr lang="de-DE" dirty="0" err="1"/>
              <a:t>artly</a:t>
            </a:r>
            <a:r>
              <a:rPr lang="de-DE" dirty="0"/>
              <a:t> </a:t>
            </a:r>
            <a:r>
              <a:rPr lang="de-DE" dirty="0" err="1"/>
              <a:t>mechanized</a:t>
            </a:r>
            <a:r>
              <a:rPr lang="de-DE" dirty="0"/>
              <a:t> </a:t>
            </a:r>
            <a:r>
              <a:rPr lang="de-DE" u="sng" dirty="0" err="1"/>
              <a:t>t</a:t>
            </a:r>
            <a:r>
              <a:rPr lang="de-DE" dirty="0" err="1"/>
              <a:t>ree</a:t>
            </a:r>
            <a:r>
              <a:rPr lang="de-DE" dirty="0"/>
              <a:t> </a:t>
            </a:r>
            <a:r>
              <a:rPr lang="de-DE" dirty="0" err="1"/>
              <a:t>length</a:t>
            </a:r>
            <a:r>
              <a:rPr lang="de-DE" dirty="0"/>
              <a:t> </a:t>
            </a:r>
            <a:r>
              <a:rPr lang="de-DE" dirty="0" err="1"/>
              <a:t>method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u="sng" dirty="0" err="1"/>
              <a:t>yarder</a:t>
            </a:r>
            <a:endParaRPr lang="de-DE" u="sng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7924A61-6FE5-5BE4-BA0F-882BC8142A42}"/>
              </a:ext>
            </a:extLst>
          </p:cNvPr>
          <p:cNvSpPr txBox="1"/>
          <p:nvPr/>
        </p:nvSpPr>
        <p:spPr>
          <a:xfrm>
            <a:off x="9356056" y="3786011"/>
            <a:ext cx="24456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fC</a:t>
            </a:r>
            <a:r>
              <a:rPr lang="de-DE" dirty="0"/>
              <a:t> = </a:t>
            </a:r>
            <a:r>
              <a:rPr lang="de-DE" u="sng" dirty="0"/>
              <a:t>f</a:t>
            </a:r>
            <a:r>
              <a:rPr lang="de-DE" dirty="0"/>
              <a:t>ully </a:t>
            </a:r>
            <a:r>
              <a:rPr lang="de-DE" dirty="0" err="1"/>
              <a:t>mechanized</a:t>
            </a:r>
            <a:r>
              <a:rPr lang="de-DE" dirty="0"/>
              <a:t> </a:t>
            </a:r>
            <a:r>
              <a:rPr lang="de-DE" u="sng" dirty="0" err="1"/>
              <a:t>c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length</a:t>
            </a:r>
            <a:r>
              <a:rPr lang="de-DE" dirty="0"/>
              <a:t> </a:t>
            </a:r>
            <a:r>
              <a:rPr lang="de-DE" dirty="0" err="1"/>
              <a:t>method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u="sng" dirty="0" err="1"/>
              <a:t>winch-assist</a:t>
            </a:r>
            <a:r>
              <a:rPr lang="de-DE" dirty="0"/>
              <a:t> </a:t>
            </a:r>
            <a:r>
              <a:rPr lang="de-DE" dirty="0" err="1"/>
              <a:t>system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AC2156A-46D6-08DE-7662-59A73483A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950" y="1432389"/>
            <a:ext cx="2453640" cy="19050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FE9B309-D5B4-2685-7251-E16F3031FA81}"/>
              </a:ext>
            </a:extLst>
          </p:cNvPr>
          <p:cNvSpPr txBox="1"/>
          <p:nvPr/>
        </p:nvSpPr>
        <p:spPr>
          <a:xfrm>
            <a:off x="996246" y="1432389"/>
            <a:ext cx="1775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0 </a:t>
            </a:r>
            <a:r>
              <a:rPr lang="de-DE" dirty="0" err="1"/>
              <a:t>zero</a:t>
            </a:r>
            <a:r>
              <a:rPr lang="de-DE" dirty="0"/>
              <a:t> </a:t>
            </a:r>
            <a:r>
              <a:rPr lang="de-DE" dirty="0" err="1"/>
              <a:t>option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6C550E7-5748-FB98-15A3-4F6BA0D844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3381" y="1432389"/>
            <a:ext cx="2453640" cy="19050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0E2AEC90-C5BB-D771-DE13-B35CA2C45ADE}"/>
              </a:ext>
            </a:extLst>
          </p:cNvPr>
          <p:cNvSpPr txBox="1"/>
          <p:nvPr/>
        </p:nvSpPr>
        <p:spPr>
          <a:xfrm>
            <a:off x="3922303" y="1429076"/>
            <a:ext cx="1775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pT</a:t>
            </a:r>
            <a:r>
              <a:rPr lang="de-DE" dirty="0"/>
              <a:t> </a:t>
            </a:r>
            <a:r>
              <a:rPr lang="de-DE" dirty="0" err="1"/>
              <a:t>skidder</a:t>
            </a: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6792BC0-01E5-DF58-5FA6-E88AF9B71C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3908" y="1432389"/>
            <a:ext cx="2453640" cy="19050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1465D7C8-53C6-9A4F-38EE-698216EE9D8B}"/>
              </a:ext>
            </a:extLst>
          </p:cNvPr>
          <p:cNvSpPr txBox="1"/>
          <p:nvPr/>
        </p:nvSpPr>
        <p:spPr>
          <a:xfrm>
            <a:off x="6832832" y="1429076"/>
            <a:ext cx="1775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pT</a:t>
            </a:r>
            <a:r>
              <a:rPr lang="de-DE" dirty="0"/>
              <a:t> </a:t>
            </a:r>
            <a:r>
              <a:rPr lang="de-DE" dirty="0" err="1"/>
              <a:t>yarder</a:t>
            </a: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12EACA2-323C-916D-BD2A-CD3C80607A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8098" y="1432389"/>
            <a:ext cx="2453640" cy="190500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9BA95F45-4F04-3BC1-7BF9-D47488E19143}"/>
              </a:ext>
            </a:extLst>
          </p:cNvPr>
          <p:cNvSpPr txBox="1"/>
          <p:nvPr/>
        </p:nvSpPr>
        <p:spPr>
          <a:xfrm>
            <a:off x="9687022" y="1429076"/>
            <a:ext cx="1775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fC</a:t>
            </a:r>
            <a:r>
              <a:rPr lang="de-DE" dirty="0"/>
              <a:t> </a:t>
            </a:r>
            <a:r>
              <a:rPr lang="de-DE" dirty="0" err="1"/>
              <a:t>winch-assist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9269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352BB882-67A6-1FAA-651C-B0272DDA19D6}"/>
              </a:ext>
            </a:extLst>
          </p:cNvPr>
          <p:cNvSpPr/>
          <p:nvPr/>
        </p:nvSpPr>
        <p:spPr>
          <a:xfrm>
            <a:off x="2077536" y="365125"/>
            <a:ext cx="8803116" cy="5827836"/>
          </a:xfrm>
          <a:prstGeom prst="roundRect">
            <a:avLst>
              <a:gd name="adj" fmla="val 8419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FCC6855A-E88E-EF94-EFEA-1112C9BDBD83}"/>
              </a:ext>
            </a:extLst>
          </p:cNvPr>
          <p:cNvSpPr/>
          <p:nvPr/>
        </p:nvSpPr>
        <p:spPr>
          <a:xfrm>
            <a:off x="8572350" y="493107"/>
            <a:ext cx="2143535" cy="553906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F5F9196-0867-9578-DAC0-870D0ADF8038}"/>
              </a:ext>
            </a:extLst>
          </p:cNvPr>
          <p:cNvSpPr txBox="1"/>
          <p:nvPr/>
        </p:nvSpPr>
        <p:spPr>
          <a:xfrm>
            <a:off x="8572350" y="531818"/>
            <a:ext cx="2143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Individ</a:t>
            </a:r>
            <a:r>
              <a:rPr lang="en-US" b="1" dirty="0"/>
              <a:t>. evaluation</a:t>
            </a:r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2B5C44FD-4BDB-BBE6-9FCF-7F05B213447C}"/>
              </a:ext>
            </a:extLst>
          </p:cNvPr>
          <p:cNvSpPr/>
          <p:nvPr/>
        </p:nvSpPr>
        <p:spPr>
          <a:xfrm>
            <a:off x="4909113" y="493107"/>
            <a:ext cx="3576834" cy="5539062"/>
          </a:xfrm>
          <a:prstGeom prst="roundRect">
            <a:avLst>
              <a:gd name="adj" fmla="val 7475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6D213244-AA73-A957-9693-9BEAE4B33BEA}"/>
              </a:ext>
            </a:extLst>
          </p:cNvPr>
          <p:cNvSpPr/>
          <p:nvPr/>
        </p:nvSpPr>
        <p:spPr>
          <a:xfrm>
            <a:off x="2235611" y="493107"/>
            <a:ext cx="2576221" cy="5555426"/>
          </a:xfrm>
          <a:prstGeom prst="roundRect">
            <a:avLst>
              <a:gd name="adj" fmla="val 9546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aute 7">
            <a:extLst>
              <a:ext uri="{FF2B5EF4-FFF2-40B4-BE49-F238E27FC236}">
                <a16:creationId xmlns:a16="http://schemas.microsoft.com/office/drawing/2014/main" id="{2066F946-6DB1-19EC-7FCF-DF1BAB743B00}"/>
              </a:ext>
            </a:extLst>
          </p:cNvPr>
          <p:cNvSpPr/>
          <p:nvPr/>
        </p:nvSpPr>
        <p:spPr>
          <a:xfrm>
            <a:off x="8871718" y="2908362"/>
            <a:ext cx="1536556" cy="81712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opti-mal </a:t>
            </a: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40D53FE8-3195-F064-EC6B-EDAD34515087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8186090" y="3316923"/>
            <a:ext cx="685628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reieck 9">
            <a:extLst>
              <a:ext uri="{FF2B5EF4-FFF2-40B4-BE49-F238E27FC236}">
                <a16:creationId xmlns:a16="http://schemas.microsoft.com/office/drawing/2014/main" id="{2451C760-B263-C6CC-577B-E6E20D961592}"/>
              </a:ext>
            </a:extLst>
          </p:cNvPr>
          <p:cNvSpPr/>
          <p:nvPr/>
        </p:nvSpPr>
        <p:spPr>
          <a:xfrm>
            <a:off x="8871720" y="1026951"/>
            <a:ext cx="1536555" cy="119025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/>
              <a:t>objec-tives</a:t>
            </a:r>
            <a:endParaRPr lang="de-DE" sz="1400" dirty="0"/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5BE838A7-B764-EF73-1540-75D998DFDC75}"/>
              </a:ext>
            </a:extLst>
          </p:cNvPr>
          <p:cNvCxnSpPr>
            <a:stCxn id="10" idx="3"/>
            <a:endCxn id="8" idx="0"/>
          </p:cNvCxnSpPr>
          <p:nvPr/>
        </p:nvCxnSpPr>
        <p:spPr>
          <a:xfrm flipH="1">
            <a:off x="9639997" y="2217209"/>
            <a:ext cx="1" cy="691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aute 11">
            <a:extLst>
              <a:ext uri="{FF2B5EF4-FFF2-40B4-BE49-F238E27FC236}">
                <a16:creationId xmlns:a16="http://schemas.microsoft.com/office/drawing/2014/main" id="{0D861B98-F6AB-08F0-3B37-874593E79BF1}"/>
              </a:ext>
            </a:extLst>
          </p:cNvPr>
          <p:cNvSpPr/>
          <p:nvPr/>
        </p:nvSpPr>
        <p:spPr>
          <a:xfrm>
            <a:off x="6649534" y="2908362"/>
            <a:ext cx="1536556" cy="81712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/>
              <a:t>accept-able</a:t>
            </a:r>
            <a:r>
              <a:rPr lang="de-DE" sz="1400" dirty="0"/>
              <a:t>?</a:t>
            </a:r>
          </a:p>
        </p:txBody>
      </p:sp>
      <p:sp>
        <p:nvSpPr>
          <p:cNvPr id="13" name="Abgerundetes Rechteck 12">
            <a:extLst>
              <a:ext uri="{FF2B5EF4-FFF2-40B4-BE49-F238E27FC236}">
                <a16:creationId xmlns:a16="http://schemas.microsoft.com/office/drawing/2014/main" id="{6DCDEDC3-D092-BE83-F5BC-FD62C334A1AC}"/>
              </a:ext>
            </a:extLst>
          </p:cNvPr>
          <p:cNvSpPr/>
          <p:nvPr/>
        </p:nvSpPr>
        <p:spPr>
          <a:xfrm>
            <a:off x="6736876" y="1026955"/>
            <a:ext cx="1361872" cy="8171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/>
              <a:t>local</a:t>
            </a:r>
            <a:r>
              <a:rPr lang="de-DE" sz="1400" dirty="0"/>
              <a:t> </a:t>
            </a:r>
            <a:r>
              <a:rPr lang="de-DE" sz="1400" dirty="0" err="1"/>
              <a:t>society</a:t>
            </a:r>
            <a:endParaRPr lang="de-DE" sz="1400" dirty="0"/>
          </a:p>
        </p:txBody>
      </p:sp>
      <p:sp>
        <p:nvSpPr>
          <p:cNvPr id="14" name="Abgerundetes Rechteck 13">
            <a:extLst>
              <a:ext uri="{FF2B5EF4-FFF2-40B4-BE49-F238E27FC236}">
                <a16:creationId xmlns:a16="http://schemas.microsoft.com/office/drawing/2014/main" id="{DB68113B-41B3-9830-B266-F36164495A94}"/>
              </a:ext>
            </a:extLst>
          </p:cNvPr>
          <p:cNvSpPr/>
          <p:nvPr/>
        </p:nvSpPr>
        <p:spPr>
          <a:xfrm>
            <a:off x="6736876" y="4789769"/>
            <a:ext cx="1361872" cy="8171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/>
              <a:t>local</a:t>
            </a:r>
            <a:r>
              <a:rPr lang="de-DE" sz="1400" dirty="0"/>
              <a:t> </a:t>
            </a:r>
            <a:r>
              <a:rPr lang="de-DE" sz="1400" dirty="0" err="1"/>
              <a:t>environment</a:t>
            </a:r>
            <a:endParaRPr lang="de-DE" sz="1400" dirty="0"/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E6B0B35E-D193-722C-F0EF-722F09FC064E}"/>
              </a:ext>
            </a:extLst>
          </p:cNvPr>
          <p:cNvCxnSpPr>
            <a:stCxn id="14" idx="0"/>
          </p:cNvCxnSpPr>
          <p:nvPr/>
        </p:nvCxnSpPr>
        <p:spPr>
          <a:xfrm flipV="1">
            <a:off x="7417812" y="3725482"/>
            <a:ext cx="0" cy="10642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F64BD093-A95B-DA70-72F0-F7983B43161C}"/>
              </a:ext>
            </a:extLst>
          </p:cNvPr>
          <p:cNvCxnSpPr>
            <a:stCxn id="13" idx="2"/>
            <a:endCxn id="12" idx="0"/>
          </p:cNvCxnSpPr>
          <p:nvPr/>
        </p:nvCxnSpPr>
        <p:spPr>
          <a:xfrm>
            <a:off x="7417812" y="1844077"/>
            <a:ext cx="0" cy="10642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2112B530-491F-6154-8E17-AA2C3E2D1388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6052490" y="3316923"/>
            <a:ext cx="59704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6FB14060-BA0F-359E-9E92-176A0A75EA30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4427023" y="3316923"/>
            <a:ext cx="6091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bgerundetes Rechteck 18">
            <a:extLst>
              <a:ext uri="{FF2B5EF4-FFF2-40B4-BE49-F238E27FC236}">
                <a16:creationId xmlns:a16="http://schemas.microsoft.com/office/drawing/2014/main" id="{740F4ADC-9D5D-35E4-A349-A1A77BF01F23}"/>
              </a:ext>
            </a:extLst>
          </p:cNvPr>
          <p:cNvSpPr/>
          <p:nvPr/>
        </p:nvSpPr>
        <p:spPr>
          <a:xfrm>
            <a:off x="2368950" y="1028335"/>
            <a:ext cx="1086255" cy="8171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/>
              <a:t>machine</a:t>
            </a:r>
            <a:endParaRPr lang="de-DE" sz="1400" dirty="0"/>
          </a:p>
        </p:txBody>
      </p:sp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E0A8F6BF-6730-893B-22A9-204134ECE20D}"/>
              </a:ext>
            </a:extLst>
          </p:cNvPr>
          <p:cNvSpPr/>
          <p:nvPr/>
        </p:nvSpPr>
        <p:spPr>
          <a:xfrm>
            <a:off x="3552485" y="1028335"/>
            <a:ext cx="1083013" cy="8171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/>
              <a:t>person</a:t>
            </a:r>
            <a:r>
              <a:rPr lang="de-DE" sz="1400" dirty="0"/>
              <a:t> </a:t>
            </a:r>
          </a:p>
        </p:txBody>
      </p:sp>
      <p:sp>
        <p:nvSpPr>
          <p:cNvPr id="21" name="Abgerundetes Rechteck 20">
            <a:extLst>
              <a:ext uri="{FF2B5EF4-FFF2-40B4-BE49-F238E27FC236}">
                <a16:creationId xmlns:a16="http://schemas.microsoft.com/office/drawing/2014/main" id="{F4472244-247B-240D-8E4D-3F204D4E0723}"/>
              </a:ext>
            </a:extLst>
          </p:cNvPr>
          <p:cNvSpPr/>
          <p:nvPr/>
        </p:nvSpPr>
        <p:spPr>
          <a:xfrm>
            <a:off x="5036220" y="2908361"/>
            <a:ext cx="1361872" cy="8171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/>
              <a:t>effects</a:t>
            </a:r>
            <a:r>
              <a:rPr lang="de-DE" sz="1400" dirty="0"/>
              <a:t> &amp;  </a:t>
            </a:r>
          </a:p>
          <a:p>
            <a:pPr algn="ctr"/>
            <a:r>
              <a:rPr lang="de-DE" sz="1400" dirty="0" err="1"/>
              <a:t>efficiency</a:t>
            </a:r>
            <a:endParaRPr lang="de-DE" sz="1400" dirty="0"/>
          </a:p>
        </p:txBody>
      </p: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44605DC3-22A0-BC8B-824A-49D0672256C7}"/>
              </a:ext>
            </a:extLst>
          </p:cNvPr>
          <p:cNvCxnSpPr>
            <a:cxnSpLocks/>
            <a:stCxn id="19" idx="2"/>
          </p:cNvCxnSpPr>
          <p:nvPr/>
        </p:nvCxnSpPr>
        <p:spPr>
          <a:xfrm>
            <a:off x="2912078" y="1845457"/>
            <a:ext cx="572311" cy="10642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A1D22CB7-BD17-DC30-87E8-7D716EF30EF1}"/>
              </a:ext>
            </a:extLst>
          </p:cNvPr>
          <p:cNvCxnSpPr>
            <a:cxnSpLocks/>
            <a:stCxn id="20" idx="2"/>
          </p:cNvCxnSpPr>
          <p:nvPr/>
        </p:nvCxnSpPr>
        <p:spPr>
          <a:xfrm flipH="1">
            <a:off x="3552485" y="1845457"/>
            <a:ext cx="541506" cy="1064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bgerundetes Rechteck 23">
            <a:extLst>
              <a:ext uri="{FF2B5EF4-FFF2-40B4-BE49-F238E27FC236}">
                <a16:creationId xmlns:a16="http://schemas.microsoft.com/office/drawing/2014/main" id="{43CB4DEB-A844-F937-F287-BBA4DF8ABF6B}"/>
              </a:ext>
            </a:extLst>
          </p:cNvPr>
          <p:cNvSpPr/>
          <p:nvPr/>
        </p:nvSpPr>
        <p:spPr>
          <a:xfrm>
            <a:off x="3265247" y="4363672"/>
            <a:ext cx="1370250" cy="8171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/>
              <a:t>zero</a:t>
            </a:r>
            <a:r>
              <a:rPr lang="de-DE" sz="1400" dirty="0"/>
              <a:t> </a:t>
            </a:r>
            <a:r>
              <a:rPr lang="de-DE" sz="1400" dirty="0" err="1"/>
              <a:t>option</a:t>
            </a:r>
            <a:r>
              <a:rPr lang="de-DE" sz="1400" dirty="0"/>
              <a:t> </a:t>
            </a:r>
          </a:p>
        </p:txBody>
      </p:sp>
      <p:sp>
        <p:nvSpPr>
          <p:cNvPr id="25" name="Abgerundetes Rechteck 24">
            <a:extLst>
              <a:ext uri="{FF2B5EF4-FFF2-40B4-BE49-F238E27FC236}">
                <a16:creationId xmlns:a16="http://schemas.microsoft.com/office/drawing/2014/main" id="{D6A60D39-54BE-F9E2-9AC3-6DB597422232}"/>
              </a:ext>
            </a:extLst>
          </p:cNvPr>
          <p:cNvSpPr/>
          <p:nvPr/>
        </p:nvSpPr>
        <p:spPr>
          <a:xfrm>
            <a:off x="2803452" y="2909742"/>
            <a:ext cx="1361872" cy="8171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/>
              <a:t>Process</a:t>
            </a:r>
            <a:r>
              <a:rPr lang="de-DE" sz="1400" dirty="0"/>
              <a:t> </a:t>
            </a:r>
          </a:p>
        </p:txBody>
      </p:sp>
      <p:sp>
        <p:nvSpPr>
          <p:cNvPr id="26" name="Abgerundetes Rechteck 25">
            <a:extLst>
              <a:ext uri="{FF2B5EF4-FFF2-40B4-BE49-F238E27FC236}">
                <a16:creationId xmlns:a16="http://schemas.microsoft.com/office/drawing/2014/main" id="{EEF6FFC0-4B68-4B77-4DEF-7961ED49F30B}"/>
              </a:ext>
            </a:extLst>
          </p:cNvPr>
          <p:cNvSpPr/>
          <p:nvPr/>
        </p:nvSpPr>
        <p:spPr>
          <a:xfrm>
            <a:off x="2955852" y="3062142"/>
            <a:ext cx="1361872" cy="8171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/>
              <a:t>Process</a:t>
            </a:r>
            <a:r>
              <a:rPr lang="de-DE" sz="1400" dirty="0"/>
              <a:t> </a:t>
            </a:r>
          </a:p>
        </p:txBody>
      </p:sp>
      <p:sp>
        <p:nvSpPr>
          <p:cNvPr id="27" name="Abgerundetes Rechteck 26">
            <a:extLst>
              <a:ext uri="{FF2B5EF4-FFF2-40B4-BE49-F238E27FC236}">
                <a16:creationId xmlns:a16="http://schemas.microsoft.com/office/drawing/2014/main" id="{1611A445-E490-01B5-3A6D-7912A7595F26}"/>
              </a:ext>
            </a:extLst>
          </p:cNvPr>
          <p:cNvSpPr/>
          <p:nvPr/>
        </p:nvSpPr>
        <p:spPr>
          <a:xfrm>
            <a:off x="3108252" y="3214542"/>
            <a:ext cx="1361872" cy="81712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/>
              <a:t>Process</a:t>
            </a:r>
            <a:r>
              <a:rPr lang="de-DE" sz="1400" dirty="0"/>
              <a:t> </a:t>
            </a:r>
          </a:p>
        </p:txBody>
      </p:sp>
      <p:sp>
        <p:nvSpPr>
          <p:cNvPr id="28" name="Abgerundetes Rechteck 27">
            <a:extLst>
              <a:ext uri="{FF2B5EF4-FFF2-40B4-BE49-F238E27FC236}">
                <a16:creationId xmlns:a16="http://schemas.microsoft.com/office/drawing/2014/main" id="{868C6D15-B698-FE49-CEF3-166F03791AC3}"/>
              </a:ext>
            </a:extLst>
          </p:cNvPr>
          <p:cNvSpPr/>
          <p:nvPr/>
        </p:nvSpPr>
        <p:spPr>
          <a:xfrm>
            <a:off x="3260652" y="3366942"/>
            <a:ext cx="1361872" cy="8171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/>
              <a:t>process</a:t>
            </a:r>
            <a:r>
              <a:rPr lang="de-DE" sz="1400" dirty="0"/>
              <a:t> 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43D9356D-6189-9786-CA29-8F456C97E53A}"/>
              </a:ext>
            </a:extLst>
          </p:cNvPr>
          <p:cNvSpPr txBox="1"/>
          <p:nvPr/>
        </p:nvSpPr>
        <p:spPr>
          <a:xfrm>
            <a:off x="2469965" y="514575"/>
            <a:ext cx="2036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Technical solution</a:t>
            </a:r>
          </a:p>
        </p:txBody>
      </p:sp>
      <p:cxnSp>
        <p:nvCxnSpPr>
          <p:cNvPr id="30" name="Gewinkelte Verbindung 29">
            <a:extLst>
              <a:ext uri="{FF2B5EF4-FFF2-40B4-BE49-F238E27FC236}">
                <a16:creationId xmlns:a16="http://schemas.microsoft.com/office/drawing/2014/main" id="{777EA76E-EF5B-156F-16F5-B813E4DCF885}"/>
              </a:ext>
            </a:extLst>
          </p:cNvPr>
          <p:cNvCxnSpPr>
            <a:cxnSpLocks/>
            <a:stCxn id="24" idx="3"/>
            <a:endCxn id="21" idx="1"/>
          </p:cNvCxnSpPr>
          <p:nvPr/>
        </p:nvCxnSpPr>
        <p:spPr>
          <a:xfrm flipV="1">
            <a:off x="4635497" y="3316923"/>
            <a:ext cx="400723" cy="1455311"/>
          </a:xfrm>
          <a:prstGeom prst="bentConnector3">
            <a:avLst>
              <a:gd name="adj1" fmla="val 2179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>
            <a:extLst>
              <a:ext uri="{FF2B5EF4-FFF2-40B4-BE49-F238E27FC236}">
                <a16:creationId xmlns:a16="http://schemas.microsoft.com/office/drawing/2014/main" id="{71AAC973-5309-9D53-6238-A85DDB101478}"/>
              </a:ext>
            </a:extLst>
          </p:cNvPr>
          <p:cNvSpPr txBox="1"/>
          <p:nvPr/>
        </p:nvSpPr>
        <p:spPr>
          <a:xfrm>
            <a:off x="4909112" y="508722"/>
            <a:ext cx="3576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Local assessment</a:t>
            </a:r>
          </a:p>
        </p:txBody>
      </p:sp>
    </p:spTree>
    <p:extLst>
      <p:ext uri="{BB962C8B-B14F-4D97-AF65-F5344CB8AC3E}">
        <p14:creationId xmlns:p14="http://schemas.microsoft.com/office/powerpoint/2010/main" val="3938717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bgerundetes Rechteck 20">
            <a:extLst>
              <a:ext uri="{FF2B5EF4-FFF2-40B4-BE49-F238E27FC236}">
                <a16:creationId xmlns:a16="http://schemas.microsoft.com/office/drawing/2014/main" id="{47AC1737-4BEE-B13E-C014-C829CDCC825C}"/>
              </a:ext>
            </a:extLst>
          </p:cNvPr>
          <p:cNvSpPr/>
          <p:nvPr/>
        </p:nvSpPr>
        <p:spPr>
          <a:xfrm>
            <a:off x="2077536" y="365125"/>
            <a:ext cx="8803116" cy="5827836"/>
          </a:xfrm>
          <a:prstGeom prst="roundRect">
            <a:avLst>
              <a:gd name="adj" fmla="val 8419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Abgerundetes Rechteck 21">
            <a:extLst>
              <a:ext uri="{FF2B5EF4-FFF2-40B4-BE49-F238E27FC236}">
                <a16:creationId xmlns:a16="http://schemas.microsoft.com/office/drawing/2014/main" id="{FDF381FA-F818-683B-1EC8-3BF68BDA41AE}"/>
              </a:ext>
            </a:extLst>
          </p:cNvPr>
          <p:cNvSpPr/>
          <p:nvPr/>
        </p:nvSpPr>
        <p:spPr>
          <a:xfrm>
            <a:off x="8572350" y="493107"/>
            <a:ext cx="2143535" cy="553906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7A6A1235-34A1-5F38-84B2-5E105E8F450C}"/>
              </a:ext>
            </a:extLst>
          </p:cNvPr>
          <p:cNvSpPr txBox="1"/>
          <p:nvPr/>
        </p:nvSpPr>
        <p:spPr>
          <a:xfrm>
            <a:off x="8572350" y="531818"/>
            <a:ext cx="2143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Individ</a:t>
            </a:r>
            <a:r>
              <a:rPr lang="en-US" b="1" dirty="0"/>
              <a:t>. evaluation</a:t>
            </a:r>
          </a:p>
        </p:txBody>
      </p:sp>
      <p:sp>
        <p:nvSpPr>
          <p:cNvPr id="24" name="Abgerundetes Rechteck 23">
            <a:extLst>
              <a:ext uri="{FF2B5EF4-FFF2-40B4-BE49-F238E27FC236}">
                <a16:creationId xmlns:a16="http://schemas.microsoft.com/office/drawing/2014/main" id="{0D51B7CC-D79C-4B9A-D354-0B247DA2463A}"/>
              </a:ext>
            </a:extLst>
          </p:cNvPr>
          <p:cNvSpPr/>
          <p:nvPr/>
        </p:nvSpPr>
        <p:spPr>
          <a:xfrm>
            <a:off x="4909113" y="493107"/>
            <a:ext cx="3576834" cy="5539062"/>
          </a:xfrm>
          <a:prstGeom prst="roundRect">
            <a:avLst>
              <a:gd name="adj" fmla="val 7475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Abgerundetes Rechteck 24">
            <a:extLst>
              <a:ext uri="{FF2B5EF4-FFF2-40B4-BE49-F238E27FC236}">
                <a16:creationId xmlns:a16="http://schemas.microsoft.com/office/drawing/2014/main" id="{1F8C6CCF-8E68-EB55-6805-CA7E7AA375C7}"/>
              </a:ext>
            </a:extLst>
          </p:cNvPr>
          <p:cNvSpPr/>
          <p:nvPr/>
        </p:nvSpPr>
        <p:spPr>
          <a:xfrm>
            <a:off x="2235611" y="493107"/>
            <a:ext cx="2576221" cy="5555426"/>
          </a:xfrm>
          <a:prstGeom prst="roundRect">
            <a:avLst>
              <a:gd name="adj" fmla="val 9546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aute 25">
            <a:extLst>
              <a:ext uri="{FF2B5EF4-FFF2-40B4-BE49-F238E27FC236}">
                <a16:creationId xmlns:a16="http://schemas.microsoft.com/office/drawing/2014/main" id="{A61F1946-1173-0A43-2576-56D05073005C}"/>
              </a:ext>
            </a:extLst>
          </p:cNvPr>
          <p:cNvSpPr/>
          <p:nvPr/>
        </p:nvSpPr>
        <p:spPr>
          <a:xfrm>
            <a:off x="8871718" y="2908362"/>
            <a:ext cx="1536556" cy="81712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opti-mal </a:t>
            </a:r>
          </a:p>
        </p:txBody>
      </p: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05AB8873-1A02-3706-89D7-5D8C5F993B4E}"/>
              </a:ext>
            </a:extLst>
          </p:cNvPr>
          <p:cNvCxnSpPr>
            <a:cxnSpLocks/>
            <a:endCxn id="26" idx="1"/>
          </p:cNvCxnSpPr>
          <p:nvPr/>
        </p:nvCxnSpPr>
        <p:spPr>
          <a:xfrm flipV="1">
            <a:off x="8186090" y="3316923"/>
            <a:ext cx="685628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Dreieck 27">
            <a:extLst>
              <a:ext uri="{FF2B5EF4-FFF2-40B4-BE49-F238E27FC236}">
                <a16:creationId xmlns:a16="http://schemas.microsoft.com/office/drawing/2014/main" id="{28F840A0-A427-6E4D-F523-FB2A5534DF5B}"/>
              </a:ext>
            </a:extLst>
          </p:cNvPr>
          <p:cNvSpPr/>
          <p:nvPr/>
        </p:nvSpPr>
        <p:spPr>
          <a:xfrm>
            <a:off x="8871720" y="1026951"/>
            <a:ext cx="1536555" cy="119025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/>
              <a:t>objec-tives</a:t>
            </a:r>
            <a:endParaRPr lang="de-DE" sz="1400" dirty="0"/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0AF5218F-23C2-8D4C-88CD-AFFCC27AD80B}"/>
              </a:ext>
            </a:extLst>
          </p:cNvPr>
          <p:cNvCxnSpPr>
            <a:stCxn id="28" idx="3"/>
            <a:endCxn id="26" idx="0"/>
          </p:cNvCxnSpPr>
          <p:nvPr/>
        </p:nvCxnSpPr>
        <p:spPr>
          <a:xfrm flipH="1">
            <a:off x="9639997" y="2217209"/>
            <a:ext cx="1" cy="691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aute 29">
            <a:extLst>
              <a:ext uri="{FF2B5EF4-FFF2-40B4-BE49-F238E27FC236}">
                <a16:creationId xmlns:a16="http://schemas.microsoft.com/office/drawing/2014/main" id="{65F75D28-7263-A08C-E506-381A0B224127}"/>
              </a:ext>
            </a:extLst>
          </p:cNvPr>
          <p:cNvSpPr/>
          <p:nvPr/>
        </p:nvSpPr>
        <p:spPr>
          <a:xfrm>
            <a:off x="6649534" y="2908362"/>
            <a:ext cx="1536556" cy="81712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/>
              <a:t>accept-able</a:t>
            </a:r>
            <a:r>
              <a:rPr lang="de-DE" sz="1400" dirty="0"/>
              <a:t>?</a:t>
            </a:r>
          </a:p>
        </p:txBody>
      </p:sp>
      <p:sp>
        <p:nvSpPr>
          <p:cNvPr id="31" name="Abgerundetes Rechteck 30">
            <a:extLst>
              <a:ext uri="{FF2B5EF4-FFF2-40B4-BE49-F238E27FC236}">
                <a16:creationId xmlns:a16="http://schemas.microsoft.com/office/drawing/2014/main" id="{4F21FC5F-E5FA-80FC-AC80-A5866AE7C2A0}"/>
              </a:ext>
            </a:extLst>
          </p:cNvPr>
          <p:cNvSpPr/>
          <p:nvPr/>
        </p:nvSpPr>
        <p:spPr>
          <a:xfrm>
            <a:off x="6736876" y="1026955"/>
            <a:ext cx="1361872" cy="8171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/>
              <a:t>local</a:t>
            </a:r>
            <a:r>
              <a:rPr lang="de-DE" sz="1400" dirty="0"/>
              <a:t> </a:t>
            </a:r>
            <a:r>
              <a:rPr lang="de-DE" sz="1400" dirty="0" err="1"/>
              <a:t>society</a:t>
            </a:r>
            <a:endParaRPr lang="de-DE" sz="1400" dirty="0"/>
          </a:p>
        </p:txBody>
      </p:sp>
      <p:sp>
        <p:nvSpPr>
          <p:cNvPr id="32" name="Abgerundetes Rechteck 31">
            <a:extLst>
              <a:ext uri="{FF2B5EF4-FFF2-40B4-BE49-F238E27FC236}">
                <a16:creationId xmlns:a16="http://schemas.microsoft.com/office/drawing/2014/main" id="{F1F41615-006C-0FA6-8242-C3867C70DA33}"/>
              </a:ext>
            </a:extLst>
          </p:cNvPr>
          <p:cNvSpPr/>
          <p:nvPr/>
        </p:nvSpPr>
        <p:spPr>
          <a:xfrm>
            <a:off x="6736876" y="4789769"/>
            <a:ext cx="1361872" cy="8171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/>
              <a:t>local</a:t>
            </a:r>
            <a:r>
              <a:rPr lang="de-DE" sz="1400" dirty="0"/>
              <a:t> </a:t>
            </a:r>
            <a:r>
              <a:rPr lang="de-DE" sz="1400" dirty="0" err="1"/>
              <a:t>environment</a:t>
            </a:r>
            <a:endParaRPr lang="de-DE" sz="1400" dirty="0"/>
          </a:p>
        </p:txBody>
      </p: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5C285325-9B01-E4F1-9A5F-F2E570004C36}"/>
              </a:ext>
            </a:extLst>
          </p:cNvPr>
          <p:cNvCxnSpPr>
            <a:stCxn id="32" idx="0"/>
          </p:cNvCxnSpPr>
          <p:nvPr/>
        </p:nvCxnSpPr>
        <p:spPr>
          <a:xfrm flipV="1">
            <a:off x="7417812" y="3725482"/>
            <a:ext cx="0" cy="10642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D6F32F06-B89D-D604-0683-66382DD8362C}"/>
              </a:ext>
            </a:extLst>
          </p:cNvPr>
          <p:cNvCxnSpPr>
            <a:stCxn id="31" idx="2"/>
            <a:endCxn id="30" idx="0"/>
          </p:cNvCxnSpPr>
          <p:nvPr/>
        </p:nvCxnSpPr>
        <p:spPr>
          <a:xfrm>
            <a:off x="7417812" y="1844077"/>
            <a:ext cx="0" cy="10642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BDE326ED-2D15-39CD-A564-6BE9F8C2951A}"/>
              </a:ext>
            </a:extLst>
          </p:cNvPr>
          <p:cNvCxnSpPr>
            <a:cxnSpLocks/>
          </p:cNvCxnSpPr>
          <p:nvPr/>
        </p:nvCxnSpPr>
        <p:spPr>
          <a:xfrm>
            <a:off x="4427023" y="3316923"/>
            <a:ext cx="6091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Abgerundetes Rechteck 36">
            <a:extLst>
              <a:ext uri="{FF2B5EF4-FFF2-40B4-BE49-F238E27FC236}">
                <a16:creationId xmlns:a16="http://schemas.microsoft.com/office/drawing/2014/main" id="{D823408E-B01E-8BD5-5402-B94CB6C771CA}"/>
              </a:ext>
            </a:extLst>
          </p:cNvPr>
          <p:cNvSpPr/>
          <p:nvPr/>
        </p:nvSpPr>
        <p:spPr>
          <a:xfrm>
            <a:off x="2368950" y="1028335"/>
            <a:ext cx="1086255" cy="8171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/>
              <a:t>machine</a:t>
            </a:r>
            <a:endParaRPr lang="de-DE" sz="1400" dirty="0"/>
          </a:p>
        </p:txBody>
      </p:sp>
      <p:sp>
        <p:nvSpPr>
          <p:cNvPr id="38" name="Abgerundetes Rechteck 37">
            <a:extLst>
              <a:ext uri="{FF2B5EF4-FFF2-40B4-BE49-F238E27FC236}">
                <a16:creationId xmlns:a16="http://schemas.microsoft.com/office/drawing/2014/main" id="{D2802EF7-FD81-12C5-708C-0C95E145CB31}"/>
              </a:ext>
            </a:extLst>
          </p:cNvPr>
          <p:cNvSpPr/>
          <p:nvPr/>
        </p:nvSpPr>
        <p:spPr>
          <a:xfrm>
            <a:off x="3552485" y="1028335"/>
            <a:ext cx="1083013" cy="8171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/>
              <a:t>person</a:t>
            </a:r>
            <a:r>
              <a:rPr lang="de-DE" sz="1400" dirty="0"/>
              <a:t> </a:t>
            </a:r>
          </a:p>
        </p:txBody>
      </p:sp>
      <p:cxnSp>
        <p:nvCxnSpPr>
          <p:cNvPr id="40" name="Gerade Verbindung mit Pfeil 39">
            <a:extLst>
              <a:ext uri="{FF2B5EF4-FFF2-40B4-BE49-F238E27FC236}">
                <a16:creationId xmlns:a16="http://schemas.microsoft.com/office/drawing/2014/main" id="{43C67986-58B6-96FB-FE25-147E26793E88}"/>
              </a:ext>
            </a:extLst>
          </p:cNvPr>
          <p:cNvCxnSpPr>
            <a:cxnSpLocks/>
            <a:stCxn id="37" idx="2"/>
          </p:cNvCxnSpPr>
          <p:nvPr/>
        </p:nvCxnSpPr>
        <p:spPr>
          <a:xfrm>
            <a:off x="2912078" y="1845457"/>
            <a:ext cx="572311" cy="10642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>
            <a:extLst>
              <a:ext uri="{FF2B5EF4-FFF2-40B4-BE49-F238E27FC236}">
                <a16:creationId xmlns:a16="http://schemas.microsoft.com/office/drawing/2014/main" id="{2C6AECCB-9922-51ED-A8E6-84376BF9764F}"/>
              </a:ext>
            </a:extLst>
          </p:cNvPr>
          <p:cNvCxnSpPr>
            <a:cxnSpLocks/>
            <a:stCxn id="38" idx="2"/>
          </p:cNvCxnSpPr>
          <p:nvPr/>
        </p:nvCxnSpPr>
        <p:spPr>
          <a:xfrm flipH="1">
            <a:off x="3552485" y="1845457"/>
            <a:ext cx="541506" cy="1064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bgerundetes Rechteck 41">
            <a:extLst>
              <a:ext uri="{FF2B5EF4-FFF2-40B4-BE49-F238E27FC236}">
                <a16:creationId xmlns:a16="http://schemas.microsoft.com/office/drawing/2014/main" id="{81A88615-24FD-75FE-8E2A-18A0E36E94FB}"/>
              </a:ext>
            </a:extLst>
          </p:cNvPr>
          <p:cNvSpPr/>
          <p:nvPr/>
        </p:nvSpPr>
        <p:spPr>
          <a:xfrm>
            <a:off x="3265247" y="4363672"/>
            <a:ext cx="1370250" cy="8171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/>
              <a:t>zero</a:t>
            </a:r>
            <a:r>
              <a:rPr lang="de-DE" sz="1400" dirty="0"/>
              <a:t> </a:t>
            </a:r>
            <a:r>
              <a:rPr lang="de-DE" sz="1400" dirty="0" err="1"/>
              <a:t>option</a:t>
            </a:r>
            <a:r>
              <a:rPr lang="de-DE" sz="1400" dirty="0"/>
              <a:t> </a:t>
            </a:r>
          </a:p>
        </p:txBody>
      </p:sp>
      <p:sp>
        <p:nvSpPr>
          <p:cNvPr id="43" name="Abgerundetes Rechteck 42">
            <a:extLst>
              <a:ext uri="{FF2B5EF4-FFF2-40B4-BE49-F238E27FC236}">
                <a16:creationId xmlns:a16="http://schemas.microsoft.com/office/drawing/2014/main" id="{DD740A25-E418-A111-DA3D-3FAF4E1174DC}"/>
              </a:ext>
            </a:extLst>
          </p:cNvPr>
          <p:cNvSpPr/>
          <p:nvPr/>
        </p:nvSpPr>
        <p:spPr>
          <a:xfrm>
            <a:off x="2803452" y="2909742"/>
            <a:ext cx="1361872" cy="8171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/>
              <a:t>Process</a:t>
            </a:r>
            <a:r>
              <a:rPr lang="de-DE" sz="1400" dirty="0"/>
              <a:t> </a:t>
            </a:r>
          </a:p>
        </p:txBody>
      </p:sp>
      <p:sp>
        <p:nvSpPr>
          <p:cNvPr id="44" name="Abgerundetes Rechteck 43">
            <a:extLst>
              <a:ext uri="{FF2B5EF4-FFF2-40B4-BE49-F238E27FC236}">
                <a16:creationId xmlns:a16="http://schemas.microsoft.com/office/drawing/2014/main" id="{A474EBA0-D6BF-EC2D-423B-F7A8D342A007}"/>
              </a:ext>
            </a:extLst>
          </p:cNvPr>
          <p:cNvSpPr/>
          <p:nvPr/>
        </p:nvSpPr>
        <p:spPr>
          <a:xfrm>
            <a:off x="2955852" y="3062142"/>
            <a:ext cx="1361872" cy="8171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/>
              <a:t>Process</a:t>
            </a:r>
            <a:r>
              <a:rPr lang="de-DE" sz="1400" dirty="0"/>
              <a:t> </a:t>
            </a:r>
          </a:p>
        </p:txBody>
      </p:sp>
      <p:sp>
        <p:nvSpPr>
          <p:cNvPr id="45" name="Abgerundetes Rechteck 44">
            <a:extLst>
              <a:ext uri="{FF2B5EF4-FFF2-40B4-BE49-F238E27FC236}">
                <a16:creationId xmlns:a16="http://schemas.microsoft.com/office/drawing/2014/main" id="{CB36F989-C631-2404-485C-834FBFF0A160}"/>
              </a:ext>
            </a:extLst>
          </p:cNvPr>
          <p:cNvSpPr/>
          <p:nvPr/>
        </p:nvSpPr>
        <p:spPr>
          <a:xfrm>
            <a:off x="3108252" y="3214542"/>
            <a:ext cx="1361872" cy="81712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/>
              <a:t>Process</a:t>
            </a:r>
            <a:r>
              <a:rPr lang="de-DE" sz="1400" dirty="0"/>
              <a:t> </a:t>
            </a:r>
          </a:p>
        </p:txBody>
      </p:sp>
      <p:sp>
        <p:nvSpPr>
          <p:cNvPr id="46" name="Abgerundetes Rechteck 45">
            <a:extLst>
              <a:ext uri="{FF2B5EF4-FFF2-40B4-BE49-F238E27FC236}">
                <a16:creationId xmlns:a16="http://schemas.microsoft.com/office/drawing/2014/main" id="{2729214A-EB5E-5D7A-AE81-209D238BB6CA}"/>
              </a:ext>
            </a:extLst>
          </p:cNvPr>
          <p:cNvSpPr/>
          <p:nvPr/>
        </p:nvSpPr>
        <p:spPr>
          <a:xfrm>
            <a:off x="3260652" y="3366942"/>
            <a:ext cx="1361872" cy="8171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/>
              <a:t>process</a:t>
            </a:r>
            <a:r>
              <a:rPr lang="de-DE" sz="1400" dirty="0"/>
              <a:t> 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83259007-CD6E-DE8A-D8BB-6E88A1D3833F}"/>
              </a:ext>
            </a:extLst>
          </p:cNvPr>
          <p:cNvSpPr txBox="1"/>
          <p:nvPr/>
        </p:nvSpPr>
        <p:spPr>
          <a:xfrm>
            <a:off x="2469965" y="514575"/>
            <a:ext cx="2036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Technical solution</a:t>
            </a:r>
          </a:p>
        </p:txBody>
      </p:sp>
      <p:cxnSp>
        <p:nvCxnSpPr>
          <p:cNvPr id="48" name="Gewinkelte Verbindung 47">
            <a:extLst>
              <a:ext uri="{FF2B5EF4-FFF2-40B4-BE49-F238E27FC236}">
                <a16:creationId xmlns:a16="http://schemas.microsoft.com/office/drawing/2014/main" id="{0160A066-508C-287F-7DCE-05BD8FC7C05C}"/>
              </a:ext>
            </a:extLst>
          </p:cNvPr>
          <p:cNvCxnSpPr>
            <a:cxnSpLocks/>
            <a:stCxn id="42" idx="3"/>
          </p:cNvCxnSpPr>
          <p:nvPr/>
        </p:nvCxnSpPr>
        <p:spPr>
          <a:xfrm flipV="1">
            <a:off x="4635497" y="3316923"/>
            <a:ext cx="400723" cy="1455311"/>
          </a:xfrm>
          <a:prstGeom prst="bentConnector3">
            <a:avLst>
              <a:gd name="adj1" fmla="val 2179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feld 48">
            <a:extLst>
              <a:ext uri="{FF2B5EF4-FFF2-40B4-BE49-F238E27FC236}">
                <a16:creationId xmlns:a16="http://schemas.microsoft.com/office/drawing/2014/main" id="{9148B234-46DF-EE5A-06C2-2AD1E56A6F1C}"/>
              </a:ext>
            </a:extLst>
          </p:cNvPr>
          <p:cNvSpPr txBox="1"/>
          <p:nvPr/>
        </p:nvSpPr>
        <p:spPr>
          <a:xfrm>
            <a:off x="4909112" y="508722"/>
            <a:ext cx="3576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Local assessment</a:t>
            </a:r>
          </a:p>
        </p:txBody>
      </p: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A21646F1-AC90-1852-0A81-06683B01F5FA}"/>
              </a:ext>
            </a:extLst>
          </p:cNvPr>
          <p:cNvGrpSpPr/>
          <p:nvPr/>
        </p:nvGrpSpPr>
        <p:grpSpPr>
          <a:xfrm rot="5400000">
            <a:off x="4776105" y="2990012"/>
            <a:ext cx="2103111" cy="1470940"/>
            <a:chOff x="1517517" y="1127219"/>
            <a:chExt cx="2103111" cy="1470940"/>
          </a:xfrm>
        </p:grpSpPr>
        <p:sp>
          <p:nvSpPr>
            <p:cNvPr id="51" name="Rechteck 50">
              <a:extLst>
                <a:ext uri="{FF2B5EF4-FFF2-40B4-BE49-F238E27FC236}">
                  <a16:creationId xmlns:a16="http://schemas.microsoft.com/office/drawing/2014/main" id="{745DF5A2-7D83-AB36-A85D-7F498F666D0C}"/>
                </a:ext>
              </a:extLst>
            </p:cNvPr>
            <p:cNvSpPr/>
            <p:nvPr/>
          </p:nvSpPr>
          <p:spPr bwMode="auto">
            <a:xfrm>
              <a:off x="1706401" y="1156082"/>
              <a:ext cx="864096" cy="396044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000" b="1" dirty="0">
                <a:solidFill>
                  <a:schemeClr val="bg2"/>
                </a:solidFill>
                <a:latin typeface="Microsoft Sans Serif" pitchFamily="34" charset="0"/>
              </a:endParaRPr>
            </a:p>
          </p:txBody>
        </p:sp>
        <p:sp>
          <p:nvSpPr>
            <p:cNvPr id="52" name="Rechteck 51">
              <a:extLst>
                <a:ext uri="{FF2B5EF4-FFF2-40B4-BE49-F238E27FC236}">
                  <a16:creationId xmlns:a16="http://schemas.microsoft.com/office/drawing/2014/main" id="{B48C9C10-CAD0-665E-9711-5F86A99C450C}"/>
                </a:ext>
              </a:extLst>
            </p:cNvPr>
            <p:cNvSpPr/>
            <p:nvPr/>
          </p:nvSpPr>
          <p:spPr bwMode="auto">
            <a:xfrm>
              <a:off x="1559067" y="1804154"/>
              <a:ext cx="537059" cy="396044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400" dirty="0">
                <a:solidFill>
                  <a:schemeClr val="bg1"/>
                </a:solidFill>
                <a:latin typeface="Microsoft Sans Serif" pitchFamily="34" charset="0"/>
              </a:endParaRPr>
            </a:p>
          </p:txBody>
        </p:sp>
        <p:sp>
          <p:nvSpPr>
            <p:cNvPr id="53" name="Rechteck 52">
              <a:extLst>
                <a:ext uri="{FF2B5EF4-FFF2-40B4-BE49-F238E27FC236}">
                  <a16:creationId xmlns:a16="http://schemas.microsoft.com/office/drawing/2014/main" id="{A62F500C-4FA7-599B-2A15-9D5E8CD16345}"/>
                </a:ext>
              </a:extLst>
            </p:cNvPr>
            <p:cNvSpPr/>
            <p:nvPr/>
          </p:nvSpPr>
          <p:spPr bwMode="auto">
            <a:xfrm>
              <a:off x="2158127" y="1804154"/>
              <a:ext cx="537059" cy="396044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400" b="1" dirty="0">
                <a:solidFill>
                  <a:schemeClr val="bg1"/>
                </a:solidFill>
                <a:latin typeface="Microsoft Sans Serif" pitchFamily="34" charset="0"/>
              </a:endParaRPr>
            </a:p>
          </p:txBody>
        </p:sp>
        <p:cxnSp>
          <p:nvCxnSpPr>
            <p:cNvPr id="54" name="Gewinkelte Verbindung 53">
              <a:extLst>
                <a:ext uri="{FF2B5EF4-FFF2-40B4-BE49-F238E27FC236}">
                  <a16:creationId xmlns:a16="http://schemas.microsoft.com/office/drawing/2014/main" id="{62338278-78C0-6BB0-2082-C95BB466CCE4}"/>
                </a:ext>
              </a:extLst>
            </p:cNvPr>
            <p:cNvCxnSpPr>
              <a:cxnSpLocks/>
              <a:stCxn id="51" idx="2"/>
              <a:endCxn id="53" idx="0"/>
            </p:cNvCxnSpPr>
            <p:nvPr/>
          </p:nvCxnSpPr>
          <p:spPr bwMode="auto">
            <a:xfrm rot="16200000" flipH="1">
              <a:off x="2156539" y="1534036"/>
              <a:ext cx="252028" cy="288208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Gewinkelte Verbindung 54">
              <a:extLst>
                <a:ext uri="{FF2B5EF4-FFF2-40B4-BE49-F238E27FC236}">
                  <a16:creationId xmlns:a16="http://schemas.microsoft.com/office/drawing/2014/main" id="{4D03BBDA-C5DD-B688-A470-2F688CB5BE70}"/>
                </a:ext>
              </a:extLst>
            </p:cNvPr>
            <p:cNvCxnSpPr>
              <a:cxnSpLocks/>
              <a:stCxn id="52" idx="0"/>
              <a:endCxn id="51" idx="2"/>
            </p:cNvCxnSpPr>
            <p:nvPr/>
          </p:nvCxnSpPr>
          <p:spPr bwMode="auto">
            <a:xfrm rot="5400000" flipH="1" flipV="1">
              <a:off x="1857009" y="1522714"/>
              <a:ext cx="252028" cy="310852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6" name="Textfeld 55">
              <a:extLst>
                <a:ext uri="{FF2B5EF4-FFF2-40B4-BE49-F238E27FC236}">
                  <a16:creationId xmlns:a16="http://schemas.microsoft.com/office/drawing/2014/main" id="{071DAFC4-F96D-104A-868E-0B755C338B4D}"/>
                </a:ext>
              </a:extLst>
            </p:cNvPr>
            <p:cNvSpPr txBox="1"/>
            <p:nvPr/>
          </p:nvSpPr>
          <p:spPr>
            <a:xfrm rot="13241111">
              <a:off x="1517517" y="2219557"/>
              <a:ext cx="14656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dirty="0" err="1"/>
                <a:t>efficiency</a:t>
              </a:r>
              <a:endParaRPr lang="de-DE" dirty="0"/>
            </a:p>
          </p:txBody>
        </p:sp>
        <p:sp>
          <p:nvSpPr>
            <p:cNvPr id="57" name="Textfeld 56">
              <a:extLst>
                <a:ext uri="{FF2B5EF4-FFF2-40B4-BE49-F238E27FC236}">
                  <a16:creationId xmlns:a16="http://schemas.microsoft.com/office/drawing/2014/main" id="{34A2C7D4-B71A-FE98-A02D-90CC522759F3}"/>
                </a:ext>
              </a:extLst>
            </p:cNvPr>
            <p:cNvSpPr txBox="1"/>
            <p:nvPr/>
          </p:nvSpPr>
          <p:spPr>
            <a:xfrm rot="13241111">
              <a:off x="2066285" y="2228827"/>
              <a:ext cx="15543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dirty="0" err="1"/>
                <a:t>effectiveness</a:t>
              </a:r>
              <a:endParaRPr lang="de-DE" dirty="0"/>
            </a:p>
          </p:txBody>
        </p:sp>
        <p:sp>
          <p:nvSpPr>
            <p:cNvPr id="58" name="Textfeld 57">
              <a:extLst>
                <a:ext uri="{FF2B5EF4-FFF2-40B4-BE49-F238E27FC236}">
                  <a16:creationId xmlns:a16="http://schemas.microsoft.com/office/drawing/2014/main" id="{404ED574-948B-7041-FF32-7D0049152792}"/>
                </a:ext>
              </a:extLst>
            </p:cNvPr>
            <p:cNvSpPr txBox="1"/>
            <p:nvPr/>
          </p:nvSpPr>
          <p:spPr>
            <a:xfrm rot="10800000">
              <a:off x="1542618" y="1127219"/>
              <a:ext cx="11685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err="1">
                  <a:solidFill>
                    <a:schemeClr val="bg1"/>
                  </a:solidFill>
                </a:rPr>
                <a:t>economic</a:t>
              </a:r>
              <a:endParaRPr lang="de-DE" sz="1400" dirty="0">
                <a:solidFill>
                  <a:schemeClr val="bg1"/>
                </a:solidFill>
              </a:endParaRPr>
            </a:p>
            <a:p>
              <a:pPr algn="ctr"/>
              <a:r>
                <a:rPr lang="de-DE" sz="1400" dirty="0" err="1">
                  <a:solidFill>
                    <a:schemeClr val="bg1"/>
                  </a:solidFill>
                </a:rPr>
                <a:t>suitability</a:t>
              </a:r>
              <a:endParaRPr lang="de-DE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0309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C3496087-355D-0133-B9C4-B61E6243FDCA}"/>
              </a:ext>
            </a:extLst>
          </p:cNvPr>
          <p:cNvSpPr/>
          <p:nvPr/>
        </p:nvSpPr>
        <p:spPr>
          <a:xfrm>
            <a:off x="2077536" y="365125"/>
            <a:ext cx="8803116" cy="5827836"/>
          </a:xfrm>
          <a:prstGeom prst="roundRect">
            <a:avLst>
              <a:gd name="adj" fmla="val 8419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1592E6F3-9960-E941-5C56-4CE10506D2A9}"/>
              </a:ext>
            </a:extLst>
          </p:cNvPr>
          <p:cNvSpPr/>
          <p:nvPr/>
        </p:nvSpPr>
        <p:spPr>
          <a:xfrm>
            <a:off x="8572350" y="493107"/>
            <a:ext cx="2143535" cy="553906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9C74699-62F1-2EB9-8775-1614CF195C2D}"/>
              </a:ext>
            </a:extLst>
          </p:cNvPr>
          <p:cNvSpPr txBox="1"/>
          <p:nvPr/>
        </p:nvSpPr>
        <p:spPr>
          <a:xfrm>
            <a:off x="8572350" y="531818"/>
            <a:ext cx="2143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Individ</a:t>
            </a:r>
            <a:r>
              <a:rPr lang="en-US" b="1" dirty="0"/>
              <a:t>. evaluation</a:t>
            </a:r>
          </a:p>
        </p:txBody>
      </p:sp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77B1299D-B2E2-6D84-1945-946408A1F597}"/>
              </a:ext>
            </a:extLst>
          </p:cNvPr>
          <p:cNvSpPr/>
          <p:nvPr/>
        </p:nvSpPr>
        <p:spPr>
          <a:xfrm>
            <a:off x="4909113" y="493107"/>
            <a:ext cx="3576834" cy="5539062"/>
          </a:xfrm>
          <a:prstGeom prst="roundRect">
            <a:avLst>
              <a:gd name="adj" fmla="val 7475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0AA1A9DD-85E3-82DE-96C4-2862C43AF8B3}"/>
              </a:ext>
            </a:extLst>
          </p:cNvPr>
          <p:cNvSpPr/>
          <p:nvPr/>
        </p:nvSpPr>
        <p:spPr>
          <a:xfrm>
            <a:off x="2235611" y="493107"/>
            <a:ext cx="2576221" cy="5555426"/>
          </a:xfrm>
          <a:prstGeom prst="roundRect">
            <a:avLst>
              <a:gd name="adj" fmla="val 9546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aute 6">
            <a:extLst>
              <a:ext uri="{FF2B5EF4-FFF2-40B4-BE49-F238E27FC236}">
                <a16:creationId xmlns:a16="http://schemas.microsoft.com/office/drawing/2014/main" id="{68FD0970-0976-EB09-60BA-E908B565F716}"/>
              </a:ext>
            </a:extLst>
          </p:cNvPr>
          <p:cNvSpPr/>
          <p:nvPr/>
        </p:nvSpPr>
        <p:spPr>
          <a:xfrm>
            <a:off x="8871718" y="2908362"/>
            <a:ext cx="1536556" cy="81712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opti-mal </a:t>
            </a: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6BD5D84C-7D45-CE88-F16C-770BAAC8167E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8186090" y="3316923"/>
            <a:ext cx="685628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reieck 8">
            <a:extLst>
              <a:ext uri="{FF2B5EF4-FFF2-40B4-BE49-F238E27FC236}">
                <a16:creationId xmlns:a16="http://schemas.microsoft.com/office/drawing/2014/main" id="{CE24EDFC-717D-4029-750E-DD52EC184683}"/>
              </a:ext>
            </a:extLst>
          </p:cNvPr>
          <p:cNvSpPr/>
          <p:nvPr/>
        </p:nvSpPr>
        <p:spPr>
          <a:xfrm>
            <a:off x="8871720" y="1026951"/>
            <a:ext cx="1536555" cy="119025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/>
              <a:t>objec-tives</a:t>
            </a:r>
            <a:endParaRPr lang="de-DE" sz="1400" dirty="0"/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2CF7332E-10D1-6F8C-833A-30C959681BAE}"/>
              </a:ext>
            </a:extLst>
          </p:cNvPr>
          <p:cNvCxnSpPr>
            <a:stCxn id="9" idx="3"/>
            <a:endCxn id="7" idx="0"/>
          </p:cNvCxnSpPr>
          <p:nvPr/>
        </p:nvCxnSpPr>
        <p:spPr>
          <a:xfrm flipH="1">
            <a:off x="9639997" y="2217209"/>
            <a:ext cx="1" cy="691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aute 10">
            <a:extLst>
              <a:ext uri="{FF2B5EF4-FFF2-40B4-BE49-F238E27FC236}">
                <a16:creationId xmlns:a16="http://schemas.microsoft.com/office/drawing/2014/main" id="{4C6D3A05-46A6-39F6-B643-DE2F4C00A774}"/>
              </a:ext>
            </a:extLst>
          </p:cNvPr>
          <p:cNvSpPr/>
          <p:nvPr/>
        </p:nvSpPr>
        <p:spPr>
          <a:xfrm>
            <a:off x="6649534" y="2908362"/>
            <a:ext cx="1536556" cy="81712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/>
              <a:t>accept-able</a:t>
            </a:r>
            <a:r>
              <a:rPr lang="de-DE" sz="1400" dirty="0"/>
              <a:t>?</a:t>
            </a:r>
          </a:p>
        </p:txBody>
      </p:sp>
      <p:sp>
        <p:nvSpPr>
          <p:cNvPr id="12" name="Abgerundetes Rechteck 11">
            <a:extLst>
              <a:ext uri="{FF2B5EF4-FFF2-40B4-BE49-F238E27FC236}">
                <a16:creationId xmlns:a16="http://schemas.microsoft.com/office/drawing/2014/main" id="{0BB986E1-F482-1B14-43EC-307BFFC7854D}"/>
              </a:ext>
            </a:extLst>
          </p:cNvPr>
          <p:cNvSpPr/>
          <p:nvPr/>
        </p:nvSpPr>
        <p:spPr>
          <a:xfrm>
            <a:off x="6736876" y="1026955"/>
            <a:ext cx="1361872" cy="8171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/>
              <a:t>local</a:t>
            </a:r>
            <a:r>
              <a:rPr lang="de-DE" sz="1400" dirty="0"/>
              <a:t> </a:t>
            </a:r>
            <a:r>
              <a:rPr lang="de-DE" sz="1400" dirty="0" err="1"/>
              <a:t>society</a:t>
            </a:r>
            <a:endParaRPr lang="de-DE" sz="1400" dirty="0"/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3B63C61E-7EE6-BCB9-1B8C-B8324B77CC3C}"/>
              </a:ext>
            </a:extLst>
          </p:cNvPr>
          <p:cNvCxnSpPr>
            <a:stCxn id="12" idx="2"/>
            <a:endCxn id="11" idx="0"/>
          </p:cNvCxnSpPr>
          <p:nvPr/>
        </p:nvCxnSpPr>
        <p:spPr>
          <a:xfrm>
            <a:off x="7417812" y="1844077"/>
            <a:ext cx="0" cy="10642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1100CC45-8AAB-1A66-BCEE-54087FF82ACF}"/>
              </a:ext>
            </a:extLst>
          </p:cNvPr>
          <p:cNvCxnSpPr>
            <a:cxnSpLocks/>
          </p:cNvCxnSpPr>
          <p:nvPr/>
        </p:nvCxnSpPr>
        <p:spPr>
          <a:xfrm>
            <a:off x="4427023" y="3316923"/>
            <a:ext cx="6091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bgerundetes Rechteck 17">
            <a:extLst>
              <a:ext uri="{FF2B5EF4-FFF2-40B4-BE49-F238E27FC236}">
                <a16:creationId xmlns:a16="http://schemas.microsoft.com/office/drawing/2014/main" id="{0C2D452D-1EEA-C7CE-6AA6-DF23975A4EF8}"/>
              </a:ext>
            </a:extLst>
          </p:cNvPr>
          <p:cNvSpPr/>
          <p:nvPr/>
        </p:nvSpPr>
        <p:spPr>
          <a:xfrm>
            <a:off x="2368950" y="1028335"/>
            <a:ext cx="1086255" cy="8171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/>
              <a:t>machine</a:t>
            </a:r>
            <a:endParaRPr lang="de-DE" sz="1400" dirty="0"/>
          </a:p>
        </p:txBody>
      </p:sp>
      <p:sp>
        <p:nvSpPr>
          <p:cNvPr id="19" name="Abgerundetes Rechteck 18">
            <a:extLst>
              <a:ext uri="{FF2B5EF4-FFF2-40B4-BE49-F238E27FC236}">
                <a16:creationId xmlns:a16="http://schemas.microsoft.com/office/drawing/2014/main" id="{70A50F9D-27F7-7AA8-75D1-6BDC50913963}"/>
              </a:ext>
            </a:extLst>
          </p:cNvPr>
          <p:cNvSpPr/>
          <p:nvPr/>
        </p:nvSpPr>
        <p:spPr>
          <a:xfrm>
            <a:off x="3552485" y="1028335"/>
            <a:ext cx="1083013" cy="8171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/>
              <a:t>person</a:t>
            </a:r>
            <a:r>
              <a:rPr lang="de-DE" sz="1400" dirty="0"/>
              <a:t> 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71E408B4-5D13-E48D-4E52-C294684CA017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2912078" y="1845457"/>
            <a:ext cx="572311" cy="10642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76F04201-7317-5D40-B0E2-A29C6219876F}"/>
              </a:ext>
            </a:extLst>
          </p:cNvPr>
          <p:cNvCxnSpPr>
            <a:cxnSpLocks/>
            <a:stCxn id="19" idx="2"/>
          </p:cNvCxnSpPr>
          <p:nvPr/>
        </p:nvCxnSpPr>
        <p:spPr>
          <a:xfrm flipH="1">
            <a:off x="3552485" y="1845457"/>
            <a:ext cx="541506" cy="1064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DE1B9094-0958-8EDE-3407-9AA00B27005E}"/>
              </a:ext>
            </a:extLst>
          </p:cNvPr>
          <p:cNvSpPr/>
          <p:nvPr/>
        </p:nvSpPr>
        <p:spPr>
          <a:xfrm>
            <a:off x="3265247" y="4363672"/>
            <a:ext cx="1370250" cy="8171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/>
              <a:t>zero</a:t>
            </a:r>
            <a:r>
              <a:rPr lang="de-DE" sz="1400" dirty="0"/>
              <a:t> </a:t>
            </a:r>
            <a:r>
              <a:rPr lang="de-DE" sz="1400" dirty="0" err="1"/>
              <a:t>option</a:t>
            </a:r>
            <a:r>
              <a:rPr lang="de-DE" sz="1400" dirty="0"/>
              <a:t> </a:t>
            </a:r>
          </a:p>
        </p:txBody>
      </p:sp>
      <p:sp>
        <p:nvSpPr>
          <p:cNvPr id="24" name="Abgerundetes Rechteck 23">
            <a:extLst>
              <a:ext uri="{FF2B5EF4-FFF2-40B4-BE49-F238E27FC236}">
                <a16:creationId xmlns:a16="http://schemas.microsoft.com/office/drawing/2014/main" id="{31ACCA2B-2827-697E-E9CB-05E2643A7F14}"/>
              </a:ext>
            </a:extLst>
          </p:cNvPr>
          <p:cNvSpPr/>
          <p:nvPr/>
        </p:nvSpPr>
        <p:spPr>
          <a:xfrm>
            <a:off x="2803452" y="2909742"/>
            <a:ext cx="1361872" cy="8171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/>
              <a:t>Process</a:t>
            </a:r>
            <a:r>
              <a:rPr lang="de-DE" sz="1400" dirty="0"/>
              <a:t> </a:t>
            </a:r>
          </a:p>
        </p:txBody>
      </p:sp>
      <p:sp>
        <p:nvSpPr>
          <p:cNvPr id="25" name="Abgerundetes Rechteck 24">
            <a:extLst>
              <a:ext uri="{FF2B5EF4-FFF2-40B4-BE49-F238E27FC236}">
                <a16:creationId xmlns:a16="http://schemas.microsoft.com/office/drawing/2014/main" id="{C7003372-195F-4FBD-D41D-F6B2E2DD7B9B}"/>
              </a:ext>
            </a:extLst>
          </p:cNvPr>
          <p:cNvSpPr/>
          <p:nvPr/>
        </p:nvSpPr>
        <p:spPr>
          <a:xfrm>
            <a:off x="2955852" y="3062142"/>
            <a:ext cx="1361872" cy="8171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/>
              <a:t>Process</a:t>
            </a:r>
            <a:r>
              <a:rPr lang="de-DE" sz="1400" dirty="0"/>
              <a:t> </a:t>
            </a:r>
          </a:p>
        </p:txBody>
      </p:sp>
      <p:sp>
        <p:nvSpPr>
          <p:cNvPr id="26" name="Abgerundetes Rechteck 25">
            <a:extLst>
              <a:ext uri="{FF2B5EF4-FFF2-40B4-BE49-F238E27FC236}">
                <a16:creationId xmlns:a16="http://schemas.microsoft.com/office/drawing/2014/main" id="{DC336E36-A70E-7BFA-CF5F-BFF6921863E5}"/>
              </a:ext>
            </a:extLst>
          </p:cNvPr>
          <p:cNvSpPr/>
          <p:nvPr/>
        </p:nvSpPr>
        <p:spPr>
          <a:xfrm>
            <a:off x="3108252" y="3214542"/>
            <a:ext cx="1361872" cy="81712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/>
              <a:t>Process</a:t>
            </a:r>
            <a:r>
              <a:rPr lang="de-DE" sz="1400" dirty="0"/>
              <a:t> </a:t>
            </a:r>
          </a:p>
        </p:txBody>
      </p:sp>
      <p:sp>
        <p:nvSpPr>
          <p:cNvPr id="27" name="Abgerundetes Rechteck 26">
            <a:extLst>
              <a:ext uri="{FF2B5EF4-FFF2-40B4-BE49-F238E27FC236}">
                <a16:creationId xmlns:a16="http://schemas.microsoft.com/office/drawing/2014/main" id="{62B4A667-A72C-5524-BCC8-A303F6AD336E}"/>
              </a:ext>
            </a:extLst>
          </p:cNvPr>
          <p:cNvSpPr/>
          <p:nvPr/>
        </p:nvSpPr>
        <p:spPr>
          <a:xfrm>
            <a:off x="3260652" y="3366942"/>
            <a:ext cx="1361872" cy="8171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/>
              <a:t>process</a:t>
            </a:r>
            <a:r>
              <a:rPr lang="de-DE" sz="1400" dirty="0"/>
              <a:t> 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B39A3C7-6679-23D3-DF2B-7AB850467C94}"/>
              </a:ext>
            </a:extLst>
          </p:cNvPr>
          <p:cNvSpPr txBox="1"/>
          <p:nvPr/>
        </p:nvSpPr>
        <p:spPr>
          <a:xfrm>
            <a:off x="2469965" y="514575"/>
            <a:ext cx="2036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Technical solution</a:t>
            </a:r>
          </a:p>
        </p:txBody>
      </p:sp>
      <p:cxnSp>
        <p:nvCxnSpPr>
          <p:cNvPr id="29" name="Gewinkelte Verbindung 28">
            <a:extLst>
              <a:ext uri="{FF2B5EF4-FFF2-40B4-BE49-F238E27FC236}">
                <a16:creationId xmlns:a16="http://schemas.microsoft.com/office/drawing/2014/main" id="{543A4FEF-D84E-9366-C81F-A2726D8D6C3B}"/>
              </a:ext>
            </a:extLst>
          </p:cNvPr>
          <p:cNvCxnSpPr>
            <a:cxnSpLocks/>
            <a:stCxn id="23" idx="3"/>
          </p:cNvCxnSpPr>
          <p:nvPr/>
        </p:nvCxnSpPr>
        <p:spPr>
          <a:xfrm flipV="1">
            <a:off x="4635497" y="3316923"/>
            <a:ext cx="400723" cy="1455311"/>
          </a:xfrm>
          <a:prstGeom prst="bentConnector3">
            <a:avLst>
              <a:gd name="adj1" fmla="val 2179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>
            <a:extLst>
              <a:ext uri="{FF2B5EF4-FFF2-40B4-BE49-F238E27FC236}">
                <a16:creationId xmlns:a16="http://schemas.microsoft.com/office/drawing/2014/main" id="{9BE06645-1292-43C7-32DB-1F580D81E41C}"/>
              </a:ext>
            </a:extLst>
          </p:cNvPr>
          <p:cNvSpPr txBox="1"/>
          <p:nvPr/>
        </p:nvSpPr>
        <p:spPr>
          <a:xfrm>
            <a:off x="4909112" y="508722"/>
            <a:ext cx="3576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Local assessment</a:t>
            </a:r>
          </a:p>
        </p:txBody>
      </p: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76138712-37CA-9BA2-DE50-6EECCE5E07A9}"/>
              </a:ext>
            </a:extLst>
          </p:cNvPr>
          <p:cNvGrpSpPr/>
          <p:nvPr/>
        </p:nvGrpSpPr>
        <p:grpSpPr>
          <a:xfrm rot="5400000">
            <a:off x="4776105" y="2990012"/>
            <a:ext cx="2103111" cy="1470940"/>
            <a:chOff x="1517517" y="1127219"/>
            <a:chExt cx="2103111" cy="1470940"/>
          </a:xfrm>
        </p:grpSpPr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0D11A85C-A9A8-9D74-A767-AE87370A3394}"/>
                </a:ext>
              </a:extLst>
            </p:cNvPr>
            <p:cNvSpPr/>
            <p:nvPr/>
          </p:nvSpPr>
          <p:spPr bwMode="auto">
            <a:xfrm>
              <a:off x="1706401" y="1156082"/>
              <a:ext cx="864096" cy="396044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000" b="1" dirty="0">
                <a:solidFill>
                  <a:schemeClr val="bg2"/>
                </a:solidFill>
                <a:latin typeface="Microsoft Sans Serif" pitchFamily="34" charset="0"/>
              </a:endParaRPr>
            </a:p>
          </p:txBody>
        </p:sp>
        <p:sp>
          <p:nvSpPr>
            <p:cNvPr id="33" name="Rechteck 32">
              <a:extLst>
                <a:ext uri="{FF2B5EF4-FFF2-40B4-BE49-F238E27FC236}">
                  <a16:creationId xmlns:a16="http://schemas.microsoft.com/office/drawing/2014/main" id="{8F94F1EC-FB3D-4F72-7149-91EC78111F3C}"/>
                </a:ext>
              </a:extLst>
            </p:cNvPr>
            <p:cNvSpPr/>
            <p:nvPr/>
          </p:nvSpPr>
          <p:spPr bwMode="auto">
            <a:xfrm>
              <a:off x="1559067" y="1804154"/>
              <a:ext cx="537059" cy="396044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400" dirty="0">
                <a:solidFill>
                  <a:schemeClr val="bg1"/>
                </a:solidFill>
                <a:latin typeface="Microsoft Sans Serif" pitchFamily="34" charset="0"/>
              </a:endParaRPr>
            </a:p>
          </p:txBody>
        </p:sp>
        <p:sp>
          <p:nvSpPr>
            <p:cNvPr id="34" name="Rechteck 33">
              <a:extLst>
                <a:ext uri="{FF2B5EF4-FFF2-40B4-BE49-F238E27FC236}">
                  <a16:creationId xmlns:a16="http://schemas.microsoft.com/office/drawing/2014/main" id="{DDAD5482-4AFE-10BA-0C6B-019843F9E8B0}"/>
                </a:ext>
              </a:extLst>
            </p:cNvPr>
            <p:cNvSpPr/>
            <p:nvPr/>
          </p:nvSpPr>
          <p:spPr bwMode="auto">
            <a:xfrm>
              <a:off x="2158127" y="1804154"/>
              <a:ext cx="537059" cy="396044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400" b="1" dirty="0">
                <a:solidFill>
                  <a:schemeClr val="bg1"/>
                </a:solidFill>
                <a:latin typeface="Microsoft Sans Serif" pitchFamily="34" charset="0"/>
              </a:endParaRPr>
            </a:p>
          </p:txBody>
        </p:sp>
        <p:cxnSp>
          <p:nvCxnSpPr>
            <p:cNvPr id="35" name="Gewinkelte Verbindung 34">
              <a:extLst>
                <a:ext uri="{FF2B5EF4-FFF2-40B4-BE49-F238E27FC236}">
                  <a16:creationId xmlns:a16="http://schemas.microsoft.com/office/drawing/2014/main" id="{A69E656C-B789-9F79-24B5-6D1023538323}"/>
                </a:ext>
              </a:extLst>
            </p:cNvPr>
            <p:cNvCxnSpPr>
              <a:cxnSpLocks/>
              <a:stCxn id="32" idx="2"/>
              <a:endCxn id="34" idx="0"/>
            </p:cNvCxnSpPr>
            <p:nvPr/>
          </p:nvCxnSpPr>
          <p:spPr bwMode="auto">
            <a:xfrm rot="16200000" flipH="1">
              <a:off x="2156539" y="1534036"/>
              <a:ext cx="252028" cy="288208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Gewinkelte Verbindung 35">
              <a:extLst>
                <a:ext uri="{FF2B5EF4-FFF2-40B4-BE49-F238E27FC236}">
                  <a16:creationId xmlns:a16="http://schemas.microsoft.com/office/drawing/2014/main" id="{5B6F1065-5D29-A884-39A6-030282906303}"/>
                </a:ext>
              </a:extLst>
            </p:cNvPr>
            <p:cNvCxnSpPr>
              <a:cxnSpLocks/>
              <a:stCxn id="33" idx="0"/>
              <a:endCxn id="32" idx="2"/>
            </p:cNvCxnSpPr>
            <p:nvPr/>
          </p:nvCxnSpPr>
          <p:spPr bwMode="auto">
            <a:xfrm rot="5400000" flipH="1" flipV="1">
              <a:off x="1857009" y="1522714"/>
              <a:ext cx="252028" cy="310852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B51BBBE4-96D4-F5A7-2A43-032D31A2074F}"/>
                </a:ext>
              </a:extLst>
            </p:cNvPr>
            <p:cNvSpPr txBox="1"/>
            <p:nvPr/>
          </p:nvSpPr>
          <p:spPr>
            <a:xfrm rot="13241111">
              <a:off x="1517517" y="2219557"/>
              <a:ext cx="14656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dirty="0" err="1"/>
                <a:t>efficiency</a:t>
              </a:r>
              <a:endParaRPr lang="de-DE" dirty="0"/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7FFAB3C2-20DC-5B4D-C7E7-410DAF8CC13D}"/>
                </a:ext>
              </a:extLst>
            </p:cNvPr>
            <p:cNvSpPr txBox="1"/>
            <p:nvPr/>
          </p:nvSpPr>
          <p:spPr>
            <a:xfrm rot="13241111">
              <a:off x="2066285" y="2228827"/>
              <a:ext cx="15543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dirty="0" err="1"/>
                <a:t>effectiveness</a:t>
              </a:r>
              <a:endParaRPr lang="de-DE" dirty="0"/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A3E5FFC7-414A-0ACD-212C-851C26D141AF}"/>
                </a:ext>
              </a:extLst>
            </p:cNvPr>
            <p:cNvSpPr txBox="1"/>
            <p:nvPr/>
          </p:nvSpPr>
          <p:spPr>
            <a:xfrm rot="10800000">
              <a:off x="1542618" y="1127219"/>
              <a:ext cx="11685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err="1">
                  <a:solidFill>
                    <a:schemeClr val="bg1"/>
                  </a:solidFill>
                </a:rPr>
                <a:t>economic</a:t>
              </a:r>
              <a:endParaRPr lang="de-DE" sz="1400" dirty="0">
                <a:solidFill>
                  <a:schemeClr val="bg1"/>
                </a:solidFill>
              </a:endParaRPr>
            </a:p>
            <a:p>
              <a:pPr algn="ctr"/>
              <a:r>
                <a:rPr lang="de-DE" sz="1400" dirty="0" err="1">
                  <a:solidFill>
                    <a:schemeClr val="bg1"/>
                  </a:solidFill>
                </a:rPr>
                <a:t>suitability</a:t>
              </a:r>
              <a:endParaRPr lang="de-DE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9D7DBF2E-F4BB-3328-E93C-C6AE34CD5222}"/>
              </a:ext>
            </a:extLst>
          </p:cNvPr>
          <p:cNvGrpSpPr/>
          <p:nvPr/>
        </p:nvGrpSpPr>
        <p:grpSpPr>
          <a:xfrm>
            <a:off x="6534268" y="3740562"/>
            <a:ext cx="1513201" cy="2608716"/>
            <a:chOff x="4758305" y="1156082"/>
            <a:chExt cx="1513201" cy="2608716"/>
          </a:xfrm>
        </p:grpSpPr>
        <p:sp>
          <p:nvSpPr>
            <p:cNvPr id="41" name="Rechteck 40">
              <a:extLst>
                <a:ext uri="{FF2B5EF4-FFF2-40B4-BE49-F238E27FC236}">
                  <a16:creationId xmlns:a16="http://schemas.microsoft.com/office/drawing/2014/main" id="{C7C2ED06-47FE-E2D3-FA16-1BECA64FF91A}"/>
                </a:ext>
              </a:extLst>
            </p:cNvPr>
            <p:cNvSpPr/>
            <p:nvPr/>
          </p:nvSpPr>
          <p:spPr bwMode="auto">
            <a:xfrm>
              <a:off x="5248854" y="1235640"/>
              <a:ext cx="864096" cy="39604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000" b="1" dirty="0">
                <a:solidFill>
                  <a:schemeClr val="bg2"/>
                </a:solidFill>
                <a:latin typeface="Microsoft Sans Serif" pitchFamily="34" charset="0"/>
              </a:endParaRPr>
            </a:p>
          </p:txBody>
        </p:sp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4E8DF35C-B8F0-0441-3B9F-68881E413215}"/>
                </a:ext>
              </a:extLst>
            </p:cNvPr>
            <p:cNvSpPr txBox="1"/>
            <p:nvPr/>
          </p:nvSpPr>
          <p:spPr>
            <a:xfrm>
              <a:off x="5102999" y="1156082"/>
              <a:ext cx="11685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err="1">
                  <a:solidFill>
                    <a:schemeClr val="bg1"/>
                  </a:solidFill>
                </a:rPr>
                <a:t>ecological</a:t>
              </a:r>
              <a:r>
                <a:rPr lang="de-DE" sz="1400" dirty="0">
                  <a:solidFill>
                    <a:schemeClr val="bg1"/>
                  </a:solidFill>
                </a:rPr>
                <a:t> </a:t>
              </a:r>
              <a:r>
                <a:rPr lang="de-DE" sz="1400" dirty="0" err="1">
                  <a:solidFill>
                    <a:schemeClr val="bg1"/>
                  </a:solidFill>
                </a:rPr>
                <a:t>suitability</a:t>
              </a:r>
              <a:endParaRPr lang="de-DE" sz="1400" dirty="0">
                <a:solidFill>
                  <a:schemeClr val="bg1"/>
                </a:solidFill>
              </a:endParaRPr>
            </a:p>
          </p:txBody>
        </p:sp>
        <p:sp>
          <p:nvSpPr>
            <p:cNvPr id="43" name="Rechteck 42">
              <a:extLst>
                <a:ext uri="{FF2B5EF4-FFF2-40B4-BE49-F238E27FC236}">
                  <a16:creationId xmlns:a16="http://schemas.microsoft.com/office/drawing/2014/main" id="{495019AF-1A38-2B31-B40D-66F228848871}"/>
                </a:ext>
              </a:extLst>
            </p:cNvPr>
            <p:cNvSpPr/>
            <p:nvPr/>
          </p:nvSpPr>
          <p:spPr bwMode="auto">
            <a:xfrm>
              <a:off x="5104399" y="1883096"/>
              <a:ext cx="537059" cy="39604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400" b="1" dirty="0">
                <a:solidFill>
                  <a:schemeClr val="bg1"/>
                </a:solidFill>
                <a:latin typeface="Microsoft Sans Serif" pitchFamily="34" charset="0"/>
              </a:endParaRPr>
            </a:p>
          </p:txBody>
        </p:sp>
        <p:sp>
          <p:nvSpPr>
            <p:cNvPr id="44" name="Rechteck 43">
              <a:extLst>
                <a:ext uri="{FF2B5EF4-FFF2-40B4-BE49-F238E27FC236}">
                  <a16:creationId xmlns:a16="http://schemas.microsoft.com/office/drawing/2014/main" id="{943939B1-504A-EFEE-F89A-0DC8C8130FDE}"/>
                </a:ext>
              </a:extLst>
            </p:cNvPr>
            <p:cNvSpPr/>
            <p:nvPr/>
          </p:nvSpPr>
          <p:spPr bwMode="auto">
            <a:xfrm>
              <a:off x="5703459" y="1883096"/>
              <a:ext cx="537059" cy="39604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400" b="1" dirty="0">
                <a:solidFill>
                  <a:schemeClr val="bg1"/>
                </a:solidFill>
                <a:latin typeface="Microsoft Sans Serif" pitchFamily="34" charset="0"/>
              </a:endParaRPr>
            </a:p>
          </p:txBody>
        </p:sp>
        <p:cxnSp>
          <p:nvCxnSpPr>
            <p:cNvPr id="45" name="Gewinkelte Verbindung 44">
              <a:extLst>
                <a:ext uri="{FF2B5EF4-FFF2-40B4-BE49-F238E27FC236}">
                  <a16:creationId xmlns:a16="http://schemas.microsoft.com/office/drawing/2014/main" id="{934D504B-AFB1-C738-B6E4-A54F03CAA8D8}"/>
                </a:ext>
              </a:extLst>
            </p:cNvPr>
            <p:cNvCxnSpPr>
              <a:cxnSpLocks/>
              <a:stCxn id="41" idx="2"/>
              <a:endCxn id="44" idx="0"/>
            </p:cNvCxnSpPr>
            <p:nvPr/>
          </p:nvCxnSpPr>
          <p:spPr bwMode="auto">
            <a:xfrm rot="16200000" flipH="1">
              <a:off x="5700739" y="1611847"/>
              <a:ext cx="251412" cy="291086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Gewinkelte Verbindung 45">
              <a:extLst>
                <a:ext uri="{FF2B5EF4-FFF2-40B4-BE49-F238E27FC236}">
                  <a16:creationId xmlns:a16="http://schemas.microsoft.com/office/drawing/2014/main" id="{6D495688-FB80-807E-82B6-60CB8B3C79F0}"/>
                </a:ext>
              </a:extLst>
            </p:cNvPr>
            <p:cNvCxnSpPr>
              <a:cxnSpLocks/>
              <a:stCxn id="41" idx="2"/>
              <a:endCxn id="43" idx="0"/>
            </p:cNvCxnSpPr>
            <p:nvPr/>
          </p:nvCxnSpPr>
          <p:spPr bwMode="auto">
            <a:xfrm rot="5400000">
              <a:off x="5401209" y="1603403"/>
              <a:ext cx="251412" cy="307974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BFD7883D-0B71-5D6B-8FB4-8B7302178F0C}"/>
                </a:ext>
              </a:extLst>
            </p:cNvPr>
            <p:cNvSpPr txBox="1"/>
            <p:nvPr/>
          </p:nvSpPr>
          <p:spPr>
            <a:xfrm rot="18477262">
              <a:off x="4411638" y="2537620"/>
              <a:ext cx="20850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dirty="0" err="1"/>
                <a:t>ecol</a:t>
              </a:r>
              <a:r>
                <a:rPr lang="de-DE" dirty="0"/>
                <a:t>. </a:t>
              </a:r>
              <a:r>
                <a:rPr lang="de-DE" dirty="0" err="1"/>
                <a:t>compatib</a:t>
              </a:r>
              <a:r>
                <a:rPr lang="de-DE" dirty="0"/>
                <a:t>.</a:t>
              </a:r>
            </a:p>
          </p:txBody>
        </p:sp>
        <p:sp>
          <p:nvSpPr>
            <p:cNvPr id="48" name="Textfeld 47">
              <a:extLst>
                <a:ext uri="{FF2B5EF4-FFF2-40B4-BE49-F238E27FC236}">
                  <a16:creationId xmlns:a16="http://schemas.microsoft.com/office/drawing/2014/main" id="{808C01C3-3078-D2E7-F8DE-FF3694493E21}"/>
                </a:ext>
              </a:extLst>
            </p:cNvPr>
            <p:cNvSpPr txBox="1"/>
            <p:nvPr/>
          </p:nvSpPr>
          <p:spPr>
            <a:xfrm rot="18477262">
              <a:off x="4078016" y="2446462"/>
              <a:ext cx="1729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dirty="0" err="1"/>
                <a:t>eco</a:t>
              </a:r>
              <a:r>
                <a:rPr lang="de-DE" dirty="0"/>
                <a:t>-efficiency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2062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6CE53ACA-A48E-04DC-2D4D-D5EE6C3935D1}"/>
              </a:ext>
            </a:extLst>
          </p:cNvPr>
          <p:cNvSpPr/>
          <p:nvPr/>
        </p:nvSpPr>
        <p:spPr>
          <a:xfrm>
            <a:off x="2077536" y="365125"/>
            <a:ext cx="8803116" cy="5827836"/>
          </a:xfrm>
          <a:prstGeom prst="roundRect">
            <a:avLst>
              <a:gd name="adj" fmla="val 8419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E8EB611B-0940-A082-EF53-BB677FAD261E}"/>
              </a:ext>
            </a:extLst>
          </p:cNvPr>
          <p:cNvSpPr/>
          <p:nvPr/>
        </p:nvSpPr>
        <p:spPr>
          <a:xfrm>
            <a:off x="8572350" y="493107"/>
            <a:ext cx="2143535" cy="553906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9F0C5FC-A23B-9B70-C95E-FF123896D9EF}"/>
              </a:ext>
            </a:extLst>
          </p:cNvPr>
          <p:cNvSpPr txBox="1"/>
          <p:nvPr/>
        </p:nvSpPr>
        <p:spPr>
          <a:xfrm>
            <a:off x="8572350" y="531818"/>
            <a:ext cx="2143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Individ</a:t>
            </a:r>
            <a:r>
              <a:rPr lang="en-US" b="1" dirty="0"/>
              <a:t>. evaluation</a:t>
            </a:r>
          </a:p>
        </p:txBody>
      </p:sp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800C0953-2078-A251-DB56-831638828292}"/>
              </a:ext>
            </a:extLst>
          </p:cNvPr>
          <p:cNvSpPr/>
          <p:nvPr/>
        </p:nvSpPr>
        <p:spPr>
          <a:xfrm>
            <a:off x="4909113" y="493107"/>
            <a:ext cx="3576834" cy="5539062"/>
          </a:xfrm>
          <a:prstGeom prst="roundRect">
            <a:avLst>
              <a:gd name="adj" fmla="val 7475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490B37CC-8D47-6249-2A8F-62121152E148}"/>
              </a:ext>
            </a:extLst>
          </p:cNvPr>
          <p:cNvSpPr/>
          <p:nvPr/>
        </p:nvSpPr>
        <p:spPr>
          <a:xfrm>
            <a:off x="2235611" y="493107"/>
            <a:ext cx="2576221" cy="5555426"/>
          </a:xfrm>
          <a:prstGeom prst="roundRect">
            <a:avLst>
              <a:gd name="adj" fmla="val 9546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aute 6">
            <a:extLst>
              <a:ext uri="{FF2B5EF4-FFF2-40B4-BE49-F238E27FC236}">
                <a16:creationId xmlns:a16="http://schemas.microsoft.com/office/drawing/2014/main" id="{5EB5B4EC-522F-5495-006F-6ABA42D58CE0}"/>
              </a:ext>
            </a:extLst>
          </p:cNvPr>
          <p:cNvSpPr/>
          <p:nvPr/>
        </p:nvSpPr>
        <p:spPr>
          <a:xfrm>
            <a:off x="8871718" y="2908362"/>
            <a:ext cx="1536556" cy="81712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opti-mal </a:t>
            </a: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098F280D-FA83-3296-184A-91BFD7CFD16D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8186090" y="3316923"/>
            <a:ext cx="685628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reieck 8">
            <a:extLst>
              <a:ext uri="{FF2B5EF4-FFF2-40B4-BE49-F238E27FC236}">
                <a16:creationId xmlns:a16="http://schemas.microsoft.com/office/drawing/2014/main" id="{D60E44F9-3004-20DB-CBC1-893EF144E87A}"/>
              </a:ext>
            </a:extLst>
          </p:cNvPr>
          <p:cNvSpPr/>
          <p:nvPr/>
        </p:nvSpPr>
        <p:spPr>
          <a:xfrm>
            <a:off x="8871720" y="1026951"/>
            <a:ext cx="1536555" cy="119025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/>
              <a:t>objec-tives</a:t>
            </a:r>
            <a:endParaRPr lang="de-DE" sz="1400" dirty="0"/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53AB9668-BEAB-7C52-1A02-CE90F8452100}"/>
              </a:ext>
            </a:extLst>
          </p:cNvPr>
          <p:cNvCxnSpPr>
            <a:stCxn id="9" idx="3"/>
            <a:endCxn id="7" idx="0"/>
          </p:cNvCxnSpPr>
          <p:nvPr/>
        </p:nvCxnSpPr>
        <p:spPr>
          <a:xfrm flipH="1">
            <a:off x="9639997" y="2217209"/>
            <a:ext cx="1" cy="691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aute 10">
            <a:extLst>
              <a:ext uri="{FF2B5EF4-FFF2-40B4-BE49-F238E27FC236}">
                <a16:creationId xmlns:a16="http://schemas.microsoft.com/office/drawing/2014/main" id="{6C8CDDD1-9D29-CF04-C5AA-7827A450E013}"/>
              </a:ext>
            </a:extLst>
          </p:cNvPr>
          <p:cNvSpPr/>
          <p:nvPr/>
        </p:nvSpPr>
        <p:spPr>
          <a:xfrm>
            <a:off x="6649534" y="2908362"/>
            <a:ext cx="1536556" cy="81712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/>
              <a:t>accept-able</a:t>
            </a:r>
            <a:r>
              <a:rPr lang="de-DE" sz="1400" dirty="0"/>
              <a:t>?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DF63D5DD-CA6A-7557-AA8A-B7A664010346}"/>
              </a:ext>
            </a:extLst>
          </p:cNvPr>
          <p:cNvCxnSpPr>
            <a:cxnSpLocks/>
          </p:cNvCxnSpPr>
          <p:nvPr/>
        </p:nvCxnSpPr>
        <p:spPr>
          <a:xfrm>
            <a:off x="4427023" y="3316923"/>
            <a:ext cx="6091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bgerundetes Rechteck 17">
            <a:extLst>
              <a:ext uri="{FF2B5EF4-FFF2-40B4-BE49-F238E27FC236}">
                <a16:creationId xmlns:a16="http://schemas.microsoft.com/office/drawing/2014/main" id="{6FA21B2F-EDDF-5A59-8008-A7D813200C4A}"/>
              </a:ext>
            </a:extLst>
          </p:cNvPr>
          <p:cNvSpPr/>
          <p:nvPr/>
        </p:nvSpPr>
        <p:spPr>
          <a:xfrm>
            <a:off x="2368950" y="1028335"/>
            <a:ext cx="1086255" cy="8171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/>
              <a:t>machine</a:t>
            </a:r>
            <a:endParaRPr lang="de-DE" sz="1400" dirty="0"/>
          </a:p>
        </p:txBody>
      </p:sp>
      <p:sp>
        <p:nvSpPr>
          <p:cNvPr id="19" name="Abgerundetes Rechteck 18">
            <a:extLst>
              <a:ext uri="{FF2B5EF4-FFF2-40B4-BE49-F238E27FC236}">
                <a16:creationId xmlns:a16="http://schemas.microsoft.com/office/drawing/2014/main" id="{4FB4F122-7144-2FBA-3D01-E672F44FF1E4}"/>
              </a:ext>
            </a:extLst>
          </p:cNvPr>
          <p:cNvSpPr/>
          <p:nvPr/>
        </p:nvSpPr>
        <p:spPr>
          <a:xfrm>
            <a:off x="3552485" y="1028335"/>
            <a:ext cx="1083013" cy="8171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/>
              <a:t>person</a:t>
            </a:r>
            <a:r>
              <a:rPr lang="de-DE" sz="1400" dirty="0"/>
              <a:t> 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4B129954-4326-F4BF-BE0F-068F5A7D36A1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2912078" y="1845457"/>
            <a:ext cx="572311" cy="10642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9905766B-13F9-4BD8-C843-5E9F9571A48A}"/>
              </a:ext>
            </a:extLst>
          </p:cNvPr>
          <p:cNvCxnSpPr>
            <a:cxnSpLocks/>
            <a:stCxn id="19" idx="2"/>
          </p:cNvCxnSpPr>
          <p:nvPr/>
        </p:nvCxnSpPr>
        <p:spPr>
          <a:xfrm flipH="1">
            <a:off x="3552485" y="1845457"/>
            <a:ext cx="541506" cy="1064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B945394B-6742-F6F8-082B-68BE7A4E6FB2}"/>
              </a:ext>
            </a:extLst>
          </p:cNvPr>
          <p:cNvSpPr/>
          <p:nvPr/>
        </p:nvSpPr>
        <p:spPr>
          <a:xfrm>
            <a:off x="3265247" y="4363672"/>
            <a:ext cx="1370250" cy="8171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/>
              <a:t>zero</a:t>
            </a:r>
            <a:r>
              <a:rPr lang="de-DE" sz="1400" dirty="0"/>
              <a:t> </a:t>
            </a:r>
            <a:r>
              <a:rPr lang="de-DE" sz="1400" dirty="0" err="1"/>
              <a:t>option</a:t>
            </a:r>
            <a:r>
              <a:rPr lang="de-DE" sz="1400" dirty="0"/>
              <a:t> </a:t>
            </a:r>
          </a:p>
        </p:txBody>
      </p:sp>
      <p:sp>
        <p:nvSpPr>
          <p:cNvPr id="24" name="Abgerundetes Rechteck 23">
            <a:extLst>
              <a:ext uri="{FF2B5EF4-FFF2-40B4-BE49-F238E27FC236}">
                <a16:creationId xmlns:a16="http://schemas.microsoft.com/office/drawing/2014/main" id="{A71BF703-3028-CB1E-6668-D228978D9EA3}"/>
              </a:ext>
            </a:extLst>
          </p:cNvPr>
          <p:cNvSpPr/>
          <p:nvPr/>
        </p:nvSpPr>
        <p:spPr>
          <a:xfrm>
            <a:off x="2803452" y="2909742"/>
            <a:ext cx="1361872" cy="8171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/>
              <a:t>Process</a:t>
            </a:r>
            <a:r>
              <a:rPr lang="de-DE" sz="1400" dirty="0"/>
              <a:t> </a:t>
            </a:r>
          </a:p>
        </p:txBody>
      </p:sp>
      <p:sp>
        <p:nvSpPr>
          <p:cNvPr id="25" name="Abgerundetes Rechteck 24">
            <a:extLst>
              <a:ext uri="{FF2B5EF4-FFF2-40B4-BE49-F238E27FC236}">
                <a16:creationId xmlns:a16="http://schemas.microsoft.com/office/drawing/2014/main" id="{B2D81343-1012-B128-8F5F-55124F4FC4AD}"/>
              </a:ext>
            </a:extLst>
          </p:cNvPr>
          <p:cNvSpPr/>
          <p:nvPr/>
        </p:nvSpPr>
        <p:spPr>
          <a:xfrm>
            <a:off x="2955852" y="3062142"/>
            <a:ext cx="1361872" cy="8171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/>
              <a:t>Process</a:t>
            </a:r>
            <a:r>
              <a:rPr lang="de-DE" sz="1400" dirty="0"/>
              <a:t> </a:t>
            </a:r>
          </a:p>
        </p:txBody>
      </p:sp>
      <p:sp>
        <p:nvSpPr>
          <p:cNvPr id="26" name="Abgerundetes Rechteck 25">
            <a:extLst>
              <a:ext uri="{FF2B5EF4-FFF2-40B4-BE49-F238E27FC236}">
                <a16:creationId xmlns:a16="http://schemas.microsoft.com/office/drawing/2014/main" id="{5C980950-0E98-F69D-7582-6FF570A6A72F}"/>
              </a:ext>
            </a:extLst>
          </p:cNvPr>
          <p:cNvSpPr/>
          <p:nvPr/>
        </p:nvSpPr>
        <p:spPr>
          <a:xfrm>
            <a:off x="3108252" y="3214542"/>
            <a:ext cx="1361872" cy="81712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/>
              <a:t>Process</a:t>
            </a:r>
            <a:r>
              <a:rPr lang="de-DE" sz="1400" dirty="0"/>
              <a:t> </a:t>
            </a:r>
          </a:p>
        </p:txBody>
      </p:sp>
      <p:sp>
        <p:nvSpPr>
          <p:cNvPr id="27" name="Abgerundetes Rechteck 26">
            <a:extLst>
              <a:ext uri="{FF2B5EF4-FFF2-40B4-BE49-F238E27FC236}">
                <a16:creationId xmlns:a16="http://schemas.microsoft.com/office/drawing/2014/main" id="{0D8F306F-ABDA-0FB8-4DBE-556135FE905B}"/>
              </a:ext>
            </a:extLst>
          </p:cNvPr>
          <p:cNvSpPr/>
          <p:nvPr/>
        </p:nvSpPr>
        <p:spPr>
          <a:xfrm>
            <a:off x="3260652" y="3366942"/>
            <a:ext cx="1361872" cy="8171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/>
              <a:t>process</a:t>
            </a:r>
            <a:r>
              <a:rPr lang="de-DE" sz="1400" dirty="0"/>
              <a:t> 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27045081-97DA-B8D5-2598-0B24B92FFE51}"/>
              </a:ext>
            </a:extLst>
          </p:cNvPr>
          <p:cNvSpPr txBox="1"/>
          <p:nvPr/>
        </p:nvSpPr>
        <p:spPr>
          <a:xfrm>
            <a:off x="2469965" y="514575"/>
            <a:ext cx="2036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Technical solution</a:t>
            </a:r>
          </a:p>
        </p:txBody>
      </p:sp>
      <p:cxnSp>
        <p:nvCxnSpPr>
          <p:cNvPr id="29" name="Gewinkelte Verbindung 28">
            <a:extLst>
              <a:ext uri="{FF2B5EF4-FFF2-40B4-BE49-F238E27FC236}">
                <a16:creationId xmlns:a16="http://schemas.microsoft.com/office/drawing/2014/main" id="{F5B7AFE1-45BF-1D8A-8339-5F716171010B}"/>
              </a:ext>
            </a:extLst>
          </p:cNvPr>
          <p:cNvCxnSpPr>
            <a:cxnSpLocks/>
            <a:stCxn id="23" idx="3"/>
          </p:cNvCxnSpPr>
          <p:nvPr/>
        </p:nvCxnSpPr>
        <p:spPr>
          <a:xfrm flipV="1">
            <a:off x="4635497" y="3316923"/>
            <a:ext cx="400723" cy="1455311"/>
          </a:xfrm>
          <a:prstGeom prst="bentConnector3">
            <a:avLst>
              <a:gd name="adj1" fmla="val 2179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>
            <a:extLst>
              <a:ext uri="{FF2B5EF4-FFF2-40B4-BE49-F238E27FC236}">
                <a16:creationId xmlns:a16="http://schemas.microsoft.com/office/drawing/2014/main" id="{5147191F-EEB8-C208-1C33-0FB275CB508C}"/>
              </a:ext>
            </a:extLst>
          </p:cNvPr>
          <p:cNvSpPr txBox="1"/>
          <p:nvPr/>
        </p:nvSpPr>
        <p:spPr>
          <a:xfrm>
            <a:off x="4909112" y="508722"/>
            <a:ext cx="3576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Local assessment</a:t>
            </a:r>
          </a:p>
        </p:txBody>
      </p: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C0B72C05-E10D-DB9D-B2BC-8C0986EE28E8}"/>
              </a:ext>
            </a:extLst>
          </p:cNvPr>
          <p:cNvGrpSpPr/>
          <p:nvPr/>
        </p:nvGrpSpPr>
        <p:grpSpPr>
          <a:xfrm rot="5400000">
            <a:off x="4776105" y="2990012"/>
            <a:ext cx="2103111" cy="1470940"/>
            <a:chOff x="1517517" y="1127219"/>
            <a:chExt cx="2103111" cy="1470940"/>
          </a:xfrm>
        </p:grpSpPr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F5E0F93D-2380-175B-B836-ABC275930F86}"/>
                </a:ext>
              </a:extLst>
            </p:cNvPr>
            <p:cNvSpPr/>
            <p:nvPr/>
          </p:nvSpPr>
          <p:spPr bwMode="auto">
            <a:xfrm>
              <a:off x="1706401" y="1156082"/>
              <a:ext cx="864096" cy="396044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000" b="1" dirty="0">
                <a:solidFill>
                  <a:schemeClr val="bg2"/>
                </a:solidFill>
                <a:latin typeface="Microsoft Sans Serif" pitchFamily="34" charset="0"/>
              </a:endParaRPr>
            </a:p>
          </p:txBody>
        </p:sp>
        <p:sp>
          <p:nvSpPr>
            <p:cNvPr id="33" name="Rechteck 32">
              <a:extLst>
                <a:ext uri="{FF2B5EF4-FFF2-40B4-BE49-F238E27FC236}">
                  <a16:creationId xmlns:a16="http://schemas.microsoft.com/office/drawing/2014/main" id="{B3502A2D-1630-4C59-A7C3-EB802C18207C}"/>
                </a:ext>
              </a:extLst>
            </p:cNvPr>
            <p:cNvSpPr/>
            <p:nvPr/>
          </p:nvSpPr>
          <p:spPr bwMode="auto">
            <a:xfrm>
              <a:off x="1559067" y="1804154"/>
              <a:ext cx="537059" cy="396044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400" dirty="0">
                <a:solidFill>
                  <a:schemeClr val="bg1"/>
                </a:solidFill>
                <a:latin typeface="Microsoft Sans Serif" pitchFamily="34" charset="0"/>
              </a:endParaRPr>
            </a:p>
          </p:txBody>
        </p:sp>
        <p:sp>
          <p:nvSpPr>
            <p:cNvPr id="34" name="Rechteck 33">
              <a:extLst>
                <a:ext uri="{FF2B5EF4-FFF2-40B4-BE49-F238E27FC236}">
                  <a16:creationId xmlns:a16="http://schemas.microsoft.com/office/drawing/2014/main" id="{9CF3607A-D403-0F85-6EF3-ACAC2164CE25}"/>
                </a:ext>
              </a:extLst>
            </p:cNvPr>
            <p:cNvSpPr/>
            <p:nvPr/>
          </p:nvSpPr>
          <p:spPr bwMode="auto">
            <a:xfrm>
              <a:off x="2158127" y="1804154"/>
              <a:ext cx="537059" cy="396044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400" b="1" dirty="0">
                <a:solidFill>
                  <a:schemeClr val="bg1"/>
                </a:solidFill>
                <a:latin typeface="Microsoft Sans Serif" pitchFamily="34" charset="0"/>
              </a:endParaRPr>
            </a:p>
          </p:txBody>
        </p:sp>
        <p:cxnSp>
          <p:nvCxnSpPr>
            <p:cNvPr id="35" name="Gewinkelte Verbindung 34">
              <a:extLst>
                <a:ext uri="{FF2B5EF4-FFF2-40B4-BE49-F238E27FC236}">
                  <a16:creationId xmlns:a16="http://schemas.microsoft.com/office/drawing/2014/main" id="{78468F69-F709-227F-C8B8-E00EF024AF9A}"/>
                </a:ext>
              </a:extLst>
            </p:cNvPr>
            <p:cNvCxnSpPr>
              <a:cxnSpLocks/>
              <a:stCxn id="32" idx="2"/>
              <a:endCxn id="34" idx="0"/>
            </p:cNvCxnSpPr>
            <p:nvPr/>
          </p:nvCxnSpPr>
          <p:spPr bwMode="auto">
            <a:xfrm rot="16200000" flipH="1">
              <a:off x="2156539" y="1534036"/>
              <a:ext cx="252028" cy="288208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Gewinkelte Verbindung 35">
              <a:extLst>
                <a:ext uri="{FF2B5EF4-FFF2-40B4-BE49-F238E27FC236}">
                  <a16:creationId xmlns:a16="http://schemas.microsoft.com/office/drawing/2014/main" id="{490149BC-EC1F-DBF2-6B7F-2480AE43BDF0}"/>
                </a:ext>
              </a:extLst>
            </p:cNvPr>
            <p:cNvCxnSpPr>
              <a:cxnSpLocks/>
              <a:stCxn id="33" idx="0"/>
              <a:endCxn id="32" idx="2"/>
            </p:cNvCxnSpPr>
            <p:nvPr/>
          </p:nvCxnSpPr>
          <p:spPr bwMode="auto">
            <a:xfrm rot="5400000" flipH="1" flipV="1">
              <a:off x="1857009" y="1522714"/>
              <a:ext cx="252028" cy="310852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F98081BF-CA01-4471-752B-1C1BB731E80E}"/>
                </a:ext>
              </a:extLst>
            </p:cNvPr>
            <p:cNvSpPr txBox="1"/>
            <p:nvPr/>
          </p:nvSpPr>
          <p:spPr>
            <a:xfrm rot="13241111">
              <a:off x="1517517" y="2219557"/>
              <a:ext cx="14656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dirty="0" err="1"/>
                <a:t>efficiency</a:t>
              </a:r>
              <a:endParaRPr lang="de-DE" dirty="0"/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FA87877B-20E5-D4D8-2452-F235E0283434}"/>
                </a:ext>
              </a:extLst>
            </p:cNvPr>
            <p:cNvSpPr txBox="1"/>
            <p:nvPr/>
          </p:nvSpPr>
          <p:spPr>
            <a:xfrm rot="13241111">
              <a:off x="2066285" y="2228827"/>
              <a:ext cx="15543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dirty="0" err="1"/>
                <a:t>effectiveness</a:t>
              </a:r>
              <a:endParaRPr lang="de-DE" dirty="0"/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CA13DFB8-5A4E-51FD-8D78-54F9EF5184C7}"/>
                </a:ext>
              </a:extLst>
            </p:cNvPr>
            <p:cNvSpPr txBox="1"/>
            <p:nvPr/>
          </p:nvSpPr>
          <p:spPr>
            <a:xfrm rot="10800000">
              <a:off x="1542618" y="1127219"/>
              <a:ext cx="11685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err="1">
                  <a:solidFill>
                    <a:schemeClr val="bg1"/>
                  </a:solidFill>
                </a:rPr>
                <a:t>economic</a:t>
              </a:r>
              <a:endParaRPr lang="de-DE" sz="1400" dirty="0">
                <a:solidFill>
                  <a:schemeClr val="bg1"/>
                </a:solidFill>
              </a:endParaRPr>
            </a:p>
            <a:p>
              <a:pPr algn="ctr"/>
              <a:r>
                <a:rPr lang="de-DE" sz="1400" dirty="0" err="1">
                  <a:solidFill>
                    <a:schemeClr val="bg1"/>
                  </a:solidFill>
                </a:rPr>
                <a:t>suitability</a:t>
              </a:r>
              <a:endParaRPr lang="de-DE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89171053-A5A8-C739-126A-BCD865543EA6}"/>
              </a:ext>
            </a:extLst>
          </p:cNvPr>
          <p:cNvGrpSpPr/>
          <p:nvPr/>
        </p:nvGrpSpPr>
        <p:grpSpPr>
          <a:xfrm>
            <a:off x="6534268" y="3740562"/>
            <a:ext cx="1513201" cy="2608716"/>
            <a:chOff x="4758305" y="1156082"/>
            <a:chExt cx="1513201" cy="2608716"/>
          </a:xfrm>
        </p:grpSpPr>
        <p:sp>
          <p:nvSpPr>
            <p:cNvPr id="41" name="Rechteck 40">
              <a:extLst>
                <a:ext uri="{FF2B5EF4-FFF2-40B4-BE49-F238E27FC236}">
                  <a16:creationId xmlns:a16="http://schemas.microsoft.com/office/drawing/2014/main" id="{FA83B3AA-F7D0-64BA-F67F-7441ABCA8BB5}"/>
                </a:ext>
              </a:extLst>
            </p:cNvPr>
            <p:cNvSpPr/>
            <p:nvPr/>
          </p:nvSpPr>
          <p:spPr bwMode="auto">
            <a:xfrm>
              <a:off x="5248854" y="1235640"/>
              <a:ext cx="864096" cy="39604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000" b="1" dirty="0">
                <a:solidFill>
                  <a:schemeClr val="bg2"/>
                </a:solidFill>
                <a:latin typeface="Microsoft Sans Serif" pitchFamily="34" charset="0"/>
              </a:endParaRPr>
            </a:p>
          </p:txBody>
        </p:sp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0790F1BF-63B6-FE01-E8CE-CF5673AD37E5}"/>
                </a:ext>
              </a:extLst>
            </p:cNvPr>
            <p:cNvSpPr txBox="1"/>
            <p:nvPr/>
          </p:nvSpPr>
          <p:spPr>
            <a:xfrm>
              <a:off x="5102999" y="1156082"/>
              <a:ext cx="11685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err="1">
                  <a:solidFill>
                    <a:schemeClr val="bg1"/>
                  </a:solidFill>
                </a:rPr>
                <a:t>ecological</a:t>
              </a:r>
              <a:r>
                <a:rPr lang="de-DE" sz="1400" dirty="0">
                  <a:solidFill>
                    <a:schemeClr val="bg1"/>
                  </a:solidFill>
                </a:rPr>
                <a:t> </a:t>
              </a:r>
              <a:r>
                <a:rPr lang="de-DE" sz="1400" dirty="0" err="1">
                  <a:solidFill>
                    <a:schemeClr val="bg1"/>
                  </a:solidFill>
                </a:rPr>
                <a:t>suitability</a:t>
              </a:r>
              <a:endParaRPr lang="de-DE" sz="1400" dirty="0">
                <a:solidFill>
                  <a:schemeClr val="bg1"/>
                </a:solidFill>
              </a:endParaRPr>
            </a:p>
          </p:txBody>
        </p:sp>
        <p:sp>
          <p:nvSpPr>
            <p:cNvPr id="43" name="Rechteck 42">
              <a:extLst>
                <a:ext uri="{FF2B5EF4-FFF2-40B4-BE49-F238E27FC236}">
                  <a16:creationId xmlns:a16="http://schemas.microsoft.com/office/drawing/2014/main" id="{5FEBCA7E-12E6-2195-5312-85E33D424005}"/>
                </a:ext>
              </a:extLst>
            </p:cNvPr>
            <p:cNvSpPr/>
            <p:nvPr/>
          </p:nvSpPr>
          <p:spPr bwMode="auto">
            <a:xfrm>
              <a:off x="5104399" y="1883096"/>
              <a:ext cx="537059" cy="39604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400" b="1" dirty="0">
                <a:solidFill>
                  <a:schemeClr val="bg1"/>
                </a:solidFill>
                <a:latin typeface="Microsoft Sans Serif" pitchFamily="34" charset="0"/>
              </a:endParaRPr>
            </a:p>
          </p:txBody>
        </p:sp>
        <p:sp>
          <p:nvSpPr>
            <p:cNvPr id="44" name="Rechteck 43">
              <a:extLst>
                <a:ext uri="{FF2B5EF4-FFF2-40B4-BE49-F238E27FC236}">
                  <a16:creationId xmlns:a16="http://schemas.microsoft.com/office/drawing/2014/main" id="{2E5AA825-2EB0-4413-91D7-6964A95DF38E}"/>
                </a:ext>
              </a:extLst>
            </p:cNvPr>
            <p:cNvSpPr/>
            <p:nvPr/>
          </p:nvSpPr>
          <p:spPr bwMode="auto">
            <a:xfrm>
              <a:off x="5703459" y="1883096"/>
              <a:ext cx="537059" cy="39604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400" b="1" dirty="0">
                <a:solidFill>
                  <a:schemeClr val="bg1"/>
                </a:solidFill>
                <a:latin typeface="Microsoft Sans Serif" pitchFamily="34" charset="0"/>
              </a:endParaRPr>
            </a:p>
          </p:txBody>
        </p:sp>
        <p:cxnSp>
          <p:nvCxnSpPr>
            <p:cNvPr id="45" name="Gewinkelte Verbindung 44">
              <a:extLst>
                <a:ext uri="{FF2B5EF4-FFF2-40B4-BE49-F238E27FC236}">
                  <a16:creationId xmlns:a16="http://schemas.microsoft.com/office/drawing/2014/main" id="{3262214B-75B0-037D-2F92-FCFDA30A6FF4}"/>
                </a:ext>
              </a:extLst>
            </p:cNvPr>
            <p:cNvCxnSpPr>
              <a:cxnSpLocks/>
              <a:stCxn id="41" idx="2"/>
              <a:endCxn id="44" idx="0"/>
            </p:cNvCxnSpPr>
            <p:nvPr/>
          </p:nvCxnSpPr>
          <p:spPr bwMode="auto">
            <a:xfrm rot="16200000" flipH="1">
              <a:off x="5700739" y="1611847"/>
              <a:ext cx="251412" cy="291086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Gewinkelte Verbindung 45">
              <a:extLst>
                <a:ext uri="{FF2B5EF4-FFF2-40B4-BE49-F238E27FC236}">
                  <a16:creationId xmlns:a16="http://schemas.microsoft.com/office/drawing/2014/main" id="{AA9D344C-6101-21D8-EC62-DFE268741E35}"/>
                </a:ext>
              </a:extLst>
            </p:cNvPr>
            <p:cNvCxnSpPr>
              <a:cxnSpLocks/>
              <a:stCxn id="41" idx="2"/>
              <a:endCxn id="43" idx="0"/>
            </p:cNvCxnSpPr>
            <p:nvPr/>
          </p:nvCxnSpPr>
          <p:spPr bwMode="auto">
            <a:xfrm rot="5400000">
              <a:off x="5401209" y="1603403"/>
              <a:ext cx="251412" cy="307974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98DB0441-64CF-05FF-E703-7AF7F52E995E}"/>
                </a:ext>
              </a:extLst>
            </p:cNvPr>
            <p:cNvSpPr txBox="1"/>
            <p:nvPr/>
          </p:nvSpPr>
          <p:spPr>
            <a:xfrm rot="18477262">
              <a:off x="4411638" y="2537620"/>
              <a:ext cx="20850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dirty="0" err="1"/>
                <a:t>ecol</a:t>
              </a:r>
              <a:r>
                <a:rPr lang="de-DE" dirty="0"/>
                <a:t>. </a:t>
              </a:r>
              <a:r>
                <a:rPr lang="de-DE" dirty="0" err="1"/>
                <a:t>compatib</a:t>
              </a:r>
              <a:r>
                <a:rPr lang="de-DE" dirty="0"/>
                <a:t>.</a:t>
              </a:r>
            </a:p>
          </p:txBody>
        </p:sp>
        <p:sp>
          <p:nvSpPr>
            <p:cNvPr id="48" name="Textfeld 47">
              <a:extLst>
                <a:ext uri="{FF2B5EF4-FFF2-40B4-BE49-F238E27FC236}">
                  <a16:creationId xmlns:a16="http://schemas.microsoft.com/office/drawing/2014/main" id="{A507D356-8C03-6D81-8D12-495D735C1B1B}"/>
                </a:ext>
              </a:extLst>
            </p:cNvPr>
            <p:cNvSpPr txBox="1"/>
            <p:nvPr/>
          </p:nvSpPr>
          <p:spPr>
            <a:xfrm rot="18477262">
              <a:off x="4078016" y="2446462"/>
              <a:ext cx="1729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dirty="0" err="1"/>
                <a:t>eco</a:t>
              </a:r>
              <a:r>
                <a:rPr lang="de-DE" dirty="0"/>
                <a:t>-efficiency</a:t>
              </a:r>
            </a:p>
          </p:txBody>
        </p:sp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880B561F-58DE-5376-9B6E-DB1539805CC1}"/>
              </a:ext>
            </a:extLst>
          </p:cNvPr>
          <p:cNvGrpSpPr/>
          <p:nvPr/>
        </p:nvGrpSpPr>
        <p:grpSpPr>
          <a:xfrm>
            <a:off x="6816213" y="514575"/>
            <a:ext cx="1448527" cy="2367700"/>
            <a:chOff x="7821937" y="1870764"/>
            <a:chExt cx="1448527" cy="2367700"/>
          </a:xfrm>
        </p:grpSpPr>
        <p:sp>
          <p:nvSpPr>
            <p:cNvPr id="50" name="Rechteck 49">
              <a:extLst>
                <a:ext uri="{FF2B5EF4-FFF2-40B4-BE49-F238E27FC236}">
                  <a16:creationId xmlns:a16="http://schemas.microsoft.com/office/drawing/2014/main" id="{8E4352B3-3DFF-6231-EC2B-B38EFF931908}"/>
                </a:ext>
              </a:extLst>
            </p:cNvPr>
            <p:cNvSpPr/>
            <p:nvPr/>
          </p:nvSpPr>
          <p:spPr bwMode="auto">
            <a:xfrm rot="10800000">
              <a:off x="7962568" y="3797547"/>
              <a:ext cx="864096" cy="396044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000" b="1" dirty="0">
                <a:solidFill>
                  <a:schemeClr val="bg2"/>
                </a:solidFill>
                <a:latin typeface="Microsoft Sans Serif" pitchFamily="34" charset="0"/>
              </a:endParaRPr>
            </a:p>
          </p:txBody>
        </p:sp>
        <p:sp>
          <p:nvSpPr>
            <p:cNvPr id="51" name="Textfeld 50">
              <a:extLst>
                <a:ext uri="{FF2B5EF4-FFF2-40B4-BE49-F238E27FC236}">
                  <a16:creationId xmlns:a16="http://schemas.microsoft.com/office/drawing/2014/main" id="{08BFB08A-55A9-ECC4-704A-7071F1EDA126}"/>
                </a:ext>
              </a:extLst>
            </p:cNvPr>
            <p:cNvSpPr txBox="1"/>
            <p:nvPr/>
          </p:nvSpPr>
          <p:spPr>
            <a:xfrm>
              <a:off x="7821937" y="3715244"/>
              <a:ext cx="11685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>
                  <a:solidFill>
                    <a:schemeClr val="bg1"/>
                  </a:solidFill>
                </a:rPr>
                <a:t>social </a:t>
              </a:r>
              <a:r>
                <a:rPr lang="de-DE" sz="1400" dirty="0" err="1">
                  <a:solidFill>
                    <a:schemeClr val="bg1"/>
                  </a:solidFill>
                </a:rPr>
                <a:t>suitability</a:t>
              </a:r>
              <a:endParaRPr lang="de-DE" sz="1400" dirty="0">
                <a:solidFill>
                  <a:schemeClr val="bg1"/>
                </a:solidFill>
              </a:endParaRPr>
            </a:p>
          </p:txBody>
        </p:sp>
        <p:sp>
          <p:nvSpPr>
            <p:cNvPr id="52" name="Rechteck 51">
              <a:extLst>
                <a:ext uri="{FF2B5EF4-FFF2-40B4-BE49-F238E27FC236}">
                  <a16:creationId xmlns:a16="http://schemas.microsoft.com/office/drawing/2014/main" id="{E0C1A337-501E-90BE-0F6A-21A0D20A1F04}"/>
                </a:ext>
              </a:extLst>
            </p:cNvPr>
            <p:cNvSpPr/>
            <p:nvPr/>
          </p:nvSpPr>
          <p:spPr bwMode="auto">
            <a:xfrm rot="10800000">
              <a:off x="8442755" y="3155127"/>
              <a:ext cx="537059" cy="396044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400" b="1" dirty="0">
                <a:solidFill>
                  <a:schemeClr val="bg1"/>
                </a:solidFill>
                <a:latin typeface="Microsoft Sans Serif" pitchFamily="34" charset="0"/>
              </a:endParaRPr>
            </a:p>
          </p:txBody>
        </p:sp>
        <p:sp>
          <p:nvSpPr>
            <p:cNvPr id="53" name="Rechteck 52">
              <a:extLst>
                <a:ext uri="{FF2B5EF4-FFF2-40B4-BE49-F238E27FC236}">
                  <a16:creationId xmlns:a16="http://schemas.microsoft.com/office/drawing/2014/main" id="{5F3AD034-443B-3587-BDC4-255968B0B827}"/>
                </a:ext>
              </a:extLst>
            </p:cNvPr>
            <p:cNvSpPr/>
            <p:nvPr/>
          </p:nvSpPr>
          <p:spPr bwMode="auto">
            <a:xfrm rot="10800000">
              <a:off x="7843695" y="3155127"/>
              <a:ext cx="537059" cy="396044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400" b="1" dirty="0">
                <a:solidFill>
                  <a:schemeClr val="bg1"/>
                </a:solidFill>
                <a:latin typeface="Microsoft Sans Serif" pitchFamily="34" charset="0"/>
              </a:endParaRPr>
            </a:p>
          </p:txBody>
        </p:sp>
        <p:cxnSp>
          <p:nvCxnSpPr>
            <p:cNvPr id="54" name="Gewinkelte Verbindung 53">
              <a:extLst>
                <a:ext uri="{FF2B5EF4-FFF2-40B4-BE49-F238E27FC236}">
                  <a16:creationId xmlns:a16="http://schemas.microsoft.com/office/drawing/2014/main" id="{350E3E4D-3DD4-2DA5-6EFF-277AC5D1ECCC}"/>
                </a:ext>
              </a:extLst>
            </p:cNvPr>
            <p:cNvCxnSpPr>
              <a:cxnSpLocks/>
              <a:stCxn id="50" idx="2"/>
              <a:endCxn id="53" idx="0"/>
            </p:cNvCxnSpPr>
            <p:nvPr/>
          </p:nvCxnSpPr>
          <p:spPr bwMode="auto">
            <a:xfrm rot="16200000" flipV="1">
              <a:off x="8130232" y="3533163"/>
              <a:ext cx="246376" cy="282392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Gewinkelte Verbindung 54">
              <a:extLst>
                <a:ext uri="{FF2B5EF4-FFF2-40B4-BE49-F238E27FC236}">
                  <a16:creationId xmlns:a16="http://schemas.microsoft.com/office/drawing/2014/main" id="{F7BE05FC-755E-F6D3-A9F5-F89F1BA7C6CE}"/>
                </a:ext>
              </a:extLst>
            </p:cNvPr>
            <p:cNvCxnSpPr>
              <a:cxnSpLocks/>
              <a:stCxn id="50" idx="2"/>
              <a:endCxn id="52" idx="0"/>
            </p:cNvCxnSpPr>
            <p:nvPr/>
          </p:nvCxnSpPr>
          <p:spPr bwMode="auto">
            <a:xfrm rot="5400000" flipH="1" flipV="1">
              <a:off x="8429762" y="3516025"/>
              <a:ext cx="246376" cy="316668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6" name="Textfeld 55">
              <a:extLst>
                <a:ext uri="{FF2B5EF4-FFF2-40B4-BE49-F238E27FC236}">
                  <a16:creationId xmlns:a16="http://schemas.microsoft.com/office/drawing/2014/main" id="{E4FE851C-B558-F78F-92D6-236BBE85C159}"/>
                </a:ext>
              </a:extLst>
            </p:cNvPr>
            <p:cNvSpPr txBox="1"/>
            <p:nvPr/>
          </p:nvSpPr>
          <p:spPr>
            <a:xfrm rot="18621497">
              <a:off x="8158056" y="2613840"/>
              <a:ext cx="1855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err="1"/>
                <a:t>societal</a:t>
              </a:r>
              <a:r>
                <a:rPr lang="de-DE" dirty="0"/>
                <a:t> </a:t>
              </a:r>
              <a:r>
                <a:rPr lang="de-DE" dirty="0" err="1"/>
                <a:t>compat</a:t>
              </a:r>
              <a:r>
                <a:rPr lang="de-DE" dirty="0"/>
                <a:t>.</a:t>
              </a:r>
            </a:p>
          </p:txBody>
        </p:sp>
        <p:sp>
          <p:nvSpPr>
            <p:cNvPr id="57" name="Textfeld 56">
              <a:extLst>
                <a:ext uri="{FF2B5EF4-FFF2-40B4-BE49-F238E27FC236}">
                  <a16:creationId xmlns:a16="http://schemas.microsoft.com/office/drawing/2014/main" id="{F5F05604-E061-8A6E-9CB1-1A50445520A8}"/>
                </a:ext>
              </a:extLst>
            </p:cNvPr>
            <p:cNvSpPr txBox="1"/>
            <p:nvPr/>
          </p:nvSpPr>
          <p:spPr>
            <a:xfrm rot="18635359">
              <a:off x="7725931" y="2758931"/>
              <a:ext cx="14656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err="1"/>
                <a:t>ergonomics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1861141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fik 30">
            <a:extLst>
              <a:ext uri="{FF2B5EF4-FFF2-40B4-BE49-F238E27FC236}">
                <a16:creationId xmlns:a16="http://schemas.microsoft.com/office/drawing/2014/main" id="{5FCC9A51-C2ED-A355-C590-5336495373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63" r="25652"/>
          <a:stretch/>
        </p:blipFill>
        <p:spPr>
          <a:xfrm>
            <a:off x="4561952" y="853133"/>
            <a:ext cx="3426488" cy="515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859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C3689044-CE96-F7A5-CAC2-B771F5381E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63" r="25264"/>
          <a:stretch/>
        </p:blipFill>
        <p:spPr>
          <a:xfrm>
            <a:off x="4561952" y="853133"/>
            <a:ext cx="3456633" cy="515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6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679</Words>
  <Application>Microsoft Macintosh PowerPoint</Application>
  <PresentationFormat>Breitbild</PresentationFormat>
  <Paragraphs>321</Paragraphs>
  <Slides>26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Microsoft Sans Serif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Jörn Erler</dc:creator>
  <cp:lastModifiedBy>mail@joern-erler.de</cp:lastModifiedBy>
  <cp:revision>139</cp:revision>
  <cp:lastPrinted>2022-09-28T20:37:19Z</cp:lastPrinted>
  <dcterms:created xsi:type="dcterms:W3CDTF">2021-11-23T15:40:59Z</dcterms:created>
  <dcterms:modified xsi:type="dcterms:W3CDTF">2023-04-21T16:16:36Z</dcterms:modified>
</cp:coreProperties>
</file>