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64" r:id="rId3"/>
    <p:sldId id="338" r:id="rId4"/>
    <p:sldId id="396" r:id="rId5"/>
    <p:sldId id="404" r:id="rId6"/>
    <p:sldId id="405" r:id="rId7"/>
    <p:sldId id="409" r:id="rId8"/>
    <p:sldId id="408" r:id="rId9"/>
    <p:sldId id="410" r:id="rId10"/>
    <p:sldId id="40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</p14:sldIdLst>
        </p14:section>
        <p14:section name="Üb" id="{D2740A65-EFFA-2048-AC5F-1543E7210601}">
          <p14:sldIdLst>
            <p14:sldId id="364"/>
            <p14:sldId id="338"/>
            <p14:sldId id="396"/>
            <p14:sldId id="404"/>
            <p14:sldId id="405"/>
            <p14:sldId id="409"/>
            <p14:sldId id="408"/>
            <p14:sldId id="410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12B24E-D652-2B07-E2C9-C318BC3DCDA9}" name="Raffaele Spinelli" initials="RS" userId="S::raffaele.spinelli@cnr.it::e158d477-ecfb-4540-88c0-2df797e211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AC9B"/>
    <a:srgbClr val="FF7737"/>
    <a:srgbClr val="8EAB99"/>
    <a:srgbClr val="355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4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1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C897F99-9F57-4F41-A859-3CE5A55FF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0935" y="635634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514351" y="1484313"/>
            <a:ext cx="11164268" cy="424973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746759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A48E04-AC29-9E47-A681-E25C272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6170" y="6356350"/>
            <a:ext cx="1815229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F74C5A-D26E-9645-A951-5A4E16AC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FFE3F86-67E0-A348-ADA4-964ABC935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98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14.06.23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14.06.23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/>
              <a:t>PR1-C05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92EB7B-B23E-B67F-3FEE-94B74A4D84C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624E632-E049-274D-A55B-5489E7040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D42CBF9-3F43-264B-9B22-935127B012E6}"/>
              </a:ext>
            </a:extLst>
          </p:cNvPr>
          <p:cNvSpPr txBox="1">
            <a:spLocks/>
          </p:cNvSpPr>
          <p:nvPr/>
        </p:nvSpPr>
        <p:spPr>
          <a:xfrm>
            <a:off x="1524000" y="3955898"/>
            <a:ext cx="9144000" cy="165576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PR1-C05-Figures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</a:t>
            </a:r>
            <a:r>
              <a:rPr lang="de-DE" sz="4000" dirty="0" err="1">
                <a:solidFill>
                  <a:schemeClr val="accent1"/>
                </a:solidFill>
              </a:rPr>
              <a:t>Spinelli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  <a:br>
              <a:rPr lang="de-DE" sz="4000" dirty="0">
                <a:solidFill>
                  <a:schemeClr val="accent1"/>
                </a:solidFill>
              </a:rPr>
            </a:br>
            <a:endParaRPr lang="de-DE" sz="4000" dirty="0">
              <a:solidFill>
                <a:schemeClr val="accent1"/>
              </a:solidFill>
            </a:endParaRPr>
          </a:p>
          <a:p>
            <a:endParaRPr lang="de-DE" sz="2600" dirty="0">
              <a:solidFill>
                <a:schemeClr val="accent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33C6C6-9C31-E8F9-D2D4-D2FFC421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8D45D9-D2BB-B581-6A14-C467835B6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506788" y="1708150"/>
            <a:ext cx="5178425" cy="3887788"/>
            <a:chOff x="2209" y="1076"/>
            <a:chExt cx="3262" cy="244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09" y="1076"/>
              <a:ext cx="3262" cy="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Fira Sans" panose="020B0503050000020004" pitchFamily="34" charset="0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630" y="1182"/>
              <a:ext cx="2747" cy="1710"/>
            </a:xfrm>
            <a:custGeom>
              <a:avLst/>
              <a:gdLst>
                <a:gd name="T0" fmla="*/ 0 w 4041"/>
                <a:gd name="T1" fmla="*/ 2514 h 2514"/>
                <a:gd name="T2" fmla="*/ 0 w 4041"/>
                <a:gd name="T3" fmla="*/ 2514 h 2514"/>
                <a:gd name="T4" fmla="*/ 4041 w 4041"/>
                <a:gd name="T5" fmla="*/ 2514 h 2514"/>
                <a:gd name="T6" fmla="*/ 0 w 4041"/>
                <a:gd name="T7" fmla="*/ 2200 h 2514"/>
                <a:gd name="T8" fmla="*/ 0 w 4041"/>
                <a:gd name="T9" fmla="*/ 2200 h 2514"/>
                <a:gd name="T10" fmla="*/ 4041 w 4041"/>
                <a:gd name="T11" fmla="*/ 2200 h 2514"/>
                <a:gd name="T12" fmla="*/ 0 w 4041"/>
                <a:gd name="T13" fmla="*/ 1887 h 2514"/>
                <a:gd name="T14" fmla="*/ 0 w 4041"/>
                <a:gd name="T15" fmla="*/ 1887 h 2514"/>
                <a:gd name="T16" fmla="*/ 4041 w 4041"/>
                <a:gd name="T17" fmla="*/ 1887 h 2514"/>
                <a:gd name="T18" fmla="*/ 0 w 4041"/>
                <a:gd name="T19" fmla="*/ 1567 h 2514"/>
                <a:gd name="T20" fmla="*/ 0 w 4041"/>
                <a:gd name="T21" fmla="*/ 1567 h 2514"/>
                <a:gd name="T22" fmla="*/ 4041 w 4041"/>
                <a:gd name="T23" fmla="*/ 1567 h 2514"/>
                <a:gd name="T24" fmla="*/ 0 w 4041"/>
                <a:gd name="T25" fmla="*/ 1254 h 2514"/>
                <a:gd name="T26" fmla="*/ 0 w 4041"/>
                <a:gd name="T27" fmla="*/ 1254 h 2514"/>
                <a:gd name="T28" fmla="*/ 4041 w 4041"/>
                <a:gd name="T29" fmla="*/ 1254 h 2514"/>
                <a:gd name="T30" fmla="*/ 0 w 4041"/>
                <a:gd name="T31" fmla="*/ 940 h 2514"/>
                <a:gd name="T32" fmla="*/ 0 w 4041"/>
                <a:gd name="T33" fmla="*/ 940 h 2514"/>
                <a:gd name="T34" fmla="*/ 4041 w 4041"/>
                <a:gd name="T35" fmla="*/ 940 h 2514"/>
                <a:gd name="T36" fmla="*/ 0 w 4041"/>
                <a:gd name="T37" fmla="*/ 627 h 2514"/>
                <a:gd name="T38" fmla="*/ 0 w 4041"/>
                <a:gd name="T39" fmla="*/ 627 h 2514"/>
                <a:gd name="T40" fmla="*/ 4041 w 4041"/>
                <a:gd name="T41" fmla="*/ 627 h 2514"/>
                <a:gd name="T42" fmla="*/ 0 w 4041"/>
                <a:gd name="T43" fmla="*/ 314 h 2514"/>
                <a:gd name="T44" fmla="*/ 0 w 4041"/>
                <a:gd name="T45" fmla="*/ 314 h 2514"/>
                <a:gd name="T46" fmla="*/ 4041 w 4041"/>
                <a:gd name="T47" fmla="*/ 314 h 2514"/>
                <a:gd name="T48" fmla="*/ 0 w 4041"/>
                <a:gd name="T49" fmla="*/ 0 h 2514"/>
                <a:gd name="T50" fmla="*/ 0 w 4041"/>
                <a:gd name="T51" fmla="*/ 0 h 2514"/>
                <a:gd name="T52" fmla="*/ 4041 w 4041"/>
                <a:gd name="T53" fmla="*/ 0 h 2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41" h="2514">
                  <a:moveTo>
                    <a:pt x="0" y="2514"/>
                  </a:moveTo>
                  <a:lnTo>
                    <a:pt x="0" y="2514"/>
                  </a:lnTo>
                  <a:lnTo>
                    <a:pt x="4041" y="25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4041" y="2200"/>
                  </a:lnTo>
                  <a:moveTo>
                    <a:pt x="0" y="1887"/>
                  </a:moveTo>
                  <a:lnTo>
                    <a:pt x="0" y="1887"/>
                  </a:lnTo>
                  <a:lnTo>
                    <a:pt x="4041" y="1887"/>
                  </a:lnTo>
                  <a:moveTo>
                    <a:pt x="0" y="1567"/>
                  </a:moveTo>
                  <a:lnTo>
                    <a:pt x="0" y="1567"/>
                  </a:lnTo>
                  <a:lnTo>
                    <a:pt x="4041" y="1567"/>
                  </a:lnTo>
                  <a:moveTo>
                    <a:pt x="0" y="1254"/>
                  </a:moveTo>
                  <a:lnTo>
                    <a:pt x="0" y="1254"/>
                  </a:lnTo>
                  <a:lnTo>
                    <a:pt x="4041" y="1254"/>
                  </a:lnTo>
                  <a:moveTo>
                    <a:pt x="0" y="940"/>
                  </a:moveTo>
                  <a:lnTo>
                    <a:pt x="0" y="940"/>
                  </a:lnTo>
                  <a:lnTo>
                    <a:pt x="4041" y="9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4041" y="627"/>
                  </a:lnTo>
                  <a:moveTo>
                    <a:pt x="0" y="314"/>
                  </a:moveTo>
                  <a:lnTo>
                    <a:pt x="0" y="314"/>
                  </a:lnTo>
                  <a:lnTo>
                    <a:pt x="4041" y="3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4041" y="0"/>
                  </a:lnTo>
                </a:path>
              </a:pathLst>
            </a:custGeom>
            <a:noFill/>
            <a:ln w="11113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Fira Sans" panose="020B0503050000020004" pitchFamily="34" charset="0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2743" y="1341"/>
              <a:ext cx="2389" cy="1764"/>
            </a:xfrm>
            <a:custGeom>
              <a:avLst/>
              <a:gdLst>
                <a:gd name="T0" fmla="*/ 0 w 3513"/>
                <a:gd name="T1" fmla="*/ 1966 h 2593"/>
                <a:gd name="T2" fmla="*/ 0 w 3513"/>
                <a:gd name="T3" fmla="*/ 1966 h 2593"/>
                <a:gd name="T4" fmla="*/ 147 w 3513"/>
                <a:gd name="T5" fmla="*/ 1966 h 2593"/>
                <a:gd name="T6" fmla="*/ 147 w 3513"/>
                <a:gd name="T7" fmla="*/ 2593 h 2593"/>
                <a:gd name="T8" fmla="*/ 0 w 3513"/>
                <a:gd name="T9" fmla="*/ 2593 h 2593"/>
                <a:gd name="T10" fmla="*/ 0 w 3513"/>
                <a:gd name="T11" fmla="*/ 1966 h 2593"/>
                <a:gd name="T12" fmla="*/ 673 w 3513"/>
                <a:gd name="T13" fmla="*/ 1893 h 2593"/>
                <a:gd name="T14" fmla="*/ 673 w 3513"/>
                <a:gd name="T15" fmla="*/ 1893 h 2593"/>
                <a:gd name="T16" fmla="*/ 820 w 3513"/>
                <a:gd name="T17" fmla="*/ 1893 h 2593"/>
                <a:gd name="T18" fmla="*/ 820 w 3513"/>
                <a:gd name="T19" fmla="*/ 2593 h 2593"/>
                <a:gd name="T20" fmla="*/ 673 w 3513"/>
                <a:gd name="T21" fmla="*/ 2593 h 2593"/>
                <a:gd name="T22" fmla="*/ 673 w 3513"/>
                <a:gd name="T23" fmla="*/ 1893 h 2593"/>
                <a:gd name="T24" fmla="*/ 1347 w 3513"/>
                <a:gd name="T25" fmla="*/ 2480 h 2593"/>
                <a:gd name="T26" fmla="*/ 1347 w 3513"/>
                <a:gd name="T27" fmla="*/ 2480 h 2593"/>
                <a:gd name="T28" fmla="*/ 1493 w 3513"/>
                <a:gd name="T29" fmla="*/ 2480 h 2593"/>
                <a:gd name="T30" fmla="*/ 1493 w 3513"/>
                <a:gd name="T31" fmla="*/ 2593 h 2593"/>
                <a:gd name="T32" fmla="*/ 1347 w 3513"/>
                <a:gd name="T33" fmla="*/ 2593 h 2593"/>
                <a:gd name="T34" fmla="*/ 1347 w 3513"/>
                <a:gd name="T35" fmla="*/ 2480 h 2593"/>
                <a:gd name="T36" fmla="*/ 2020 w 3513"/>
                <a:gd name="T37" fmla="*/ 2446 h 2593"/>
                <a:gd name="T38" fmla="*/ 2020 w 3513"/>
                <a:gd name="T39" fmla="*/ 2446 h 2593"/>
                <a:gd name="T40" fmla="*/ 2167 w 3513"/>
                <a:gd name="T41" fmla="*/ 2446 h 2593"/>
                <a:gd name="T42" fmla="*/ 2167 w 3513"/>
                <a:gd name="T43" fmla="*/ 2593 h 2593"/>
                <a:gd name="T44" fmla="*/ 2020 w 3513"/>
                <a:gd name="T45" fmla="*/ 2593 h 2593"/>
                <a:gd name="T46" fmla="*/ 2020 w 3513"/>
                <a:gd name="T47" fmla="*/ 2446 h 2593"/>
                <a:gd name="T48" fmla="*/ 2693 w 3513"/>
                <a:gd name="T49" fmla="*/ 1586 h 2593"/>
                <a:gd name="T50" fmla="*/ 2693 w 3513"/>
                <a:gd name="T51" fmla="*/ 1586 h 2593"/>
                <a:gd name="T52" fmla="*/ 2840 w 3513"/>
                <a:gd name="T53" fmla="*/ 1586 h 2593"/>
                <a:gd name="T54" fmla="*/ 2840 w 3513"/>
                <a:gd name="T55" fmla="*/ 2593 h 2593"/>
                <a:gd name="T56" fmla="*/ 2693 w 3513"/>
                <a:gd name="T57" fmla="*/ 2593 h 2593"/>
                <a:gd name="T58" fmla="*/ 2693 w 3513"/>
                <a:gd name="T59" fmla="*/ 1586 h 2593"/>
                <a:gd name="T60" fmla="*/ 3367 w 3513"/>
                <a:gd name="T61" fmla="*/ 0 h 2593"/>
                <a:gd name="T62" fmla="*/ 3367 w 3513"/>
                <a:gd name="T63" fmla="*/ 0 h 2593"/>
                <a:gd name="T64" fmla="*/ 3513 w 3513"/>
                <a:gd name="T65" fmla="*/ 0 h 2593"/>
                <a:gd name="T66" fmla="*/ 3513 w 3513"/>
                <a:gd name="T67" fmla="*/ 2593 h 2593"/>
                <a:gd name="T68" fmla="*/ 3367 w 3513"/>
                <a:gd name="T69" fmla="*/ 2593 h 2593"/>
                <a:gd name="T70" fmla="*/ 3367 w 3513"/>
                <a:gd name="T71" fmla="*/ 0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13" h="2593">
                  <a:moveTo>
                    <a:pt x="0" y="1966"/>
                  </a:moveTo>
                  <a:lnTo>
                    <a:pt x="0" y="1966"/>
                  </a:lnTo>
                  <a:lnTo>
                    <a:pt x="147" y="1966"/>
                  </a:lnTo>
                  <a:lnTo>
                    <a:pt x="147" y="2593"/>
                  </a:lnTo>
                  <a:lnTo>
                    <a:pt x="0" y="2593"/>
                  </a:lnTo>
                  <a:lnTo>
                    <a:pt x="0" y="1966"/>
                  </a:lnTo>
                  <a:close/>
                  <a:moveTo>
                    <a:pt x="673" y="1893"/>
                  </a:moveTo>
                  <a:lnTo>
                    <a:pt x="673" y="1893"/>
                  </a:lnTo>
                  <a:lnTo>
                    <a:pt x="820" y="1893"/>
                  </a:lnTo>
                  <a:lnTo>
                    <a:pt x="820" y="2593"/>
                  </a:lnTo>
                  <a:lnTo>
                    <a:pt x="673" y="2593"/>
                  </a:lnTo>
                  <a:lnTo>
                    <a:pt x="673" y="1893"/>
                  </a:lnTo>
                  <a:close/>
                  <a:moveTo>
                    <a:pt x="1347" y="2480"/>
                  </a:moveTo>
                  <a:lnTo>
                    <a:pt x="1347" y="2480"/>
                  </a:lnTo>
                  <a:lnTo>
                    <a:pt x="1493" y="2480"/>
                  </a:lnTo>
                  <a:lnTo>
                    <a:pt x="1493" y="2593"/>
                  </a:lnTo>
                  <a:lnTo>
                    <a:pt x="1347" y="2593"/>
                  </a:lnTo>
                  <a:lnTo>
                    <a:pt x="1347" y="2480"/>
                  </a:lnTo>
                  <a:close/>
                  <a:moveTo>
                    <a:pt x="2020" y="2446"/>
                  </a:moveTo>
                  <a:lnTo>
                    <a:pt x="2020" y="2446"/>
                  </a:lnTo>
                  <a:lnTo>
                    <a:pt x="2167" y="2446"/>
                  </a:lnTo>
                  <a:lnTo>
                    <a:pt x="2167" y="2593"/>
                  </a:lnTo>
                  <a:lnTo>
                    <a:pt x="2020" y="2593"/>
                  </a:lnTo>
                  <a:lnTo>
                    <a:pt x="2020" y="2446"/>
                  </a:lnTo>
                  <a:close/>
                  <a:moveTo>
                    <a:pt x="2693" y="1586"/>
                  </a:moveTo>
                  <a:lnTo>
                    <a:pt x="2693" y="1586"/>
                  </a:lnTo>
                  <a:lnTo>
                    <a:pt x="2840" y="1586"/>
                  </a:lnTo>
                  <a:lnTo>
                    <a:pt x="2840" y="2593"/>
                  </a:lnTo>
                  <a:lnTo>
                    <a:pt x="2693" y="2593"/>
                  </a:lnTo>
                  <a:lnTo>
                    <a:pt x="2693" y="1586"/>
                  </a:lnTo>
                  <a:close/>
                  <a:moveTo>
                    <a:pt x="3367" y="0"/>
                  </a:moveTo>
                  <a:lnTo>
                    <a:pt x="3367" y="0"/>
                  </a:lnTo>
                  <a:lnTo>
                    <a:pt x="3513" y="0"/>
                  </a:lnTo>
                  <a:lnTo>
                    <a:pt x="3513" y="2593"/>
                  </a:lnTo>
                  <a:lnTo>
                    <a:pt x="3367" y="2593"/>
                  </a:lnTo>
                  <a:lnTo>
                    <a:pt x="3367" y="0"/>
                  </a:lnTo>
                  <a:close/>
                </a:path>
              </a:pathLst>
            </a:custGeom>
            <a:solidFill>
              <a:srgbClr val="90AC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Fira Sans" panose="020B0503050000020004" pitchFamily="34" charset="0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875" y="1382"/>
              <a:ext cx="2389" cy="1723"/>
            </a:xfrm>
            <a:custGeom>
              <a:avLst/>
              <a:gdLst>
                <a:gd name="T0" fmla="*/ 0 w 3514"/>
                <a:gd name="T1" fmla="*/ 2420 h 2533"/>
                <a:gd name="T2" fmla="*/ 0 w 3514"/>
                <a:gd name="T3" fmla="*/ 2420 h 2533"/>
                <a:gd name="T4" fmla="*/ 147 w 3514"/>
                <a:gd name="T5" fmla="*/ 2420 h 2533"/>
                <a:gd name="T6" fmla="*/ 147 w 3514"/>
                <a:gd name="T7" fmla="*/ 2533 h 2533"/>
                <a:gd name="T8" fmla="*/ 0 w 3514"/>
                <a:gd name="T9" fmla="*/ 2533 h 2533"/>
                <a:gd name="T10" fmla="*/ 0 w 3514"/>
                <a:gd name="T11" fmla="*/ 2420 h 2533"/>
                <a:gd name="T12" fmla="*/ 674 w 3514"/>
                <a:gd name="T13" fmla="*/ 1273 h 2533"/>
                <a:gd name="T14" fmla="*/ 674 w 3514"/>
                <a:gd name="T15" fmla="*/ 1273 h 2533"/>
                <a:gd name="T16" fmla="*/ 820 w 3514"/>
                <a:gd name="T17" fmla="*/ 1273 h 2533"/>
                <a:gd name="T18" fmla="*/ 820 w 3514"/>
                <a:gd name="T19" fmla="*/ 2533 h 2533"/>
                <a:gd name="T20" fmla="*/ 674 w 3514"/>
                <a:gd name="T21" fmla="*/ 2533 h 2533"/>
                <a:gd name="T22" fmla="*/ 674 w 3514"/>
                <a:gd name="T23" fmla="*/ 1273 h 2533"/>
                <a:gd name="T24" fmla="*/ 1347 w 3514"/>
                <a:gd name="T25" fmla="*/ 2513 h 2533"/>
                <a:gd name="T26" fmla="*/ 1347 w 3514"/>
                <a:gd name="T27" fmla="*/ 2513 h 2533"/>
                <a:gd name="T28" fmla="*/ 1494 w 3514"/>
                <a:gd name="T29" fmla="*/ 2513 h 2533"/>
                <a:gd name="T30" fmla="*/ 1494 w 3514"/>
                <a:gd name="T31" fmla="*/ 2533 h 2533"/>
                <a:gd name="T32" fmla="*/ 1347 w 3514"/>
                <a:gd name="T33" fmla="*/ 2533 h 2533"/>
                <a:gd name="T34" fmla="*/ 1347 w 3514"/>
                <a:gd name="T35" fmla="*/ 2513 h 2533"/>
                <a:gd name="T36" fmla="*/ 2020 w 3514"/>
                <a:gd name="T37" fmla="*/ 2393 h 2533"/>
                <a:gd name="T38" fmla="*/ 2020 w 3514"/>
                <a:gd name="T39" fmla="*/ 2393 h 2533"/>
                <a:gd name="T40" fmla="*/ 2167 w 3514"/>
                <a:gd name="T41" fmla="*/ 2393 h 2533"/>
                <a:gd name="T42" fmla="*/ 2167 w 3514"/>
                <a:gd name="T43" fmla="*/ 2533 h 2533"/>
                <a:gd name="T44" fmla="*/ 2020 w 3514"/>
                <a:gd name="T45" fmla="*/ 2533 h 2533"/>
                <a:gd name="T46" fmla="*/ 2020 w 3514"/>
                <a:gd name="T47" fmla="*/ 2393 h 2533"/>
                <a:gd name="T48" fmla="*/ 2694 w 3514"/>
                <a:gd name="T49" fmla="*/ 1526 h 2533"/>
                <a:gd name="T50" fmla="*/ 2694 w 3514"/>
                <a:gd name="T51" fmla="*/ 1526 h 2533"/>
                <a:gd name="T52" fmla="*/ 2840 w 3514"/>
                <a:gd name="T53" fmla="*/ 1526 h 2533"/>
                <a:gd name="T54" fmla="*/ 2840 w 3514"/>
                <a:gd name="T55" fmla="*/ 2533 h 2533"/>
                <a:gd name="T56" fmla="*/ 2694 w 3514"/>
                <a:gd name="T57" fmla="*/ 2533 h 2533"/>
                <a:gd name="T58" fmla="*/ 2694 w 3514"/>
                <a:gd name="T59" fmla="*/ 1526 h 2533"/>
                <a:gd name="T60" fmla="*/ 3367 w 3514"/>
                <a:gd name="T61" fmla="*/ 0 h 2533"/>
                <a:gd name="T62" fmla="*/ 3367 w 3514"/>
                <a:gd name="T63" fmla="*/ 0 h 2533"/>
                <a:gd name="T64" fmla="*/ 3514 w 3514"/>
                <a:gd name="T65" fmla="*/ 0 h 2533"/>
                <a:gd name="T66" fmla="*/ 3514 w 3514"/>
                <a:gd name="T67" fmla="*/ 2533 h 2533"/>
                <a:gd name="T68" fmla="*/ 3367 w 3514"/>
                <a:gd name="T69" fmla="*/ 2533 h 2533"/>
                <a:gd name="T70" fmla="*/ 3367 w 3514"/>
                <a:gd name="T71" fmla="*/ 0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14" h="2533">
                  <a:moveTo>
                    <a:pt x="0" y="2420"/>
                  </a:moveTo>
                  <a:lnTo>
                    <a:pt x="0" y="2420"/>
                  </a:lnTo>
                  <a:lnTo>
                    <a:pt x="147" y="2420"/>
                  </a:lnTo>
                  <a:lnTo>
                    <a:pt x="147" y="2533"/>
                  </a:lnTo>
                  <a:lnTo>
                    <a:pt x="0" y="2533"/>
                  </a:lnTo>
                  <a:lnTo>
                    <a:pt x="0" y="2420"/>
                  </a:lnTo>
                  <a:close/>
                  <a:moveTo>
                    <a:pt x="674" y="1273"/>
                  </a:moveTo>
                  <a:lnTo>
                    <a:pt x="674" y="1273"/>
                  </a:lnTo>
                  <a:lnTo>
                    <a:pt x="820" y="1273"/>
                  </a:lnTo>
                  <a:lnTo>
                    <a:pt x="820" y="2533"/>
                  </a:lnTo>
                  <a:lnTo>
                    <a:pt x="674" y="2533"/>
                  </a:lnTo>
                  <a:lnTo>
                    <a:pt x="674" y="1273"/>
                  </a:lnTo>
                  <a:close/>
                  <a:moveTo>
                    <a:pt x="1347" y="2513"/>
                  </a:moveTo>
                  <a:lnTo>
                    <a:pt x="1347" y="2513"/>
                  </a:lnTo>
                  <a:lnTo>
                    <a:pt x="1494" y="2513"/>
                  </a:lnTo>
                  <a:lnTo>
                    <a:pt x="1494" y="2533"/>
                  </a:lnTo>
                  <a:lnTo>
                    <a:pt x="1347" y="2533"/>
                  </a:lnTo>
                  <a:lnTo>
                    <a:pt x="1347" y="2513"/>
                  </a:lnTo>
                  <a:close/>
                  <a:moveTo>
                    <a:pt x="2020" y="2393"/>
                  </a:moveTo>
                  <a:lnTo>
                    <a:pt x="2020" y="2393"/>
                  </a:lnTo>
                  <a:lnTo>
                    <a:pt x="2167" y="2393"/>
                  </a:lnTo>
                  <a:lnTo>
                    <a:pt x="2167" y="2533"/>
                  </a:lnTo>
                  <a:lnTo>
                    <a:pt x="2020" y="2533"/>
                  </a:lnTo>
                  <a:lnTo>
                    <a:pt x="2020" y="2393"/>
                  </a:lnTo>
                  <a:close/>
                  <a:moveTo>
                    <a:pt x="2694" y="1526"/>
                  </a:moveTo>
                  <a:lnTo>
                    <a:pt x="2694" y="1526"/>
                  </a:lnTo>
                  <a:lnTo>
                    <a:pt x="2840" y="1526"/>
                  </a:lnTo>
                  <a:lnTo>
                    <a:pt x="2840" y="2533"/>
                  </a:lnTo>
                  <a:lnTo>
                    <a:pt x="2694" y="2533"/>
                  </a:lnTo>
                  <a:lnTo>
                    <a:pt x="2694" y="1526"/>
                  </a:lnTo>
                  <a:close/>
                  <a:moveTo>
                    <a:pt x="3367" y="0"/>
                  </a:moveTo>
                  <a:lnTo>
                    <a:pt x="3367" y="0"/>
                  </a:lnTo>
                  <a:lnTo>
                    <a:pt x="3514" y="0"/>
                  </a:lnTo>
                  <a:lnTo>
                    <a:pt x="3514" y="2533"/>
                  </a:lnTo>
                  <a:lnTo>
                    <a:pt x="3367" y="2533"/>
                  </a:lnTo>
                  <a:lnTo>
                    <a:pt x="3367" y="0"/>
                  </a:lnTo>
                  <a:close/>
                </a:path>
              </a:pathLst>
            </a:custGeom>
            <a:solidFill>
              <a:srgbClr val="FF773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Fira Sans" panose="020B0503050000020004" pitchFamily="34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630" y="3105"/>
              <a:ext cx="2747" cy="0"/>
            </a:xfrm>
            <a:custGeom>
              <a:avLst/>
              <a:gdLst>
                <a:gd name="T0" fmla="*/ 0 w 4041"/>
                <a:gd name="T1" fmla="*/ 0 w 4041"/>
                <a:gd name="T2" fmla="*/ 4041 w 40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041">
                  <a:moveTo>
                    <a:pt x="0" y="0"/>
                  </a:moveTo>
                  <a:lnTo>
                    <a:pt x="0" y="0"/>
                  </a:lnTo>
                  <a:lnTo>
                    <a:pt x="4041" y="0"/>
                  </a:lnTo>
                </a:path>
              </a:pathLst>
            </a:custGeom>
            <a:noFill/>
            <a:ln w="11113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Fira Sans" panose="020B05030500000200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415" y="3050"/>
              <a:ext cx="3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495" y="3050"/>
              <a:ext cx="4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€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537" y="3050"/>
              <a:ext cx="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291" y="2837"/>
              <a:ext cx="3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332" y="2837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374" y="2837"/>
              <a:ext cx="1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,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394" y="2837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435" y="2837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477" y="2837"/>
              <a:ext cx="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495" y="2837"/>
              <a:ext cx="4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€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537" y="2837"/>
              <a:ext cx="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291" y="2624"/>
              <a:ext cx="4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332" y="2624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374" y="2624"/>
              <a:ext cx="1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,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394" y="2624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435" y="2624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477" y="2624"/>
              <a:ext cx="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495" y="2624"/>
              <a:ext cx="4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€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2537" y="2624"/>
              <a:ext cx="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2291" y="2411"/>
              <a:ext cx="4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3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2332" y="2411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2374" y="2411"/>
              <a:ext cx="1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,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394" y="2411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2435" y="2411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2477" y="2411"/>
              <a:ext cx="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2495" y="2411"/>
              <a:ext cx="4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€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537" y="2411"/>
              <a:ext cx="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2291" y="2197"/>
              <a:ext cx="4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4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2332" y="2197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2374" y="2197"/>
              <a:ext cx="1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,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2394" y="2197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2435" y="2197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2477" y="2197"/>
              <a:ext cx="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2495" y="2197"/>
              <a:ext cx="4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€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2537" y="2197"/>
              <a:ext cx="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2291" y="1984"/>
              <a:ext cx="4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2332" y="1984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2374" y="1984"/>
              <a:ext cx="1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,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2394" y="1984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2435" y="1984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2477" y="1984"/>
              <a:ext cx="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2495" y="1984"/>
              <a:ext cx="4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€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2537" y="1984"/>
              <a:ext cx="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2291" y="1771"/>
              <a:ext cx="4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6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2332" y="1771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2374" y="1771"/>
              <a:ext cx="1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,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2394" y="1771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2435" y="1771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2477" y="1771"/>
              <a:ext cx="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2495" y="1771"/>
              <a:ext cx="4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€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2537" y="1771"/>
              <a:ext cx="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2291" y="1557"/>
              <a:ext cx="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7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2332" y="1557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2374" y="1557"/>
              <a:ext cx="1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,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2394" y="1557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2435" y="1557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2477" y="1557"/>
              <a:ext cx="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2495" y="1557"/>
              <a:ext cx="4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€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2537" y="1557"/>
              <a:ext cx="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2291" y="1340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8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2332" y="1340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2374" y="1340"/>
              <a:ext cx="1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,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2394" y="1340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2435" y="1340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2477" y="1340"/>
              <a:ext cx="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2495" y="1340"/>
              <a:ext cx="4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€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2537" y="1340"/>
              <a:ext cx="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2291" y="1127"/>
              <a:ext cx="4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9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2332" y="1127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2374" y="1127"/>
              <a:ext cx="1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,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2394" y="1127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2435" y="1127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2477" y="1127"/>
              <a:ext cx="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2495" y="1127"/>
              <a:ext cx="4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€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2537" y="1127"/>
              <a:ext cx="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2650" y="3159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d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2695" y="3159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2731" y="3159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p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2777" y="3159"/>
              <a:ext cx="3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r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2804" y="3159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2849" y="3159"/>
              <a:ext cx="3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c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2877" y="3159"/>
              <a:ext cx="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i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2894" y="3159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a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2940" y="3159"/>
              <a:ext cx="2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2967" y="3159"/>
              <a:ext cx="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i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2985" y="3159"/>
              <a:ext cx="4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o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3030" y="3159"/>
              <a:ext cx="4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3218" y="3159"/>
              <a:ext cx="3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r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3245" y="3159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3291" y="3159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p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3327" y="3159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a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3372" y="3159"/>
              <a:ext cx="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i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3391" y="3159"/>
              <a:ext cx="3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r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3646" y="3159"/>
              <a:ext cx="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i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3664" y="3159"/>
              <a:ext cx="4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3709" y="3159"/>
              <a:ext cx="2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3737" y="3159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3773" y="3159"/>
              <a:ext cx="3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r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3800" y="3159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3845" y="3159"/>
              <a:ext cx="3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s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3873" y="3159"/>
              <a:ext cx="2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4031" y="3159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4067" y="3159"/>
              <a:ext cx="3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x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4104" y="3159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p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4149" y="3159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4194" y="3159"/>
              <a:ext cx="4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4230" y="3159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d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4276" y="3159"/>
              <a:ext cx="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i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4294" y="3159"/>
              <a:ext cx="2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4321" y="3159"/>
              <a:ext cx="4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u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>
              <a:off x="4366" y="3159"/>
              <a:ext cx="3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r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4393" y="3159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4604" y="3159"/>
              <a:ext cx="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l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4622" y="3159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a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24" name="Rectangle 124"/>
            <p:cNvSpPr>
              <a:spLocks noChangeArrowheads="1"/>
            </p:cNvSpPr>
            <p:nvPr/>
          </p:nvSpPr>
          <p:spPr bwMode="auto">
            <a:xfrm>
              <a:off x="4658" y="3159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b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25" name="Rectangle 125"/>
            <p:cNvSpPr>
              <a:spLocks noChangeArrowheads="1"/>
            </p:cNvSpPr>
            <p:nvPr/>
          </p:nvSpPr>
          <p:spPr bwMode="auto">
            <a:xfrm>
              <a:off x="4704" y="3159"/>
              <a:ext cx="4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o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26" name="Rectangle 126"/>
            <p:cNvSpPr>
              <a:spLocks noChangeArrowheads="1"/>
            </p:cNvSpPr>
            <p:nvPr/>
          </p:nvSpPr>
          <p:spPr bwMode="auto">
            <a:xfrm>
              <a:off x="4750" y="3159"/>
              <a:ext cx="3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r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5070" y="3159"/>
              <a:ext cx="2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>
              <a:off x="5098" y="3159"/>
              <a:ext cx="4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o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5143" y="3159"/>
              <a:ext cx="2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5170" y="3159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a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5206" y="3159"/>
              <a:ext cx="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l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3350" y="3368"/>
              <a:ext cx="41" cy="45"/>
            </a:xfrm>
            <a:custGeom>
              <a:avLst/>
              <a:gdLst>
                <a:gd name="T0" fmla="*/ 0 w 60"/>
                <a:gd name="T1" fmla="*/ 0 h 66"/>
                <a:gd name="T2" fmla="*/ 0 w 60"/>
                <a:gd name="T3" fmla="*/ 0 h 66"/>
                <a:gd name="T4" fmla="*/ 60 w 60"/>
                <a:gd name="T5" fmla="*/ 0 h 66"/>
                <a:gd name="T6" fmla="*/ 60 w 60"/>
                <a:gd name="T7" fmla="*/ 66 h 66"/>
                <a:gd name="T8" fmla="*/ 0 w 60"/>
                <a:gd name="T9" fmla="*/ 66 h 66"/>
                <a:gd name="T10" fmla="*/ 0 w 60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6">
                  <a:moveTo>
                    <a:pt x="0" y="0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66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AB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Fira Sans" panose="020B0503050000020004" pitchFamily="34" charset="0"/>
              </a:endParaRPr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3413" y="3336"/>
              <a:ext cx="4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34" name="Rectangle 134"/>
            <p:cNvSpPr>
              <a:spLocks noChangeArrowheads="1"/>
            </p:cNvSpPr>
            <p:nvPr/>
          </p:nvSpPr>
          <p:spPr bwMode="auto">
            <a:xfrm>
              <a:off x="3459" y="3336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35" name="Rectangle 135"/>
            <p:cNvSpPr>
              <a:spLocks noChangeArrowheads="1"/>
            </p:cNvSpPr>
            <p:nvPr/>
          </p:nvSpPr>
          <p:spPr bwMode="auto">
            <a:xfrm>
              <a:off x="3495" y="3336"/>
              <a:ext cx="5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w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36" name="Rectangle 136"/>
            <p:cNvSpPr>
              <a:spLocks noChangeArrowheads="1"/>
            </p:cNvSpPr>
            <p:nvPr/>
          </p:nvSpPr>
          <p:spPr bwMode="auto">
            <a:xfrm>
              <a:off x="3558" y="3336"/>
              <a:ext cx="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37" name="Rectangle 137"/>
            <p:cNvSpPr>
              <a:spLocks noChangeArrowheads="1"/>
            </p:cNvSpPr>
            <p:nvPr/>
          </p:nvSpPr>
          <p:spPr bwMode="auto">
            <a:xfrm>
              <a:off x="3576" y="3336"/>
              <a:ext cx="7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m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38" name="Rectangle 138"/>
            <p:cNvSpPr>
              <a:spLocks noChangeArrowheads="1"/>
            </p:cNvSpPr>
            <p:nvPr/>
          </p:nvSpPr>
          <p:spPr bwMode="auto">
            <a:xfrm>
              <a:off x="3639" y="3336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a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39" name="Rectangle 139"/>
            <p:cNvSpPr>
              <a:spLocks noChangeArrowheads="1"/>
            </p:cNvSpPr>
            <p:nvPr/>
          </p:nvSpPr>
          <p:spPr bwMode="auto">
            <a:xfrm>
              <a:off x="3676" y="3336"/>
              <a:ext cx="3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c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40" name="Rectangle 140"/>
            <p:cNvSpPr>
              <a:spLocks noChangeArrowheads="1"/>
            </p:cNvSpPr>
            <p:nvPr/>
          </p:nvSpPr>
          <p:spPr bwMode="auto">
            <a:xfrm>
              <a:off x="3712" y="3336"/>
              <a:ext cx="4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h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41" name="Rectangle 141"/>
            <p:cNvSpPr>
              <a:spLocks noChangeArrowheads="1"/>
            </p:cNvSpPr>
            <p:nvPr/>
          </p:nvSpPr>
          <p:spPr bwMode="auto">
            <a:xfrm>
              <a:off x="3758" y="3336"/>
              <a:ext cx="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i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42" name="Rectangle 142"/>
            <p:cNvSpPr>
              <a:spLocks noChangeArrowheads="1"/>
            </p:cNvSpPr>
            <p:nvPr/>
          </p:nvSpPr>
          <p:spPr bwMode="auto">
            <a:xfrm>
              <a:off x="3775" y="3336"/>
              <a:ext cx="4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43" name="Rectangle 143"/>
            <p:cNvSpPr>
              <a:spLocks noChangeArrowheads="1"/>
            </p:cNvSpPr>
            <p:nvPr/>
          </p:nvSpPr>
          <p:spPr bwMode="auto">
            <a:xfrm>
              <a:off x="3821" y="3336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3949" y="3368"/>
              <a:ext cx="45" cy="45"/>
            </a:xfrm>
            <a:custGeom>
              <a:avLst/>
              <a:gdLst>
                <a:gd name="T0" fmla="*/ 0 w 67"/>
                <a:gd name="T1" fmla="*/ 0 h 66"/>
                <a:gd name="T2" fmla="*/ 0 w 67"/>
                <a:gd name="T3" fmla="*/ 0 h 66"/>
                <a:gd name="T4" fmla="*/ 67 w 67"/>
                <a:gd name="T5" fmla="*/ 0 h 66"/>
                <a:gd name="T6" fmla="*/ 67 w 67"/>
                <a:gd name="T7" fmla="*/ 66 h 66"/>
                <a:gd name="T8" fmla="*/ 0 w 67"/>
                <a:gd name="T9" fmla="*/ 66 h 66"/>
                <a:gd name="T10" fmla="*/ 0 w 6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6">
                  <a:moveTo>
                    <a:pt x="0" y="0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66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73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Fira Sans" panose="020B0503050000020004" pitchFamily="34" charset="0"/>
              </a:endParaRPr>
            </a:p>
          </p:txBody>
        </p:sp>
        <p:sp>
          <p:nvSpPr>
            <p:cNvPr id="145" name="Rectangle 145"/>
            <p:cNvSpPr>
              <a:spLocks noChangeArrowheads="1"/>
            </p:cNvSpPr>
            <p:nvPr/>
          </p:nvSpPr>
          <p:spPr bwMode="auto">
            <a:xfrm>
              <a:off x="4013" y="3336"/>
              <a:ext cx="5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w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46" name="Rectangle 146"/>
            <p:cNvSpPr>
              <a:spLocks noChangeArrowheads="1"/>
            </p:cNvSpPr>
            <p:nvPr/>
          </p:nvSpPr>
          <p:spPr bwMode="auto">
            <a:xfrm>
              <a:off x="4067" y="3336"/>
              <a:ext cx="3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r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47" name="Rectangle 147"/>
            <p:cNvSpPr>
              <a:spLocks noChangeArrowheads="1"/>
            </p:cNvSpPr>
            <p:nvPr/>
          </p:nvSpPr>
          <p:spPr bwMode="auto">
            <a:xfrm>
              <a:off x="4103" y="3336"/>
              <a:ext cx="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i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48" name="Rectangle 148"/>
            <p:cNvSpPr>
              <a:spLocks noChangeArrowheads="1"/>
            </p:cNvSpPr>
            <p:nvPr/>
          </p:nvSpPr>
          <p:spPr bwMode="auto">
            <a:xfrm>
              <a:off x="4121" y="3336"/>
              <a:ext cx="2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49" name="Rectangle 149"/>
            <p:cNvSpPr>
              <a:spLocks noChangeArrowheads="1"/>
            </p:cNvSpPr>
            <p:nvPr/>
          </p:nvSpPr>
          <p:spPr bwMode="auto">
            <a:xfrm>
              <a:off x="4149" y="3336"/>
              <a:ext cx="2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50" name="Rectangle 150"/>
            <p:cNvSpPr>
              <a:spLocks noChangeArrowheads="1"/>
            </p:cNvSpPr>
            <p:nvPr/>
          </p:nvSpPr>
          <p:spPr bwMode="auto">
            <a:xfrm>
              <a:off x="4176" y="3336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51" name="Rectangle 151"/>
            <p:cNvSpPr>
              <a:spLocks noChangeArrowheads="1"/>
            </p:cNvSpPr>
            <p:nvPr/>
          </p:nvSpPr>
          <p:spPr bwMode="auto">
            <a:xfrm>
              <a:off x="4212" y="3336"/>
              <a:ext cx="4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52" name="Rectangle 152"/>
            <p:cNvSpPr>
              <a:spLocks noChangeArrowheads="1"/>
            </p:cNvSpPr>
            <p:nvPr/>
          </p:nvSpPr>
          <p:spPr bwMode="auto">
            <a:xfrm>
              <a:off x="4257" y="3336"/>
              <a:ext cx="3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-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53" name="Rectangle 153"/>
            <p:cNvSpPr>
              <a:spLocks noChangeArrowheads="1"/>
            </p:cNvSpPr>
            <p:nvPr/>
          </p:nvSpPr>
          <p:spPr bwMode="auto">
            <a:xfrm>
              <a:off x="4285" y="3336"/>
              <a:ext cx="4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o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54" name="Rectangle 154"/>
            <p:cNvSpPr>
              <a:spLocks noChangeArrowheads="1"/>
            </p:cNvSpPr>
            <p:nvPr/>
          </p:nvSpPr>
          <p:spPr bwMode="auto">
            <a:xfrm>
              <a:off x="4321" y="3336"/>
              <a:ext cx="2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f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  <p:sp>
          <p:nvSpPr>
            <p:cNvPr id="155" name="Rectangle 155"/>
            <p:cNvSpPr>
              <a:spLocks noChangeArrowheads="1"/>
            </p:cNvSpPr>
            <p:nvPr/>
          </p:nvSpPr>
          <p:spPr bwMode="auto">
            <a:xfrm>
              <a:off x="4348" y="3336"/>
              <a:ext cx="2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Fira Sans" panose="020B0503050000020004" pitchFamily="34" charset="0"/>
                </a:rPr>
                <a:t>f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endParaRPr>
            </a:p>
          </p:txBody>
        </p:sp>
      </p:grpSp>
      <p:cxnSp>
        <p:nvCxnSpPr>
          <p:cNvPr id="157" name="Gerade Verbindung mit Pfeil 156"/>
          <p:cNvCxnSpPr/>
          <p:nvPr/>
        </p:nvCxnSpPr>
        <p:spPr>
          <a:xfrm flipV="1">
            <a:off x="4170718" y="1876425"/>
            <a:ext cx="0" cy="3048533"/>
          </a:xfrm>
          <a:prstGeom prst="straightConnector1">
            <a:avLst/>
          </a:prstGeom>
          <a:ln w="76200" cap="rnd">
            <a:solidFill>
              <a:srgbClr val="FF7737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mit Pfeil 157"/>
          <p:cNvCxnSpPr/>
          <p:nvPr/>
        </p:nvCxnSpPr>
        <p:spPr>
          <a:xfrm>
            <a:off x="4170718" y="4929188"/>
            <a:ext cx="4514495" cy="0"/>
          </a:xfrm>
          <a:prstGeom prst="straightConnector1">
            <a:avLst/>
          </a:prstGeom>
          <a:ln w="76200" cap="rnd">
            <a:solidFill>
              <a:srgbClr val="FF7737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50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elle 35">
            <a:extLst>
              <a:ext uri="{FF2B5EF4-FFF2-40B4-BE49-F238E27FC236}">
                <a16:creationId xmlns:a16="http://schemas.microsoft.com/office/drawing/2014/main" id="{30330AD2-F95D-EC4D-9BFB-0E9BD76E4FFA}"/>
              </a:ext>
            </a:extLst>
          </p:cNvPr>
          <p:cNvGraphicFramePr>
            <a:graphicFrameLocks noGrp="1"/>
          </p:cNvGraphicFramePr>
          <p:nvPr/>
        </p:nvGraphicFramePr>
        <p:xfrm>
          <a:off x="2114082" y="1462893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Freeform 8">
            <a:extLst>
              <a:ext uri="{FF2B5EF4-FFF2-40B4-BE49-F238E27FC236}">
                <a16:creationId xmlns:a16="http://schemas.microsoft.com/office/drawing/2014/main" id="{3E411AAC-DD38-8C40-9A4A-2F2981EDD317}"/>
              </a:ext>
            </a:extLst>
          </p:cNvPr>
          <p:cNvSpPr>
            <a:spLocks/>
          </p:cNvSpPr>
          <p:nvPr/>
        </p:nvSpPr>
        <p:spPr bwMode="auto">
          <a:xfrm>
            <a:off x="2485606" y="1124744"/>
            <a:ext cx="568422" cy="576000"/>
          </a:xfrm>
          <a:custGeom>
            <a:avLst/>
            <a:gdLst/>
            <a:ahLst/>
            <a:cxnLst>
              <a:cxn ang="0">
                <a:pos x="61" y="152"/>
              </a:cxn>
              <a:cxn ang="0">
                <a:pos x="88" y="152"/>
              </a:cxn>
              <a:cxn ang="0">
                <a:pos x="88" y="117"/>
              </a:cxn>
              <a:cxn ang="0">
                <a:pos x="123" y="78"/>
              </a:cxn>
              <a:cxn ang="0">
                <a:pos x="105" y="39"/>
              </a:cxn>
              <a:cxn ang="0">
                <a:pos x="47" y="39"/>
              </a:cxn>
              <a:cxn ang="0">
                <a:pos x="33" y="79"/>
              </a:cxn>
              <a:cxn ang="0">
                <a:pos x="61" y="117"/>
              </a:cxn>
              <a:cxn ang="0">
                <a:pos x="61" y="152"/>
              </a:cxn>
            </a:cxnLst>
            <a:rect l="0" t="0" r="r" b="b"/>
            <a:pathLst>
              <a:path w="150" h="152">
                <a:moveTo>
                  <a:pt x="61" y="152"/>
                </a:moveTo>
                <a:lnTo>
                  <a:pt x="88" y="152"/>
                </a:lnTo>
                <a:lnTo>
                  <a:pt x="88" y="117"/>
                </a:lnTo>
                <a:cubicBezTo>
                  <a:pt x="123" y="142"/>
                  <a:pt x="150" y="92"/>
                  <a:pt x="123" y="78"/>
                </a:cubicBezTo>
                <a:cubicBezTo>
                  <a:pt x="131" y="63"/>
                  <a:pt x="120" y="39"/>
                  <a:pt x="105" y="39"/>
                </a:cubicBezTo>
                <a:cubicBezTo>
                  <a:pt x="100" y="5"/>
                  <a:pt x="60" y="0"/>
                  <a:pt x="47" y="39"/>
                </a:cubicBezTo>
                <a:cubicBezTo>
                  <a:pt x="32" y="41"/>
                  <a:pt x="20" y="70"/>
                  <a:pt x="33" y="79"/>
                </a:cubicBezTo>
                <a:cubicBezTo>
                  <a:pt x="0" y="95"/>
                  <a:pt x="28" y="140"/>
                  <a:pt x="61" y="117"/>
                </a:cubicBezTo>
                <a:lnTo>
                  <a:pt x="61" y="152"/>
                </a:lnTo>
                <a:close/>
              </a:path>
            </a:pathLst>
          </a:cu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8900000" scaled="1"/>
            <a:tileRect/>
          </a:gradFill>
          <a:ln w="19050" cap="flat">
            <a:solidFill>
              <a:srgbClr val="395D6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Ellipse 133">
            <a:extLst>
              <a:ext uri="{FF2B5EF4-FFF2-40B4-BE49-F238E27FC236}">
                <a16:creationId xmlns:a16="http://schemas.microsoft.com/office/drawing/2014/main" id="{6BABA5AF-53DD-7345-9217-A7A44CD387EA}"/>
              </a:ext>
            </a:extLst>
          </p:cNvPr>
          <p:cNvSpPr/>
          <p:nvPr/>
        </p:nvSpPr>
        <p:spPr>
          <a:xfrm>
            <a:off x="7894194" y="4687076"/>
            <a:ext cx="288925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ichtungspfeil 38">
            <a:extLst>
              <a:ext uri="{FF2B5EF4-FFF2-40B4-BE49-F238E27FC236}">
                <a16:creationId xmlns:a16="http://schemas.microsoft.com/office/drawing/2014/main" id="{1696A941-F448-4B4F-A03A-02D592B20ED8}"/>
              </a:ext>
            </a:extLst>
          </p:cNvPr>
          <p:cNvSpPr/>
          <p:nvPr/>
        </p:nvSpPr>
        <p:spPr>
          <a:xfrm>
            <a:off x="6071773" y="4688662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Ellipse 161">
            <a:extLst>
              <a:ext uri="{FF2B5EF4-FFF2-40B4-BE49-F238E27FC236}">
                <a16:creationId xmlns:a16="http://schemas.microsoft.com/office/drawing/2014/main" id="{3624C6F5-063F-D948-A8B1-AADF6A88CEE9}"/>
              </a:ext>
            </a:extLst>
          </p:cNvPr>
          <p:cNvSpPr/>
          <p:nvPr/>
        </p:nvSpPr>
        <p:spPr>
          <a:xfrm>
            <a:off x="5911382" y="3585381"/>
            <a:ext cx="288925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ichtungspfeil 40">
            <a:extLst>
              <a:ext uri="{FF2B5EF4-FFF2-40B4-BE49-F238E27FC236}">
                <a16:creationId xmlns:a16="http://schemas.microsoft.com/office/drawing/2014/main" id="{A3EDEDB5-1E9A-6F42-B03F-474B5353A1F2}"/>
              </a:ext>
            </a:extLst>
          </p:cNvPr>
          <p:cNvSpPr/>
          <p:nvPr/>
        </p:nvSpPr>
        <p:spPr>
          <a:xfrm>
            <a:off x="4081016" y="3587855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ichtungspfeil 41">
            <a:extLst>
              <a:ext uri="{FF2B5EF4-FFF2-40B4-BE49-F238E27FC236}">
                <a16:creationId xmlns:a16="http://schemas.microsoft.com/office/drawing/2014/main" id="{C0449DB6-8639-204E-BCE2-36425101EB7F}"/>
              </a:ext>
            </a:extLst>
          </p:cNvPr>
          <p:cNvSpPr/>
          <p:nvPr/>
        </p:nvSpPr>
        <p:spPr>
          <a:xfrm>
            <a:off x="1961685" y="3586259"/>
            <a:ext cx="2135196" cy="294825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Ellipse 189">
            <a:extLst>
              <a:ext uri="{FF2B5EF4-FFF2-40B4-BE49-F238E27FC236}">
                <a16:creationId xmlns:a16="http://schemas.microsoft.com/office/drawing/2014/main" id="{343F5006-35A6-3F45-BE39-C986E5FACDC6}"/>
              </a:ext>
            </a:extLst>
          </p:cNvPr>
          <p:cNvSpPr/>
          <p:nvPr/>
        </p:nvSpPr>
        <p:spPr>
          <a:xfrm>
            <a:off x="1728614" y="3577442"/>
            <a:ext cx="287337" cy="287338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ichtungspfeil 43">
            <a:extLst>
              <a:ext uri="{FF2B5EF4-FFF2-40B4-BE49-F238E27FC236}">
                <a16:creationId xmlns:a16="http://schemas.microsoft.com/office/drawing/2014/main" id="{69C18DD7-6750-2245-999C-F3F0B3BBFA93}"/>
              </a:ext>
            </a:extLst>
          </p:cNvPr>
          <p:cNvSpPr/>
          <p:nvPr/>
        </p:nvSpPr>
        <p:spPr>
          <a:xfrm rot="5400000">
            <a:off x="736822" y="2505957"/>
            <a:ext cx="2241550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88">
            <a:extLst>
              <a:ext uri="{FF2B5EF4-FFF2-40B4-BE49-F238E27FC236}">
                <a16:creationId xmlns:a16="http://schemas.microsoft.com/office/drawing/2014/main" id="{5605DB08-D70E-904B-8E24-3F55C0551E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74479" y="3113072"/>
            <a:ext cx="1846263" cy="600075"/>
            <a:chOff x="2206" y="1047"/>
            <a:chExt cx="1163" cy="378"/>
          </a:xfrm>
        </p:grpSpPr>
        <p:sp>
          <p:nvSpPr>
            <p:cNvPr id="46" name="Oval 89">
              <a:extLst>
                <a:ext uri="{FF2B5EF4-FFF2-40B4-BE49-F238E27FC236}">
                  <a16:creationId xmlns:a16="http://schemas.microsoft.com/office/drawing/2014/main" id="{729F13CD-BBC0-F141-B792-091582597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191"/>
              <a:ext cx="120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7" name="Rectangle 90">
              <a:extLst>
                <a:ext uri="{FF2B5EF4-FFF2-40B4-BE49-F238E27FC236}">
                  <a16:creationId xmlns:a16="http://schemas.microsoft.com/office/drawing/2014/main" id="{6B8515E6-D0AD-2C46-8100-7764C611C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293"/>
              <a:ext cx="246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8" name="Freeform 91">
              <a:extLst>
                <a:ext uri="{FF2B5EF4-FFF2-40B4-BE49-F238E27FC236}">
                  <a16:creationId xmlns:a16="http://schemas.microsoft.com/office/drawing/2014/main" id="{FE0FF926-E1E6-DF48-9EF3-3CD39F614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191"/>
              <a:ext cx="312" cy="180"/>
            </a:xfrm>
            <a:custGeom>
              <a:avLst/>
              <a:gdLst>
                <a:gd name="T0" fmla="*/ 0 w 52"/>
                <a:gd name="T1" fmla="*/ 0 h 30"/>
                <a:gd name="T2" fmla="*/ 0 w 52"/>
                <a:gd name="T3" fmla="*/ 180 h 30"/>
                <a:gd name="T4" fmla="*/ 234 w 52"/>
                <a:gd name="T5" fmla="*/ 180 h 30"/>
                <a:gd name="T6" fmla="*/ 312 w 52"/>
                <a:gd name="T7" fmla="*/ 132 h 30"/>
                <a:gd name="T8" fmla="*/ 312 w 52"/>
                <a:gd name="T9" fmla="*/ 42 h 30"/>
                <a:gd name="T10" fmla="*/ 78 w 52"/>
                <a:gd name="T11" fmla="*/ 0 h 30"/>
                <a:gd name="T12" fmla="*/ 0 w 5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0"/>
                <a:gd name="T23" fmla="*/ 52 w 5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0">
                  <a:moveTo>
                    <a:pt x="0" y="0"/>
                  </a:moveTo>
                  <a:lnTo>
                    <a:pt x="0" y="30"/>
                  </a:lnTo>
                  <a:lnTo>
                    <a:pt x="39" y="30"/>
                  </a:lnTo>
                  <a:lnTo>
                    <a:pt x="52" y="22"/>
                  </a:lnTo>
                  <a:lnTo>
                    <a:pt x="52" y="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9" name="Oval 92">
              <a:extLst>
                <a:ext uri="{FF2B5EF4-FFF2-40B4-BE49-F238E27FC236}">
                  <a16:creationId xmlns:a16="http://schemas.microsoft.com/office/drawing/2014/main" id="{B718BE02-98C3-AE42-8057-EA16E9C29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122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0" name="Oval 93">
              <a:extLst>
                <a:ext uri="{FF2B5EF4-FFF2-40B4-BE49-F238E27FC236}">
                  <a16:creationId xmlns:a16="http://schemas.microsoft.com/office/drawing/2014/main" id="{C9C13D06-A611-D04F-AC35-EF82141AB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227"/>
              <a:ext cx="192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1" name="Freeform 94">
              <a:extLst>
                <a:ext uri="{FF2B5EF4-FFF2-40B4-BE49-F238E27FC236}">
                  <a16:creationId xmlns:a16="http://schemas.microsoft.com/office/drawing/2014/main" id="{6FEACE64-A495-854E-9B17-F5475ADCF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047"/>
              <a:ext cx="228" cy="216"/>
            </a:xfrm>
            <a:custGeom>
              <a:avLst/>
              <a:gdLst>
                <a:gd name="T0" fmla="*/ 6 w 38"/>
                <a:gd name="T1" fmla="*/ 24 h 36"/>
                <a:gd name="T2" fmla="*/ 6 w 38"/>
                <a:gd name="T3" fmla="*/ 144 h 36"/>
                <a:gd name="T4" fmla="*/ 66 w 38"/>
                <a:gd name="T5" fmla="*/ 216 h 36"/>
                <a:gd name="T6" fmla="*/ 168 w 38"/>
                <a:gd name="T7" fmla="*/ 216 h 36"/>
                <a:gd name="T8" fmla="*/ 228 w 38"/>
                <a:gd name="T9" fmla="*/ 150 h 36"/>
                <a:gd name="T10" fmla="*/ 156 w 38"/>
                <a:gd name="T11" fmla="*/ 0 h 36"/>
                <a:gd name="T12" fmla="*/ 0 w 38"/>
                <a:gd name="T13" fmla="*/ 0 h 36"/>
                <a:gd name="T14" fmla="*/ 6 w 38"/>
                <a:gd name="T15" fmla="*/ 2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6"/>
                <a:gd name="T26" fmla="*/ 38 w 3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6">
                  <a:moveTo>
                    <a:pt x="1" y="4"/>
                  </a:moveTo>
                  <a:lnTo>
                    <a:pt x="1" y="24"/>
                  </a:lnTo>
                  <a:lnTo>
                    <a:pt x="11" y="36"/>
                  </a:lnTo>
                  <a:lnTo>
                    <a:pt x="28" y="36"/>
                  </a:lnTo>
                  <a:lnTo>
                    <a:pt x="38" y="2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2" name="Freeform 95">
              <a:extLst>
                <a:ext uri="{FF2B5EF4-FFF2-40B4-BE49-F238E27FC236}">
                  <a16:creationId xmlns:a16="http://schemas.microsoft.com/office/drawing/2014/main" id="{3730EB23-419A-8A4C-A511-25A558862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077"/>
              <a:ext cx="144" cy="114"/>
            </a:xfrm>
            <a:custGeom>
              <a:avLst/>
              <a:gdLst>
                <a:gd name="T0" fmla="*/ 0 w 24"/>
                <a:gd name="T1" fmla="*/ 0 h 19"/>
                <a:gd name="T2" fmla="*/ 6 w 24"/>
                <a:gd name="T3" fmla="*/ 114 h 19"/>
                <a:gd name="T4" fmla="*/ 144 w 24"/>
                <a:gd name="T5" fmla="*/ 114 h 19"/>
                <a:gd name="T6" fmla="*/ 102 w 24"/>
                <a:gd name="T7" fmla="*/ 0 h 19"/>
                <a:gd name="T8" fmla="*/ 0 w 24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9"/>
                <a:gd name="T17" fmla="*/ 24 w 2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9">
                  <a:moveTo>
                    <a:pt x="0" y="0"/>
                  </a:moveTo>
                  <a:lnTo>
                    <a:pt x="1" y="19"/>
                  </a:lnTo>
                  <a:lnTo>
                    <a:pt x="24" y="1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3" name="Line 96">
              <a:extLst>
                <a:ext uri="{FF2B5EF4-FFF2-40B4-BE49-F238E27FC236}">
                  <a16:creationId xmlns:a16="http://schemas.microsoft.com/office/drawing/2014/main" id="{3A05077E-068B-3F4D-8324-523E62C5A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1047"/>
              <a:ext cx="264" cy="1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Line 97">
              <a:extLst>
                <a:ext uri="{FF2B5EF4-FFF2-40B4-BE49-F238E27FC236}">
                  <a16:creationId xmlns:a16="http://schemas.microsoft.com/office/drawing/2014/main" id="{F505B148-5596-6940-92E4-91C4B19042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7" y="1347"/>
              <a:ext cx="78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98">
              <a:extLst>
                <a:ext uri="{FF2B5EF4-FFF2-40B4-BE49-F238E27FC236}">
                  <a16:creationId xmlns:a16="http://schemas.microsoft.com/office/drawing/2014/main" id="{D3970D7C-BCBC-E341-8BA4-445882A4AD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6" y="1191"/>
              <a:ext cx="449" cy="17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99">
              <a:extLst>
                <a:ext uri="{FF2B5EF4-FFF2-40B4-BE49-F238E27FC236}">
                  <a16:creationId xmlns:a16="http://schemas.microsoft.com/office/drawing/2014/main" id="{4BD38ED1-E01D-704C-9158-E63786AF0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1149"/>
              <a:ext cx="1" cy="1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100">
              <a:extLst>
                <a:ext uri="{FF2B5EF4-FFF2-40B4-BE49-F238E27FC236}">
                  <a16:creationId xmlns:a16="http://schemas.microsoft.com/office/drawing/2014/main" id="{18080719-E9CA-8047-82CD-6CC8B4148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1" y="1191"/>
              <a:ext cx="10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101">
              <a:extLst>
                <a:ext uri="{FF2B5EF4-FFF2-40B4-BE49-F238E27FC236}">
                  <a16:creationId xmlns:a16="http://schemas.microsoft.com/office/drawing/2014/main" id="{E2EF353E-6C05-F44E-9F5F-D2FFA9164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323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102">
              <a:extLst>
                <a:ext uri="{FF2B5EF4-FFF2-40B4-BE49-F238E27FC236}">
                  <a16:creationId xmlns:a16="http://schemas.microsoft.com/office/drawing/2014/main" id="{88C1F2EB-6756-2E49-B2A1-194929FC8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239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86" name="Group 12">
            <a:extLst>
              <a:ext uri="{FF2B5EF4-FFF2-40B4-BE49-F238E27FC236}">
                <a16:creationId xmlns:a16="http://schemas.microsoft.com/office/drawing/2014/main" id="{62A54FA3-7CBC-D640-A2C6-EB78CD87DF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69689" y="2780929"/>
            <a:ext cx="904875" cy="333375"/>
            <a:chOff x="3162" y="1293"/>
            <a:chExt cx="570" cy="210"/>
          </a:xfrm>
        </p:grpSpPr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id="{CD7E4A0D-47E9-E441-889B-195647A63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673E7C05-78A5-314D-A5AE-1C44A36B8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A62EDE1F-9D57-544E-B861-49C3CB06A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545D6ED3-F54A-7543-8D95-2BAB1A408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34E46E3C-491D-5643-92A4-09434BD1E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99" name="Ellipse 189">
            <a:extLst>
              <a:ext uri="{FF2B5EF4-FFF2-40B4-BE49-F238E27FC236}">
                <a16:creationId xmlns:a16="http://schemas.microsoft.com/office/drawing/2014/main" id="{BEF2DED2-4331-CA42-BCDD-DB53F829FFC4}"/>
              </a:ext>
            </a:extLst>
          </p:cNvPr>
          <p:cNvSpPr/>
          <p:nvPr/>
        </p:nvSpPr>
        <p:spPr>
          <a:xfrm>
            <a:off x="5909022" y="4687076"/>
            <a:ext cx="287337" cy="287338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ichtungspfeil 99">
            <a:extLst>
              <a:ext uri="{FF2B5EF4-FFF2-40B4-BE49-F238E27FC236}">
                <a16:creationId xmlns:a16="http://schemas.microsoft.com/office/drawing/2014/main" id="{15A37CB2-A03D-554C-9FC9-4C85A7223763}"/>
              </a:ext>
            </a:extLst>
          </p:cNvPr>
          <p:cNvSpPr/>
          <p:nvPr/>
        </p:nvSpPr>
        <p:spPr>
          <a:xfrm rot="5400000">
            <a:off x="5591621" y="4144724"/>
            <a:ext cx="927710" cy="280181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ichtungspfeil 101">
            <a:extLst>
              <a:ext uri="{FF2B5EF4-FFF2-40B4-BE49-F238E27FC236}">
                <a16:creationId xmlns:a16="http://schemas.microsoft.com/office/drawing/2014/main" id="{0348859A-EC64-C64F-A1D3-6055303CECE7}"/>
              </a:ext>
            </a:extLst>
          </p:cNvPr>
          <p:cNvSpPr/>
          <p:nvPr/>
        </p:nvSpPr>
        <p:spPr>
          <a:xfrm>
            <a:off x="2203039" y="2460363"/>
            <a:ext cx="1960227" cy="261334"/>
          </a:xfrm>
          <a:prstGeom prst="homePlate">
            <a:avLst/>
          </a:prstGeom>
          <a:gradFill flip="none" rotWithShape="1">
            <a:gsLst>
              <a:gs pos="0">
                <a:srgbClr val="395D61">
                  <a:shade val="30000"/>
                  <a:satMod val="115000"/>
                </a:srgbClr>
              </a:gs>
              <a:gs pos="50000">
                <a:srgbClr val="395D61">
                  <a:shade val="67500"/>
                  <a:satMod val="115000"/>
                </a:srgbClr>
              </a:gs>
              <a:gs pos="100000">
                <a:srgbClr val="395D6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Richtungspfeil 102">
            <a:extLst>
              <a:ext uri="{FF2B5EF4-FFF2-40B4-BE49-F238E27FC236}">
                <a16:creationId xmlns:a16="http://schemas.microsoft.com/office/drawing/2014/main" id="{6B18E705-09CF-B740-BB40-909031EDB4CB}"/>
              </a:ext>
            </a:extLst>
          </p:cNvPr>
          <p:cNvSpPr/>
          <p:nvPr/>
        </p:nvSpPr>
        <p:spPr>
          <a:xfrm rot="5400000">
            <a:off x="1615126" y="2003950"/>
            <a:ext cx="1192844" cy="242650"/>
          </a:xfrm>
          <a:prstGeom prst="homePlate">
            <a:avLst/>
          </a:prstGeom>
          <a:gradFill flip="none" rotWithShape="1">
            <a:gsLst>
              <a:gs pos="0">
                <a:srgbClr val="395D61">
                  <a:shade val="30000"/>
                  <a:satMod val="115000"/>
                </a:srgbClr>
              </a:gs>
              <a:gs pos="50000">
                <a:srgbClr val="395D61">
                  <a:shade val="67500"/>
                  <a:satMod val="115000"/>
                </a:srgbClr>
              </a:gs>
              <a:gs pos="100000">
                <a:srgbClr val="395D6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3" name="Gruppieren 50">
            <a:extLst>
              <a:ext uri="{FF2B5EF4-FFF2-40B4-BE49-F238E27FC236}">
                <a16:creationId xmlns:a16="http://schemas.microsoft.com/office/drawing/2014/main" id="{3E58809C-3BC7-B14D-AFDF-3E210AC9C30F}"/>
              </a:ext>
            </a:extLst>
          </p:cNvPr>
          <p:cNvGrpSpPr/>
          <p:nvPr/>
        </p:nvGrpSpPr>
        <p:grpSpPr>
          <a:xfrm>
            <a:off x="1748389" y="1204122"/>
            <a:ext cx="480000" cy="480000"/>
            <a:chOff x="3665531" y="2528881"/>
            <a:chExt cx="360000" cy="360000"/>
          </a:xfr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94" name="Ellipse 47">
              <a:extLst>
                <a:ext uri="{FF2B5EF4-FFF2-40B4-BE49-F238E27FC236}">
                  <a16:creationId xmlns:a16="http://schemas.microsoft.com/office/drawing/2014/main" id="{32FFEB89-9A11-BF44-B0A5-1CD05CA1240E}"/>
                </a:ext>
              </a:extLst>
            </p:cNvPr>
            <p:cNvSpPr/>
            <p:nvPr/>
          </p:nvSpPr>
          <p:spPr bwMode="auto">
            <a:xfrm>
              <a:off x="3665531" y="2528881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Ellipse 48">
              <a:extLst>
                <a:ext uri="{FF2B5EF4-FFF2-40B4-BE49-F238E27FC236}">
                  <a16:creationId xmlns:a16="http://schemas.microsoft.com/office/drawing/2014/main" id="{85FA3E08-8ABA-594B-8A2D-0FEA74ADDE04}"/>
                </a:ext>
              </a:extLst>
            </p:cNvPr>
            <p:cNvSpPr/>
            <p:nvPr/>
          </p:nvSpPr>
          <p:spPr bwMode="auto">
            <a:xfrm>
              <a:off x="3705219" y="2562219"/>
              <a:ext cx="288000" cy="288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Ellipse 49">
              <a:extLst>
                <a:ext uri="{FF2B5EF4-FFF2-40B4-BE49-F238E27FC236}">
                  <a16:creationId xmlns:a16="http://schemas.microsoft.com/office/drawing/2014/main" id="{6E904D40-1EE5-F242-A455-C48CCDB06F18}"/>
                </a:ext>
              </a:extLst>
            </p:cNvPr>
            <p:cNvSpPr/>
            <p:nvPr/>
          </p:nvSpPr>
          <p:spPr bwMode="auto">
            <a:xfrm>
              <a:off x="3740144" y="2597144"/>
              <a:ext cx="216000" cy="216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" name="Richtungspfeil 103">
            <a:extLst>
              <a:ext uri="{FF2B5EF4-FFF2-40B4-BE49-F238E27FC236}">
                <a16:creationId xmlns:a16="http://schemas.microsoft.com/office/drawing/2014/main" id="{BB4B4EAF-34EF-2942-9329-FD6201782733}"/>
              </a:ext>
            </a:extLst>
          </p:cNvPr>
          <p:cNvSpPr/>
          <p:nvPr/>
        </p:nvSpPr>
        <p:spPr>
          <a:xfrm>
            <a:off x="4052663" y="4703762"/>
            <a:ext cx="1885920" cy="266400"/>
          </a:xfrm>
          <a:prstGeom prst="homePlate">
            <a:avLst/>
          </a:prstGeom>
          <a:gradFill flip="none" rotWithShape="1">
            <a:gsLst>
              <a:gs pos="0">
                <a:srgbClr val="395D61">
                  <a:shade val="30000"/>
                  <a:satMod val="115000"/>
                </a:srgbClr>
              </a:gs>
              <a:gs pos="50000">
                <a:srgbClr val="395D61">
                  <a:shade val="67500"/>
                  <a:satMod val="115000"/>
                </a:srgbClr>
              </a:gs>
              <a:gs pos="100000">
                <a:srgbClr val="395D6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5" name="Ellipse 158">
            <a:extLst>
              <a:ext uri="{FF2B5EF4-FFF2-40B4-BE49-F238E27FC236}">
                <a16:creationId xmlns:a16="http://schemas.microsoft.com/office/drawing/2014/main" id="{B5410291-96FE-774F-8585-12B5A50623A2}"/>
              </a:ext>
            </a:extLst>
          </p:cNvPr>
          <p:cNvSpPr/>
          <p:nvPr/>
        </p:nvSpPr>
        <p:spPr>
          <a:xfrm>
            <a:off x="3918862" y="4719578"/>
            <a:ext cx="267602" cy="266400"/>
          </a:xfrm>
          <a:prstGeom prst="ellips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1" name="Richtungspfeil 100">
            <a:extLst>
              <a:ext uri="{FF2B5EF4-FFF2-40B4-BE49-F238E27FC236}">
                <a16:creationId xmlns:a16="http://schemas.microsoft.com/office/drawing/2014/main" id="{5DDE1CE4-5D25-A148-8D55-276BE0D5DD9E}"/>
              </a:ext>
            </a:extLst>
          </p:cNvPr>
          <p:cNvSpPr/>
          <p:nvPr/>
        </p:nvSpPr>
        <p:spPr>
          <a:xfrm rot="5400000">
            <a:off x="2928998" y="3588024"/>
            <a:ext cx="2225886" cy="242648"/>
          </a:xfrm>
          <a:prstGeom prst="homePlate">
            <a:avLst/>
          </a:prstGeom>
          <a:gradFill flip="none" rotWithShape="1">
            <a:gsLst>
              <a:gs pos="0">
                <a:srgbClr val="395D61">
                  <a:shade val="30000"/>
                  <a:satMod val="115000"/>
                </a:srgbClr>
              </a:gs>
              <a:gs pos="50000">
                <a:srgbClr val="395D61">
                  <a:shade val="67500"/>
                  <a:satMod val="115000"/>
                </a:srgbClr>
              </a:gs>
              <a:gs pos="100000">
                <a:srgbClr val="395D6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6" name="Group 31">
            <a:extLst>
              <a:ext uri="{FF2B5EF4-FFF2-40B4-BE49-F238E27FC236}">
                <a16:creationId xmlns:a16="http://schemas.microsoft.com/office/drawing/2014/main" id="{1B663716-52F1-DC4D-B339-19EA0FC568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80419" y="3986554"/>
            <a:ext cx="1819275" cy="904875"/>
            <a:chOff x="1827" y="1047"/>
            <a:chExt cx="1146" cy="570"/>
          </a:xfrm>
        </p:grpSpPr>
        <p:sp>
          <p:nvSpPr>
            <p:cNvPr id="107" name="Line 32">
              <a:extLst>
                <a:ext uri="{FF2B5EF4-FFF2-40B4-BE49-F238E27FC236}">
                  <a16:creationId xmlns:a16="http://schemas.microsoft.com/office/drawing/2014/main" id="{E4C5258F-889B-2043-96FD-C21C840D7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1" y="1299"/>
              <a:ext cx="1" cy="210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Line 33">
              <a:extLst>
                <a:ext uri="{FF2B5EF4-FFF2-40B4-BE49-F238E27FC236}">
                  <a16:creationId xmlns:a16="http://schemas.microsoft.com/office/drawing/2014/main" id="{DB857AA5-C9AE-3D4D-9BE1-2D5D3B3EC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7" y="1305"/>
              <a:ext cx="1" cy="204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Rectangle 34">
              <a:extLst>
                <a:ext uri="{FF2B5EF4-FFF2-40B4-BE49-F238E27FC236}">
                  <a16:creationId xmlns:a16="http://schemas.microsoft.com/office/drawing/2014/main" id="{76F861A6-D3B5-8146-B55A-532AC9480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515"/>
              <a:ext cx="564" cy="42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Oval 35">
              <a:extLst>
                <a:ext uri="{FF2B5EF4-FFF2-40B4-BE49-F238E27FC236}">
                  <a16:creationId xmlns:a16="http://schemas.microsoft.com/office/drawing/2014/main" id="{F085CB8E-3B48-794C-A77A-3F0E53BE0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Oval 36">
              <a:extLst>
                <a:ext uri="{FF2B5EF4-FFF2-40B4-BE49-F238E27FC236}">
                  <a16:creationId xmlns:a16="http://schemas.microsoft.com/office/drawing/2014/main" id="{FA9F24B4-7BF7-694F-9EEE-790055A47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37">
              <a:extLst>
                <a:ext uri="{FF2B5EF4-FFF2-40B4-BE49-F238E27FC236}">
                  <a16:creationId xmlns:a16="http://schemas.microsoft.com/office/drawing/2014/main" id="{72205CBE-C319-5444-90E9-80FC72516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1203"/>
              <a:ext cx="444" cy="348"/>
            </a:xfrm>
            <a:custGeom>
              <a:avLst/>
              <a:gdLst/>
              <a:ahLst/>
              <a:cxnLst>
                <a:cxn ang="0">
                  <a:pos x="34" y="58"/>
                </a:cxn>
                <a:cxn ang="0">
                  <a:pos x="74" y="50"/>
                </a:cxn>
                <a:cxn ang="0">
                  <a:pos x="72" y="33"/>
                </a:cxn>
                <a:cxn ang="0">
                  <a:pos x="49" y="30"/>
                </a:cxn>
                <a:cxn ang="0">
                  <a:pos x="46" y="4"/>
                </a:cxn>
                <a:cxn ang="0">
                  <a:pos x="47" y="0"/>
                </a:cxn>
                <a:cxn ang="0">
                  <a:pos x="20" y="0"/>
                </a:cxn>
                <a:cxn ang="0">
                  <a:pos x="11" y="30"/>
                </a:cxn>
                <a:cxn ang="0">
                  <a:pos x="0" y="36"/>
                </a:cxn>
                <a:cxn ang="0">
                  <a:pos x="0" y="58"/>
                </a:cxn>
                <a:cxn ang="0">
                  <a:pos x="17" y="58"/>
                </a:cxn>
                <a:cxn ang="0">
                  <a:pos x="34" y="58"/>
                </a:cxn>
              </a:cxnLst>
              <a:rect l="0" t="0" r="r" b="b"/>
              <a:pathLst>
                <a:path w="74" h="58">
                  <a:moveTo>
                    <a:pt x="34" y="58"/>
                  </a:moveTo>
                  <a:lnTo>
                    <a:pt x="74" y="50"/>
                  </a:lnTo>
                  <a:lnTo>
                    <a:pt x="72" y="33"/>
                  </a:lnTo>
                  <a:lnTo>
                    <a:pt x="49" y="30"/>
                  </a:lnTo>
                  <a:lnTo>
                    <a:pt x="46" y="4"/>
                  </a:lnTo>
                  <a:lnTo>
                    <a:pt x="47" y="0"/>
                  </a:lnTo>
                  <a:cubicBezTo>
                    <a:pt x="38" y="0"/>
                    <a:pt x="29" y="0"/>
                    <a:pt x="20" y="0"/>
                  </a:cubicBezTo>
                  <a:cubicBezTo>
                    <a:pt x="13" y="7"/>
                    <a:pt x="9" y="19"/>
                    <a:pt x="11" y="30"/>
                  </a:cubicBezTo>
                  <a:cubicBezTo>
                    <a:pt x="6" y="31"/>
                    <a:pt x="3" y="33"/>
                    <a:pt x="0" y="36"/>
                  </a:cubicBezTo>
                  <a:lnTo>
                    <a:pt x="0" y="58"/>
                  </a:lnTo>
                  <a:lnTo>
                    <a:pt x="17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Line 38">
              <a:extLst>
                <a:ext uri="{FF2B5EF4-FFF2-40B4-BE49-F238E27FC236}">
                  <a16:creationId xmlns:a16="http://schemas.microsoft.com/office/drawing/2014/main" id="{5CF19B12-DA56-5348-8C6F-FBFA2934F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" y="1305"/>
              <a:ext cx="1" cy="204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Line 39">
              <a:extLst>
                <a:ext uri="{FF2B5EF4-FFF2-40B4-BE49-F238E27FC236}">
                  <a16:creationId xmlns:a16="http://schemas.microsoft.com/office/drawing/2014/main" id="{66C0E82E-8341-C042-AB18-50D173BE8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305"/>
              <a:ext cx="1" cy="204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40">
              <a:extLst>
                <a:ext uri="{FF2B5EF4-FFF2-40B4-BE49-F238E27FC236}">
                  <a16:creationId xmlns:a16="http://schemas.microsoft.com/office/drawing/2014/main" id="{F5D2AB45-5BC2-6246-8047-00D383C3B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047"/>
              <a:ext cx="558" cy="408"/>
            </a:xfrm>
            <a:custGeom>
              <a:avLst/>
              <a:gdLst/>
              <a:ahLst/>
              <a:cxnLst>
                <a:cxn ang="0">
                  <a:pos x="93" y="68"/>
                </a:cxn>
                <a:cxn ang="0">
                  <a:pos x="93" y="23"/>
                </a:cxn>
                <a:cxn ang="0">
                  <a:pos x="37" y="0"/>
                </a:cxn>
                <a:cxn ang="0">
                  <a:pos x="0" y="25"/>
                </a:cxn>
                <a:cxn ang="0">
                  <a:pos x="3" y="29"/>
                </a:cxn>
                <a:cxn ang="0">
                  <a:pos x="38" y="6"/>
                </a:cxn>
                <a:cxn ang="0">
                  <a:pos x="88" y="29"/>
                </a:cxn>
                <a:cxn ang="0">
                  <a:pos x="88" y="68"/>
                </a:cxn>
                <a:cxn ang="0">
                  <a:pos x="93" y="68"/>
                </a:cxn>
              </a:cxnLst>
              <a:rect l="0" t="0" r="r" b="b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38" y="6"/>
                  </a:lnTo>
                  <a:lnTo>
                    <a:pt x="88" y="29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41">
              <a:extLst>
                <a:ext uri="{FF2B5EF4-FFF2-40B4-BE49-F238E27FC236}">
                  <a16:creationId xmlns:a16="http://schemas.microsoft.com/office/drawing/2014/main" id="{B768D6BD-EA62-9C44-84B3-7A69E82A9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419"/>
              <a:ext cx="90" cy="9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3" y="15"/>
                </a:cxn>
                <a:cxn ang="0">
                  <a:pos x="15" y="0"/>
                </a:cxn>
                <a:cxn ang="0">
                  <a:pos x="5" y="0"/>
                </a:cxn>
              </a:cxnLst>
              <a:rect l="0" t="0" r="r" b="b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Oval 42">
              <a:extLst>
                <a:ext uri="{FF2B5EF4-FFF2-40B4-BE49-F238E27FC236}">
                  <a16:creationId xmlns:a16="http://schemas.microsoft.com/office/drawing/2014/main" id="{3685E0F3-2805-AB48-AC36-8AB58D80F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Oval 43">
              <a:extLst>
                <a:ext uri="{FF2B5EF4-FFF2-40B4-BE49-F238E27FC236}">
                  <a16:creationId xmlns:a16="http://schemas.microsoft.com/office/drawing/2014/main" id="{83CA4DD0-D420-4548-A5CC-19C528158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479"/>
              <a:ext cx="132" cy="138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44">
              <a:extLst>
                <a:ext uri="{FF2B5EF4-FFF2-40B4-BE49-F238E27FC236}">
                  <a16:creationId xmlns:a16="http://schemas.microsoft.com/office/drawing/2014/main" id="{04DC502F-0524-0047-9C52-C3C813671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191"/>
              <a:ext cx="162" cy="138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22" y="23"/>
                </a:cxn>
              </a:cxnLst>
              <a:rect l="0" t="0" r="r" b="b"/>
              <a:pathLst>
                <a:path w="27" h="23">
                  <a:moveTo>
                    <a:pt x="6" y="23"/>
                  </a:moveTo>
                  <a:cubicBezTo>
                    <a:pt x="0" y="0"/>
                    <a:pt x="27" y="1"/>
                    <a:pt x="22" y="23"/>
                  </a:cubicBezTo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45">
              <a:extLst>
                <a:ext uri="{FF2B5EF4-FFF2-40B4-BE49-F238E27FC236}">
                  <a16:creationId xmlns:a16="http://schemas.microsoft.com/office/drawing/2014/main" id="{F48786BA-E5BE-B546-A013-06BF8A4BC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233"/>
              <a:ext cx="180" cy="14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0" y="24"/>
                </a:cxn>
                <a:cxn ang="0">
                  <a:pos x="2" y="24"/>
                </a:cxn>
                <a:cxn ang="0">
                  <a:pos x="7" y="0"/>
                </a:cxn>
                <a:cxn ang="0">
                  <a:pos x="27" y="0"/>
                </a:cxn>
              </a:cxnLst>
              <a:rect l="0" t="0" r="r" b="b"/>
              <a:pathLst>
                <a:path w="30" h="24">
                  <a:moveTo>
                    <a:pt x="27" y="0"/>
                  </a:moveTo>
                  <a:lnTo>
                    <a:pt x="30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46">
              <a:extLst>
                <a:ext uri="{FF2B5EF4-FFF2-40B4-BE49-F238E27FC236}">
                  <a16:creationId xmlns:a16="http://schemas.microsoft.com/office/drawing/2014/main" id="{543A15B7-81EA-AD4A-B3CD-60343ACFA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1209"/>
              <a:ext cx="24" cy="2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lnTo>
                    <a:pt x="1" y="3"/>
                  </a:lnTo>
                  <a:cubicBezTo>
                    <a:pt x="0" y="3"/>
                    <a:pt x="0" y="2"/>
                    <a:pt x="1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22" name="Group 36">
            <a:extLst>
              <a:ext uri="{FF2B5EF4-FFF2-40B4-BE49-F238E27FC236}">
                <a16:creationId xmlns:a16="http://schemas.microsoft.com/office/drawing/2014/main" id="{A49724E7-7367-9746-BB56-99AB7B28B3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42247" y="2050914"/>
            <a:ext cx="1638300" cy="1028700"/>
            <a:chOff x="1677" y="957"/>
            <a:chExt cx="1032" cy="648"/>
          </a:xfrm>
        </p:grpSpPr>
        <p:sp>
          <p:nvSpPr>
            <p:cNvPr id="123" name="Freeform 37">
              <a:extLst>
                <a:ext uri="{FF2B5EF4-FFF2-40B4-BE49-F238E27FC236}">
                  <a16:creationId xmlns:a16="http://schemas.microsoft.com/office/drawing/2014/main" id="{E3DDC459-AB9F-214F-81CD-D78C077C1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1323"/>
              <a:ext cx="18" cy="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2"/>
                  </a:lnTo>
                  <a:cubicBezTo>
                    <a:pt x="3" y="3"/>
                    <a:pt x="2" y="3"/>
                    <a:pt x="2" y="3"/>
                  </a:cubicBezTo>
                  <a:lnTo>
                    <a:pt x="2" y="3"/>
                  </a:ln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Freeform 38">
              <a:extLst>
                <a:ext uri="{FF2B5EF4-FFF2-40B4-BE49-F238E27FC236}">
                  <a16:creationId xmlns:a16="http://schemas.microsoft.com/office/drawing/2014/main" id="{12ED4715-3364-1B41-B6BB-C24290076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1215"/>
              <a:ext cx="210" cy="210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18" y="0"/>
                </a:cxn>
                <a:cxn ang="0">
                  <a:pos x="35" y="0"/>
                </a:cxn>
                <a:cxn ang="0">
                  <a:pos x="35" y="25"/>
                </a:cxn>
                <a:cxn ang="0">
                  <a:pos x="26" y="35"/>
                </a:cxn>
                <a:cxn ang="0">
                  <a:pos x="6" y="35"/>
                </a:cxn>
                <a:cxn ang="0">
                  <a:pos x="1" y="29"/>
                </a:cxn>
                <a:cxn ang="0">
                  <a:pos x="19" y="2"/>
                </a:cxn>
              </a:cxnLst>
              <a:rect l="0" t="0" r="r" b="b"/>
              <a:pathLst>
                <a:path w="35" h="35">
                  <a:moveTo>
                    <a:pt x="19" y="2"/>
                  </a:moveTo>
                  <a:lnTo>
                    <a:pt x="18" y="0"/>
                  </a:lnTo>
                  <a:lnTo>
                    <a:pt x="35" y="0"/>
                  </a:lnTo>
                  <a:lnTo>
                    <a:pt x="35" y="25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29"/>
                  </a:lnTo>
                  <a:cubicBezTo>
                    <a:pt x="0" y="22"/>
                    <a:pt x="5" y="9"/>
                    <a:pt x="19" y="2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Freeform 39">
              <a:extLst>
                <a:ext uri="{FF2B5EF4-FFF2-40B4-BE49-F238E27FC236}">
                  <a16:creationId xmlns:a16="http://schemas.microsoft.com/office/drawing/2014/main" id="{70FDFD5C-9000-B447-A9C8-1377B3ED6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1245"/>
              <a:ext cx="156" cy="13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3"/>
                </a:cxn>
                <a:cxn ang="0">
                  <a:pos x="26" y="19"/>
                </a:cxn>
                <a:cxn ang="0">
                  <a:pos x="26" y="0"/>
                </a:cxn>
                <a:cxn ang="0">
                  <a:pos x="15" y="0"/>
                </a:cxn>
              </a:cxnLst>
              <a:rect l="0" t="0" r="r" b="b"/>
              <a:pathLst>
                <a:path w="26" h="23">
                  <a:moveTo>
                    <a:pt x="15" y="0"/>
                  </a:moveTo>
                  <a:cubicBezTo>
                    <a:pt x="6" y="6"/>
                    <a:pt x="0" y="15"/>
                    <a:pt x="0" y="23"/>
                  </a:cubicBezTo>
                  <a:cubicBezTo>
                    <a:pt x="10" y="23"/>
                    <a:pt x="18" y="21"/>
                    <a:pt x="26" y="19"/>
                  </a:cubicBezTo>
                  <a:lnTo>
                    <a:pt x="26" y="0"/>
                  </a:lnTo>
                  <a:cubicBezTo>
                    <a:pt x="22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Rectangle 40">
              <a:extLst>
                <a:ext uri="{FF2B5EF4-FFF2-40B4-BE49-F238E27FC236}">
                  <a16:creationId xmlns:a16="http://schemas.microsoft.com/office/drawing/2014/main" id="{D3DD32B9-42B4-0B4C-A2EA-FCB4C0D2C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1467"/>
              <a:ext cx="252" cy="54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Rectangle 41">
              <a:extLst>
                <a:ext uri="{FF2B5EF4-FFF2-40B4-BE49-F238E27FC236}">
                  <a16:creationId xmlns:a16="http://schemas.microsoft.com/office/drawing/2014/main" id="{E931CCDB-2ED4-4048-960A-47998E132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" y="1341"/>
              <a:ext cx="54" cy="132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Oval 42">
              <a:extLst>
                <a:ext uri="{FF2B5EF4-FFF2-40B4-BE49-F238E27FC236}">
                  <a16:creationId xmlns:a16="http://schemas.microsoft.com/office/drawing/2014/main" id="{A5159E64-4548-9D43-AA70-E7F77E730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1383"/>
              <a:ext cx="54" cy="54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Oval 43">
              <a:extLst>
                <a:ext uri="{FF2B5EF4-FFF2-40B4-BE49-F238E27FC236}">
                  <a16:creationId xmlns:a16="http://schemas.microsoft.com/office/drawing/2014/main" id="{D0A541FD-4B2D-404D-AAFF-E228E74F4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1383"/>
              <a:ext cx="48" cy="54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Rectangle 44">
              <a:extLst>
                <a:ext uri="{FF2B5EF4-FFF2-40B4-BE49-F238E27FC236}">
                  <a16:creationId xmlns:a16="http://schemas.microsoft.com/office/drawing/2014/main" id="{DD2A9D05-206B-3F4E-B635-C057B13D6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473"/>
              <a:ext cx="108" cy="24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Oval 45">
              <a:extLst>
                <a:ext uri="{FF2B5EF4-FFF2-40B4-BE49-F238E27FC236}">
                  <a16:creationId xmlns:a16="http://schemas.microsoft.com/office/drawing/2014/main" id="{7907D225-1F13-C949-A7AA-5BA8862D7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Oval 46">
              <a:extLst>
                <a:ext uri="{FF2B5EF4-FFF2-40B4-BE49-F238E27FC236}">
                  <a16:creationId xmlns:a16="http://schemas.microsoft.com/office/drawing/2014/main" id="{D1C42649-254F-2441-A428-EFEFB1013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Freeform 47">
              <a:extLst>
                <a:ext uri="{FF2B5EF4-FFF2-40B4-BE49-F238E27FC236}">
                  <a16:creationId xmlns:a16="http://schemas.microsoft.com/office/drawing/2014/main" id="{E93FABD9-15B0-D445-96F9-355AC1F88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1341"/>
              <a:ext cx="408" cy="18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31"/>
                </a:cxn>
                <a:cxn ang="0">
                  <a:pos x="46" y="31"/>
                </a:cxn>
                <a:cxn ang="0">
                  <a:pos x="68" y="24"/>
                </a:cxn>
                <a:cxn ang="0">
                  <a:pos x="66" y="6"/>
                </a:cxn>
                <a:cxn ang="0">
                  <a:pos x="41" y="0"/>
                </a:cxn>
                <a:cxn ang="0">
                  <a:pos x="17" y="0"/>
                </a:cxn>
                <a:cxn ang="0">
                  <a:pos x="9" y="20"/>
                </a:cxn>
                <a:cxn ang="0">
                  <a:pos x="0" y="21"/>
                </a:cxn>
              </a:cxnLst>
              <a:rect l="0" t="0" r="r" b="b"/>
              <a:pathLst>
                <a:path w="68" h="31">
                  <a:moveTo>
                    <a:pt x="0" y="21"/>
                  </a:moveTo>
                  <a:lnTo>
                    <a:pt x="0" y="31"/>
                  </a:lnTo>
                  <a:lnTo>
                    <a:pt x="46" y="31"/>
                  </a:lnTo>
                  <a:lnTo>
                    <a:pt x="68" y="24"/>
                  </a:lnTo>
                  <a:lnTo>
                    <a:pt x="66" y="6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9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4" name="Oval 48">
              <a:extLst>
                <a:ext uri="{FF2B5EF4-FFF2-40B4-BE49-F238E27FC236}">
                  <a16:creationId xmlns:a16="http://schemas.microsoft.com/office/drawing/2014/main" id="{3AC309A2-D60D-F544-BC1F-3F657A41A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1437"/>
              <a:ext cx="168" cy="168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Freeform 49">
              <a:extLst>
                <a:ext uri="{FF2B5EF4-FFF2-40B4-BE49-F238E27FC236}">
                  <a16:creationId xmlns:a16="http://schemas.microsoft.com/office/drawing/2014/main" id="{6484FF1E-F068-C24D-90A6-B57ABA0C2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251"/>
              <a:ext cx="78" cy="14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24"/>
                </a:cxn>
                <a:cxn ang="0">
                  <a:pos x="13" y="23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13" h="24">
                  <a:moveTo>
                    <a:pt x="0" y="5"/>
                  </a:moveTo>
                  <a:lnTo>
                    <a:pt x="3" y="24"/>
                  </a:lnTo>
                  <a:lnTo>
                    <a:pt x="13" y="2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Freeform 50">
              <a:extLst>
                <a:ext uri="{FF2B5EF4-FFF2-40B4-BE49-F238E27FC236}">
                  <a16:creationId xmlns:a16="http://schemas.microsoft.com/office/drawing/2014/main" id="{E0DF09E8-87EE-F441-A551-9CDBDB50A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1389"/>
              <a:ext cx="114" cy="78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4" y="0"/>
                </a:cxn>
                <a:cxn ang="0">
                  <a:pos x="4" y="1"/>
                </a:cxn>
                <a:cxn ang="0">
                  <a:pos x="0" y="13"/>
                </a:cxn>
                <a:cxn ang="0">
                  <a:pos x="19" y="13"/>
                </a:cxn>
              </a:cxnLst>
              <a:rect l="0" t="0" r="r" b="b"/>
              <a:pathLst>
                <a:path w="19" h="13">
                  <a:moveTo>
                    <a:pt x="19" y="13"/>
                  </a:moveTo>
                  <a:lnTo>
                    <a:pt x="14" y="0"/>
                  </a:lnTo>
                  <a:lnTo>
                    <a:pt x="4" y="1"/>
                  </a:lnTo>
                  <a:lnTo>
                    <a:pt x="0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Freeform 51">
              <a:extLst>
                <a:ext uri="{FF2B5EF4-FFF2-40B4-BE49-F238E27FC236}">
                  <a16:creationId xmlns:a16="http://schemas.microsoft.com/office/drawing/2014/main" id="{E59867DB-FFB0-454D-89EA-45F9E2A6D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425"/>
              <a:ext cx="60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10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Freeform 52">
              <a:extLst>
                <a:ext uri="{FF2B5EF4-FFF2-40B4-BE49-F238E27FC236}">
                  <a16:creationId xmlns:a16="http://schemas.microsoft.com/office/drawing/2014/main" id="{9DB1837B-3F4D-8242-848A-DF06FE9E6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957"/>
              <a:ext cx="342" cy="366"/>
            </a:xfrm>
            <a:custGeom>
              <a:avLst/>
              <a:gdLst/>
              <a:ahLst/>
              <a:cxnLst>
                <a:cxn ang="0">
                  <a:pos x="57" y="49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2" y="61"/>
                </a:cxn>
                <a:cxn ang="0">
                  <a:pos x="6" y="61"/>
                </a:cxn>
                <a:cxn ang="0">
                  <a:pos x="5" y="10"/>
                </a:cxn>
                <a:cxn ang="0">
                  <a:pos x="52" y="54"/>
                </a:cxn>
                <a:cxn ang="0">
                  <a:pos x="57" y="49"/>
                </a:cxn>
              </a:cxnLst>
              <a:rect l="0" t="0" r="r" b="b"/>
              <a:pathLst>
                <a:path w="57" h="61">
                  <a:moveTo>
                    <a:pt x="57" y="49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61"/>
                  </a:lnTo>
                  <a:lnTo>
                    <a:pt x="6" y="61"/>
                  </a:lnTo>
                  <a:lnTo>
                    <a:pt x="5" y="10"/>
                  </a:lnTo>
                  <a:lnTo>
                    <a:pt x="52" y="54"/>
                  </a:lnTo>
                  <a:lnTo>
                    <a:pt x="57" y="49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39" name="Group 12">
            <a:extLst>
              <a:ext uri="{FF2B5EF4-FFF2-40B4-BE49-F238E27FC236}">
                <a16:creationId xmlns:a16="http://schemas.microsoft.com/office/drawing/2014/main" id="{DE029C94-C094-EB4E-8A9B-18E154E3F3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09075" y="3835230"/>
            <a:ext cx="904875" cy="333375"/>
            <a:chOff x="3162" y="1293"/>
            <a:chExt cx="570" cy="210"/>
          </a:xfrm>
        </p:grpSpPr>
        <p:sp>
          <p:nvSpPr>
            <p:cNvPr id="140" name="Freeform 13">
              <a:extLst>
                <a:ext uri="{FF2B5EF4-FFF2-40B4-BE49-F238E27FC236}">
                  <a16:creationId xmlns:a16="http://schemas.microsoft.com/office/drawing/2014/main" id="{D1E6A70F-EDA2-C949-86BC-4FC474AC6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1" name="Freeform 14">
              <a:extLst>
                <a:ext uri="{FF2B5EF4-FFF2-40B4-BE49-F238E27FC236}">
                  <a16:creationId xmlns:a16="http://schemas.microsoft.com/office/drawing/2014/main" id="{A1CEE82A-5E01-AE4A-9FF4-B5193B329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2" name="Freeform 15">
              <a:extLst>
                <a:ext uri="{FF2B5EF4-FFF2-40B4-BE49-F238E27FC236}">
                  <a16:creationId xmlns:a16="http://schemas.microsoft.com/office/drawing/2014/main" id="{5A264873-9A35-5547-877B-C5F8C2447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C329D789-7621-4245-B392-E50A7769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4" name="Freeform 17">
              <a:extLst>
                <a:ext uri="{FF2B5EF4-FFF2-40B4-BE49-F238E27FC236}">
                  <a16:creationId xmlns:a16="http://schemas.microsoft.com/office/drawing/2014/main" id="{EEC4C8A7-FBD9-C14D-BA1A-6D6F46DF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46" name="Group 109">
            <a:extLst>
              <a:ext uri="{FF2B5EF4-FFF2-40B4-BE49-F238E27FC236}">
                <a16:creationId xmlns:a16="http://schemas.microsoft.com/office/drawing/2014/main" id="{67085639-7142-254B-9EF8-53BDC684F4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23866" y="4127873"/>
            <a:ext cx="2057400" cy="685800"/>
            <a:chOff x="1362" y="2667"/>
            <a:chExt cx="1440" cy="480"/>
          </a:xfrm>
        </p:grpSpPr>
        <p:sp>
          <p:nvSpPr>
            <p:cNvPr id="147" name="Rectangle 110">
              <a:extLst>
                <a:ext uri="{FF2B5EF4-FFF2-40B4-BE49-F238E27FC236}">
                  <a16:creationId xmlns:a16="http://schemas.microsoft.com/office/drawing/2014/main" id="{3B53A355-D6C0-1F41-AA8C-E5AFB2AF2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2685"/>
              <a:ext cx="90" cy="198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8" name="Freeform 111">
              <a:extLst>
                <a:ext uri="{FF2B5EF4-FFF2-40B4-BE49-F238E27FC236}">
                  <a16:creationId xmlns:a16="http://schemas.microsoft.com/office/drawing/2014/main" id="{F9DAC6D0-D3D8-2F42-93C7-3ABF14E44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715"/>
              <a:ext cx="246" cy="36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4" y="51"/>
                </a:cxn>
                <a:cxn ang="0">
                  <a:pos x="20" y="60"/>
                </a:cxn>
                <a:cxn ang="0">
                  <a:pos x="39" y="59"/>
                </a:cxn>
                <a:cxn ang="0">
                  <a:pos x="40" y="32"/>
                </a:cxn>
                <a:cxn ang="0">
                  <a:pos x="29" y="0"/>
                </a:cxn>
              </a:cxnLst>
              <a:rect l="0" t="0" r="r" b="b"/>
              <a:pathLst>
                <a:path w="41" h="60">
                  <a:moveTo>
                    <a:pt x="2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51"/>
                  </a:lnTo>
                  <a:lnTo>
                    <a:pt x="20" y="60"/>
                  </a:lnTo>
                  <a:lnTo>
                    <a:pt x="39" y="59"/>
                  </a:lnTo>
                  <a:lnTo>
                    <a:pt x="40" y="32"/>
                  </a:lnTo>
                  <a:cubicBezTo>
                    <a:pt x="41" y="25"/>
                    <a:pt x="35" y="4"/>
                    <a:pt x="29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" name="Freeform 112">
              <a:extLst>
                <a:ext uri="{FF2B5EF4-FFF2-40B4-BE49-F238E27FC236}">
                  <a16:creationId xmlns:a16="http://schemas.microsoft.com/office/drawing/2014/main" id="{CF87F1FF-02A7-7D45-9FE9-9F63A38A7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2751"/>
              <a:ext cx="168" cy="14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7" y="24"/>
                </a:cxn>
                <a:cxn ang="0">
                  <a:pos x="20" y="0"/>
                </a:cxn>
              </a:cxnLst>
              <a:rect l="0" t="0" r="r" b="b"/>
              <a:pathLst>
                <a:path w="28" h="24">
                  <a:moveTo>
                    <a:pt x="2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27" y="24"/>
                  </a:lnTo>
                  <a:cubicBezTo>
                    <a:pt x="28" y="19"/>
                    <a:pt x="24" y="3"/>
                    <a:pt x="20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" name="Rectangle 113">
              <a:extLst>
                <a:ext uri="{FF2B5EF4-FFF2-40B4-BE49-F238E27FC236}">
                  <a16:creationId xmlns:a16="http://schemas.microsoft.com/office/drawing/2014/main" id="{83743F46-A305-AF4A-AC6C-84002DC25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3027"/>
              <a:ext cx="474" cy="66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1" name="Oval 114">
              <a:extLst>
                <a:ext uri="{FF2B5EF4-FFF2-40B4-BE49-F238E27FC236}">
                  <a16:creationId xmlns:a16="http://schemas.microsoft.com/office/drawing/2014/main" id="{BC49A1BA-092F-A54F-9B78-A54040DEC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3021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2" name="Oval 115">
              <a:extLst>
                <a:ext uri="{FF2B5EF4-FFF2-40B4-BE49-F238E27FC236}">
                  <a16:creationId xmlns:a16="http://schemas.microsoft.com/office/drawing/2014/main" id="{C97CBC3C-3A2D-6647-8E02-2FCC3C99C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3021"/>
              <a:ext cx="132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" name="Oval 116">
              <a:extLst>
                <a:ext uri="{FF2B5EF4-FFF2-40B4-BE49-F238E27FC236}">
                  <a16:creationId xmlns:a16="http://schemas.microsoft.com/office/drawing/2014/main" id="{69ED6822-95BB-7C42-8ACE-9F5017A83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0" y="3015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" name="Line 117">
              <a:extLst>
                <a:ext uri="{FF2B5EF4-FFF2-40B4-BE49-F238E27FC236}">
                  <a16:creationId xmlns:a16="http://schemas.microsoft.com/office/drawing/2014/main" id="{D0DB8868-71FD-2343-B704-B624409FF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2" y="2733"/>
              <a:ext cx="1" cy="22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" name="Line 118">
              <a:extLst>
                <a:ext uri="{FF2B5EF4-FFF2-40B4-BE49-F238E27FC236}">
                  <a16:creationId xmlns:a16="http://schemas.microsoft.com/office/drawing/2014/main" id="{138ED2D1-9348-594B-ABB7-8FB570DE5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727"/>
              <a:ext cx="1" cy="228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6" name="Line 119">
              <a:extLst>
                <a:ext uri="{FF2B5EF4-FFF2-40B4-BE49-F238E27FC236}">
                  <a16:creationId xmlns:a16="http://schemas.microsoft.com/office/drawing/2014/main" id="{CA8348BB-5FF7-0C48-8257-113FB4EF76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4" y="2733"/>
              <a:ext cx="1" cy="22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7" name="Freeform 120">
              <a:extLst>
                <a:ext uri="{FF2B5EF4-FFF2-40B4-BE49-F238E27FC236}">
                  <a16:creationId xmlns:a16="http://schemas.microsoft.com/office/drawing/2014/main" id="{8953F6F2-952B-F64D-8342-26D67CCAB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2715"/>
              <a:ext cx="24" cy="282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3" y="47"/>
                </a:cxn>
                <a:cxn ang="0">
                  <a:pos x="0" y="47"/>
                </a:cxn>
              </a:cxnLst>
              <a:rect l="0" t="0" r="r" b="b"/>
              <a:pathLst>
                <a:path w="4" h="47">
                  <a:moveTo>
                    <a:pt x="0" y="4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8" name="Rectangle 121">
              <a:extLst>
                <a:ext uri="{FF2B5EF4-FFF2-40B4-BE49-F238E27FC236}">
                  <a16:creationId xmlns:a16="http://schemas.microsoft.com/office/drawing/2014/main" id="{A478D9E4-432E-2141-9967-1A26B2363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2961"/>
              <a:ext cx="1056" cy="42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9" name="Line 122">
              <a:extLst>
                <a:ext uri="{FF2B5EF4-FFF2-40B4-BE49-F238E27FC236}">
                  <a16:creationId xmlns:a16="http://schemas.microsoft.com/office/drawing/2014/main" id="{932CFBB5-9990-AE49-B240-E4AA9D1AC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8" y="2727"/>
              <a:ext cx="1" cy="228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" name="Line 123">
              <a:extLst>
                <a:ext uri="{FF2B5EF4-FFF2-40B4-BE49-F238E27FC236}">
                  <a16:creationId xmlns:a16="http://schemas.microsoft.com/office/drawing/2014/main" id="{4DF1B632-ED01-2C47-8DCB-858AD338A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2" y="2727"/>
              <a:ext cx="1" cy="228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" name="Line 124">
              <a:extLst>
                <a:ext uri="{FF2B5EF4-FFF2-40B4-BE49-F238E27FC236}">
                  <a16:creationId xmlns:a16="http://schemas.microsoft.com/office/drawing/2014/main" id="{0F85CC98-29D3-8B4D-8195-C15EEA64A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2733"/>
              <a:ext cx="1" cy="22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" name="Oval 125">
              <a:extLst>
                <a:ext uri="{FF2B5EF4-FFF2-40B4-BE49-F238E27FC236}">
                  <a16:creationId xmlns:a16="http://schemas.microsoft.com/office/drawing/2014/main" id="{01B88EAE-42C6-5E47-952E-3EED83369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033"/>
              <a:ext cx="102" cy="102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" name="Oval 126">
              <a:extLst>
                <a:ext uri="{FF2B5EF4-FFF2-40B4-BE49-F238E27FC236}">
                  <a16:creationId xmlns:a16="http://schemas.microsoft.com/office/drawing/2014/main" id="{E5E18CD3-5773-5243-83DE-3B8CEE678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" y="3033"/>
              <a:ext cx="108" cy="102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4" name="Freeform 127">
              <a:extLst>
                <a:ext uri="{FF2B5EF4-FFF2-40B4-BE49-F238E27FC236}">
                  <a16:creationId xmlns:a16="http://schemas.microsoft.com/office/drawing/2014/main" id="{5084463A-B4A0-C443-8A73-128CEC027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2841"/>
              <a:ext cx="198" cy="126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" y="21"/>
                </a:cxn>
              </a:cxnLst>
              <a:rect l="0" t="0" r="r" b="b"/>
              <a:pathLst>
                <a:path w="33" h="21">
                  <a:moveTo>
                    <a:pt x="20" y="21"/>
                  </a:moveTo>
                  <a:cubicBezTo>
                    <a:pt x="33" y="0"/>
                    <a:pt x="0" y="3"/>
                    <a:pt x="14" y="21"/>
                  </a:cubicBezTo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" name="Freeform 128">
              <a:extLst>
                <a:ext uri="{FF2B5EF4-FFF2-40B4-BE49-F238E27FC236}">
                  <a16:creationId xmlns:a16="http://schemas.microsoft.com/office/drawing/2014/main" id="{0ADD34BB-7E1E-8642-8B42-75713B6E8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2937"/>
              <a:ext cx="90" cy="9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3" y="15"/>
                </a:cxn>
                <a:cxn ang="0">
                  <a:pos x="15" y="0"/>
                </a:cxn>
                <a:cxn ang="0">
                  <a:pos x="5" y="0"/>
                </a:cxn>
              </a:cxnLst>
              <a:rect l="0" t="0" r="r" b="b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" name="Freeform 129">
              <a:extLst>
                <a:ext uri="{FF2B5EF4-FFF2-40B4-BE49-F238E27FC236}">
                  <a16:creationId xmlns:a16="http://schemas.microsoft.com/office/drawing/2014/main" id="{581A0650-1B01-7842-A10A-6ABC89849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2667"/>
              <a:ext cx="72" cy="270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39"/>
                </a:cxn>
                <a:cxn ang="0">
                  <a:pos x="6" y="39"/>
                </a:cxn>
                <a:cxn ang="0">
                  <a:pos x="6" y="6"/>
                </a:cxn>
                <a:cxn ang="0">
                  <a:pos x="6" y="45"/>
                </a:cxn>
                <a:cxn ang="0">
                  <a:pos x="12" y="45"/>
                </a:cxn>
              </a:cxnLst>
              <a:rect l="0" t="0" r="r" b="b"/>
              <a:pathLst>
                <a:path w="12" h="45">
                  <a:moveTo>
                    <a:pt x="12" y="45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9"/>
                  </a:lnTo>
                  <a:lnTo>
                    <a:pt x="6" y="39"/>
                  </a:lnTo>
                  <a:lnTo>
                    <a:pt x="6" y="6"/>
                  </a:lnTo>
                  <a:lnTo>
                    <a:pt x="6" y="45"/>
                  </a:lnTo>
                  <a:lnTo>
                    <a:pt x="12" y="45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1B08E71D-B834-2ECE-3303-320AAD78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00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winkelte Verbindung 17">
            <a:extLst>
              <a:ext uri="{FF2B5EF4-FFF2-40B4-BE49-F238E27FC236}">
                <a16:creationId xmlns:a16="http://schemas.microsoft.com/office/drawing/2014/main" id="{2F49DDB5-E762-4343-A0FE-E56B2C7B9B7B}"/>
              </a:ext>
            </a:extLst>
          </p:cNvPr>
          <p:cNvCxnSpPr>
            <a:cxnSpLocks/>
            <a:stCxn id="30" idx="3"/>
            <a:endCxn id="28" idx="2"/>
          </p:cNvCxnSpPr>
          <p:nvPr/>
        </p:nvCxnSpPr>
        <p:spPr>
          <a:xfrm flipV="1">
            <a:off x="4106185" y="1341807"/>
            <a:ext cx="1068772" cy="499330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winkelte Verbindung 18">
            <a:extLst>
              <a:ext uri="{FF2B5EF4-FFF2-40B4-BE49-F238E27FC236}">
                <a16:creationId xmlns:a16="http://schemas.microsoft.com/office/drawing/2014/main" id="{043EFE28-34F7-DF4C-A1EF-305C83E2BFCC}"/>
              </a:ext>
            </a:extLst>
          </p:cNvPr>
          <p:cNvCxnSpPr>
            <a:cxnSpLocks/>
            <a:endCxn id="28" idx="2"/>
          </p:cNvCxnSpPr>
          <p:nvPr/>
        </p:nvCxnSpPr>
        <p:spPr>
          <a:xfrm rot="10800000">
            <a:off x="5174957" y="1341808"/>
            <a:ext cx="1305114" cy="499330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>
            <a:extLst>
              <a:ext uri="{FF2B5EF4-FFF2-40B4-BE49-F238E27FC236}">
                <a16:creationId xmlns:a16="http://schemas.microsoft.com/office/drawing/2014/main" id="{AC53333C-50E8-B14C-BC3F-88A6EBDB73EC}"/>
              </a:ext>
            </a:extLst>
          </p:cNvPr>
          <p:cNvCxnSpPr>
            <a:cxnSpLocks/>
            <a:stCxn id="38" idx="3"/>
            <a:endCxn id="29" idx="2"/>
          </p:cNvCxnSpPr>
          <p:nvPr/>
        </p:nvCxnSpPr>
        <p:spPr>
          <a:xfrm flipV="1">
            <a:off x="6055439" y="2222375"/>
            <a:ext cx="1039653" cy="555635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>
            <a:extLst>
              <a:ext uri="{FF2B5EF4-FFF2-40B4-BE49-F238E27FC236}">
                <a16:creationId xmlns:a16="http://schemas.microsoft.com/office/drawing/2014/main" id="{09538C11-4283-174D-9C25-275DF185197C}"/>
              </a:ext>
            </a:extLst>
          </p:cNvPr>
          <p:cNvCxnSpPr>
            <a:cxnSpLocks/>
            <a:stCxn id="29" idx="2"/>
            <a:endCxn id="36" idx="1"/>
          </p:cNvCxnSpPr>
          <p:nvPr/>
        </p:nvCxnSpPr>
        <p:spPr>
          <a:xfrm rot="16200000" flipH="1">
            <a:off x="7343149" y="1974318"/>
            <a:ext cx="551529" cy="1047642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>
            <a:extLst>
              <a:ext uri="{FF2B5EF4-FFF2-40B4-BE49-F238E27FC236}">
                <a16:creationId xmlns:a16="http://schemas.microsoft.com/office/drawing/2014/main" id="{FED599CC-A177-A341-8BFD-52BD65790801}"/>
              </a:ext>
            </a:extLst>
          </p:cNvPr>
          <p:cNvCxnSpPr>
            <a:cxnSpLocks/>
            <a:stCxn id="41" idx="3"/>
            <a:endCxn id="38" idx="2"/>
          </p:cNvCxnSpPr>
          <p:nvPr/>
        </p:nvCxnSpPr>
        <p:spPr>
          <a:xfrm flipV="1">
            <a:off x="4106184" y="3159248"/>
            <a:ext cx="1073044" cy="554543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>
            <a:extLst>
              <a:ext uri="{FF2B5EF4-FFF2-40B4-BE49-F238E27FC236}">
                <a16:creationId xmlns:a16="http://schemas.microsoft.com/office/drawing/2014/main" id="{065D2FD8-FC27-B94C-9886-1A073D179388}"/>
              </a:ext>
            </a:extLst>
          </p:cNvPr>
          <p:cNvCxnSpPr>
            <a:cxnSpLocks/>
            <a:stCxn id="38" idx="2"/>
            <a:endCxn id="42" idx="1"/>
          </p:cNvCxnSpPr>
          <p:nvPr/>
        </p:nvCxnSpPr>
        <p:spPr>
          <a:xfrm rot="16200000" flipH="1">
            <a:off x="6381206" y="1957269"/>
            <a:ext cx="559551" cy="2963507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>
            <a:extLst>
              <a:ext uri="{FF2B5EF4-FFF2-40B4-BE49-F238E27FC236}">
                <a16:creationId xmlns:a16="http://schemas.microsoft.com/office/drawing/2014/main" id="{41D55B18-428C-3747-AE50-8EC5AEE13BB5}"/>
              </a:ext>
            </a:extLst>
          </p:cNvPr>
          <p:cNvCxnSpPr>
            <a:cxnSpLocks/>
            <a:stCxn id="48" idx="3"/>
            <a:endCxn id="41" idx="2"/>
          </p:cNvCxnSpPr>
          <p:nvPr/>
        </p:nvCxnSpPr>
        <p:spPr>
          <a:xfrm flipV="1">
            <a:off x="2152269" y="4095029"/>
            <a:ext cx="1077704" cy="520733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>
            <a:extLst>
              <a:ext uri="{FF2B5EF4-FFF2-40B4-BE49-F238E27FC236}">
                <a16:creationId xmlns:a16="http://schemas.microsoft.com/office/drawing/2014/main" id="{0D378856-EE34-6D4A-BC3E-2220AFC5B8A6}"/>
              </a:ext>
            </a:extLst>
          </p:cNvPr>
          <p:cNvCxnSpPr>
            <a:cxnSpLocks/>
            <a:stCxn id="41" idx="2"/>
            <a:endCxn id="49" idx="1"/>
          </p:cNvCxnSpPr>
          <p:nvPr/>
        </p:nvCxnSpPr>
        <p:spPr>
          <a:xfrm rot="16200000" flipH="1">
            <a:off x="3364570" y="3960431"/>
            <a:ext cx="516890" cy="786085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 Verbindung 25">
            <a:extLst>
              <a:ext uri="{FF2B5EF4-FFF2-40B4-BE49-F238E27FC236}">
                <a16:creationId xmlns:a16="http://schemas.microsoft.com/office/drawing/2014/main" id="{7F05552F-EF59-1145-A1FD-831BCED1BA80}"/>
              </a:ext>
            </a:extLst>
          </p:cNvPr>
          <p:cNvCxnSpPr>
            <a:cxnSpLocks/>
            <a:stCxn id="51" idx="3"/>
            <a:endCxn id="42" idx="2"/>
          </p:cNvCxnSpPr>
          <p:nvPr/>
        </p:nvCxnSpPr>
        <p:spPr>
          <a:xfrm flipV="1">
            <a:off x="7968711" y="4100037"/>
            <a:ext cx="1050236" cy="505463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winkelte Verbindung 26">
            <a:extLst>
              <a:ext uri="{FF2B5EF4-FFF2-40B4-BE49-F238E27FC236}">
                <a16:creationId xmlns:a16="http://schemas.microsoft.com/office/drawing/2014/main" id="{0588A868-801A-6E41-AD96-3AC87B565072}"/>
              </a:ext>
            </a:extLst>
          </p:cNvPr>
          <p:cNvCxnSpPr>
            <a:cxnSpLocks/>
            <a:stCxn id="42" idx="2"/>
            <a:endCxn id="52" idx="1"/>
          </p:cNvCxnSpPr>
          <p:nvPr/>
        </p:nvCxnSpPr>
        <p:spPr>
          <a:xfrm rot="16200000" flipH="1">
            <a:off x="9292491" y="3826492"/>
            <a:ext cx="501620" cy="1048709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2353762" y="1459898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price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€/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4298745" y="579330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net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income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€/m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6218880" y="1459898"/>
            <a:ext cx="1752423" cy="76247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harvesting</a:t>
            </a:r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cost</a:t>
            </a:r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; €/ m3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8142734" y="2392665"/>
            <a:ext cx="1752423" cy="76247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costs</a:t>
            </a:r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step</a:t>
            </a:r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 2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€/ m3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4303016" y="2396771"/>
            <a:ext cx="1752423" cy="76247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costs</a:t>
            </a:r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step</a:t>
            </a:r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 1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€/ m3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2353761" y="3332552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productive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work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€/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8142735" y="3337560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additional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work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€/ m3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399846" y="4234523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costs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per PMH</a:t>
            </a:r>
            <a:r>
              <a:rPr lang="de-DE" sz="2000" baseline="-25000" dirty="0">
                <a:solidFill>
                  <a:schemeClr val="tx1"/>
                </a:solidFill>
                <a:latin typeface="Fira Sans" panose="020B0503050000020004" pitchFamily="34" charset="0"/>
              </a:rPr>
              <a:t>15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€/h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4016058" y="4230680"/>
            <a:ext cx="2038304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performance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per PMH</a:t>
            </a:r>
            <a:r>
              <a:rPr lang="de-DE" sz="2000" baseline="-25000" dirty="0">
                <a:solidFill>
                  <a:schemeClr val="tx1"/>
                </a:solidFill>
                <a:latin typeface="Fira Sans" panose="020B0503050000020004" pitchFamily="34" charset="0"/>
              </a:rPr>
              <a:t>15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</a:t>
            </a:r>
            <a:r>
              <a:rPr lang="de-DE" sz="2000" baseline="-25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/h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6216288" y="4224261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additional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€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10067656" y="4220418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total per-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formance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m3</a:t>
            </a:r>
          </a:p>
        </p:txBody>
      </p:sp>
      <p:sp>
        <p:nvSpPr>
          <p:cNvPr id="88" name="Ellipse 87"/>
          <p:cNvSpPr/>
          <p:nvPr/>
        </p:nvSpPr>
        <p:spPr>
          <a:xfrm>
            <a:off x="4859731" y="1518562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Ellipse 88"/>
          <p:cNvSpPr/>
          <p:nvPr/>
        </p:nvSpPr>
        <p:spPr>
          <a:xfrm>
            <a:off x="6771178" y="2462753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Ellipse 89"/>
          <p:cNvSpPr/>
          <p:nvPr/>
        </p:nvSpPr>
        <p:spPr>
          <a:xfrm>
            <a:off x="4868078" y="3407648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Ellipse 90"/>
          <p:cNvSpPr/>
          <p:nvPr/>
        </p:nvSpPr>
        <p:spPr>
          <a:xfrm>
            <a:off x="2918822" y="4294346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Ellipse 91"/>
          <p:cNvSpPr/>
          <p:nvPr/>
        </p:nvSpPr>
        <p:spPr>
          <a:xfrm>
            <a:off x="8707797" y="4294346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Minus 6">
            <a:extLst>
              <a:ext uri="{FF2B5EF4-FFF2-40B4-BE49-F238E27FC236}">
                <a16:creationId xmlns:a16="http://schemas.microsoft.com/office/drawing/2014/main" id="{63039608-D80C-9042-8A20-56E0EFD8A66A}"/>
              </a:ext>
            </a:extLst>
          </p:cNvPr>
          <p:cNvSpPr/>
          <p:nvPr/>
        </p:nvSpPr>
        <p:spPr>
          <a:xfrm>
            <a:off x="5020165" y="1727201"/>
            <a:ext cx="284735" cy="201134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0"/>
          </a:p>
        </p:txBody>
      </p:sp>
      <p:sp>
        <p:nvSpPr>
          <p:cNvPr id="10" name="Plus 9">
            <a:extLst>
              <a:ext uri="{FF2B5EF4-FFF2-40B4-BE49-F238E27FC236}">
                <a16:creationId xmlns:a16="http://schemas.microsoft.com/office/drawing/2014/main" id="{E81F2651-02BB-B947-BFC8-D74170CD23D1}"/>
              </a:ext>
            </a:extLst>
          </p:cNvPr>
          <p:cNvSpPr/>
          <p:nvPr/>
        </p:nvSpPr>
        <p:spPr>
          <a:xfrm>
            <a:off x="6950039" y="2668266"/>
            <a:ext cx="264578" cy="211274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0"/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C4271F14-1A2B-1E48-87B1-B25FA7433C22}"/>
              </a:ext>
            </a:extLst>
          </p:cNvPr>
          <p:cNvSpPr/>
          <p:nvPr/>
        </p:nvSpPr>
        <p:spPr>
          <a:xfrm>
            <a:off x="5057000" y="3610658"/>
            <a:ext cx="264578" cy="211274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0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716040B5-B60D-DF1B-142F-4598F6229EF0}"/>
              </a:ext>
            </a:extLst>
          </p:cNvPr>
          <p:cNvCxnSpPr/>
          <p:nvPr/>
        </p:nvCxnSpPr>
        <p:spPr>
          <a:xfrm flipH="1">
            <a:off x="3142054" y="4518145"/>
            <a:ext cx="175840" cy="21127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32">
            <a:extLst>
              <a:ext uri="{FF2B5EF4-FFF2-40B4-BE49-F238E27FC236}">
                <a16:creationId xmlns:a16="http://schemas.microsoft.com/office/drawing/2014/main" id="{CD0C74F9-4D7C-D1FB-9D67-6C482B32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170" y="4490336"/>
            <a:ext cx="230499" cy="266893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129149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D17114F1-8E80-37EA-717A-5987DD2D9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055420"/>
              </p:ext>
            </p:extLst>
          </p:nvPr>
        </p:nvGraphicFramePr>
        <p:xfrm>
          <a:off x="2315049" y="1081056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reeform 8">
            <a:extLst>
              <a:ext uri="{FF2B5EF4-FFF2-40B4-BE49-F238E27FC236}">
                <a16:creationId xmlns:a16="http://schemas.microsoft.com/office/drawing/2014/main" id="{3670D33F-796D-D969-C036-A0ABFCD180B6}"/>
              </a:ext>
            </a:extLst>
          </p:cNvPr>
          <p:cNvSpPr>
            <a:spLocks/>
          </p:cNvSpPr>
          <p:nvPr/>
        </p:nvSpPr>
        <p:spPr bwMode="auto">
          <a:xfrm>
            <a:off x="2686573" y="742907"/>
            <a:ext cx="568422" cy="576000"/>
          </a:xfrm>
          <a:custGeom>
            <a:avLst/>
            <a:gdLst/>
            <a:ahLst/>
            <a:cxnLst>
              <a:cxn ang="0">
                <a:pos x="61" y="152"/>
              </a:cxn>
              <a:cxn ang="0">
                <a:pos x="88" y="152"/>
              </a:cxn>
              <a:cxn ang="0">
                <a:pos x="88" y="117"/>
              </a:cxn>
              <a:cxn ang="0">
                <a:pos x="123" y="78"/>
              </a:cxn>
              <a:cxn ang="0">
                <a:pos x="105" y="39"/>
              </a:cxn>
              <a:cxn ang="0">
                <a:pos x="47" y="39"/>
              </a:cxn>
              <a:cxn ang="0">
                <a:pos x="33" y="79"/>
              </a:cxn>
              <a:cxn ang="0">
                <a:pos x="61" y="117"/>
              </a:cxn>
              <a:cxn ang="0">
                <a:pos x="61" y="152"/>
              </a:cxn>
            </a:cxnLst>
            <a:rect l="0" t="0" r="r" b="b"/>
            <a:pathLst>
              <a:path w="150" h="152">
                <a:moveTo>
                  <a:pt x="61" y="152"/>
                </a:moveTo>
                <a:lnTo>
                  <a:pt x="88" y="152"/>
                </a:lnTo>
                <a:lnTo>
                  <a:pt x="88" y="117"/>
                </a:lnTo>
                <a:cubicBezTo>
                  <a:pt x="123" y="142"/>
                  <a:pt x="150" y="92"/>
                  <a:pt x="123" y="78"/>
                </a:cubicBezTo>
                <a:cubicBezTo>
                  <a:pt x="131" y="63"/>
                  <a:pt x="120" y="39"/>
                  <a:pt x="105" y="39"/>
                </a:cubicBezTo>
                <a:cubicBezTo>
                  <a:pt x="100" y="5"/>
                  <a:pt x="60" y="0"/>
                  <a:pt x="47" y="39"/>
                </a:cubicBezTo>
                <a:cubicBezTo>
                  <a:pt x="32" y="41"/>
                  <a:pt x="20" y="70"/>
                  <a:pt x="33" y="79"/>
                </a:cubicBezTo>
                <a:cubicBezTo>
                  <a:pt x="0" y="95"/>
                  <a:pt x="28" y="140"/>
                  <a:pt x="61" y="117"/>
                </a:cubicBezTo>
                <a:lnTo>
                  <a:pt x="61" y="152"/>
                </a:lnTo>
                <a:close/>
              </a:path>
            </a:pathLst>
          </a:cu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8900000" scaled="1"/>
            <a:tileRect/>
          </a:gradFill>
          <a:ln w="19050" cap="flat">
            <a:solidFill>
              <a:srgbClr val="395D6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lipse 133">
            <a:extLst>
              <a:ext uri="{FF2B5EF4-FFF2-40B4-BE49-F238E27FC236}">
                <a16:creationId xmlns:a16="http://schemas.microsoft.com/office/drawing/2014/main" id="{6FDE04E4-B676-F6B8-A27B-D42E9B436931}"/>
              </a:ext>
            </a:extLst>
          </p:cNvPr>
          <p:cNvSpPr/>
          <p:nvPr/>
        </p:nvSpPr>
        <p:spPr>
          <a:xfrm>
            <a:off x="8095161" y="4305239"/>
            <a:ext cx="288925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chtungspfeil 4">
            <a:extLst>
              <a:ext uri="{FF2B5EF4-FFF2-40B4-BE49-F238E27FC236}">
                <a16:creationId xmlns:a16="http://schemas.microsoft.com/office/drawing/2014/main" id="{D7B64F52-00B1-9AA5-CD4B-74B6E08C4337}"/>
              </a:ext>
            </a:extLst>
          </p:cNvPr>
          <p:cNvSpPr/>
          <p:nvPr/>
        </p:nvSpPr>
        <p:spPr>
          <a:xfrm>
            <a:off x="6272740" y="4306825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161">
            <a:extLst>
              <a:ext uri="{FF2B5EF4-FFF2-40B4-BE49-F238E27FC236}">
                <a16:creationId xmlns:a16="http://schemas.microsoft.com/office/drawing/2014/main" id="{CCCFC2CF-5DBC-DDA7-7CFB-79862C4AC3AA}"/>
              </a:ext>
            </a:extLst>
          </p:cNvPr>
          <p:cNvSpPr/>
          <p:nvPr/>
        </p:nvSpPr>
        <p:spPr>
          <a:xfrm>
            <a:off x="6112349" y="3203544"/>
            <a:ext cx="288925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chtungspfeil 6">
            <a:extLst>
              <a:ext uri="{FF2B5EF4-FFF2-40B4-BE49-F238E27FC236}">
                <a16:creationId xmlns:a16="http://schemas.microsoft.com/office/drawing/2014/main" id="{5F15B134-C483-4D88-BD0B-6B72927C0D86}"/>
              </a:ext>
            </a:extLst>
          </p:cNvPr>
          <p:cNvSpPr/>
          <p:nvPr/>
        </p:nvSpPr>
        <p:spPr>
          <a:xfrm>
            <a:off x="4281983" y="3206018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chtungspfeil 7">
            <a:extLst>
              <a:ext uri="{FF2B5EF4-FFF2-40B4-BE49-F238E27FC236}">
                <a16:creationId xmlns:a16="http://schemas.microsoft.com/office/drawing/2014/main" id="{9956BDAD-6E18-20CC-ADA4-978C158199DF}"/>
              </a:ext>
            </a:extLst>
          </p:cNvPr>
          <p:cNvSpPr/>
          <p:nvPr/>
        </p:nvSpPr>
        <p:spPr>
          <a:xfrm>
            <a:off x="2065956" y="3204422"/>
            <a:ext cx="2231892" cy="294825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chtungspfeil 8">
            <a:extLst>
              <a:ext uri="{FF2B5EF4-FFF2-40B4-BE49-F238E27FC236}">
                <a16:creationId xmlns:a16="http://schemas.microsoft.com/office/drawing/2014/main" id="{59F75365-2245-276D-CFD4-B14E3C881FA2}"/>
              </a:ext>
            </a:extLst>
          </p:cNvPr>
          <p:cNvSpPr/>
          <p:nvPr/>
        </p:nvSpPr>
        <p:spPr>
          <a:xfrm rot="5400000">
            <a:off x="937789" y="2124120"/>
            <a:ext cx="2241550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88">
            <a:extLst>
              <a:ext uri="{FF2B5EF4-FFF2-40B4-BE49-F238E27FC236}">
                <a16:creationId xmlns:a16="http://schemas.microsoft.com/office/drawing/2014/main" id="{73270FC7-9F17-616E-4B56-60030A0F33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75446" y="2731235"/>
            <a:ext cx="1846263" cy="600075"/>
            <a:chOff x="2206" y="1047"/>
            <a:chExt cx="1163" cy="378"/>
          </a:xfrm>
        </p:grpSpPr>
        <p:sp>
          <p:nvSpPr>
            <p:cNvPr id="11" name="Oval 89">
              <a:extLst>
                <a:ext uri="{FF2B5EF4-FFF2-40B4-BE49-F238E27FC236}">
                  <a16:creationId xmlns:a16="http://schemas.microsoft.com/office/drawing/2014/main" id="{791481EA-6946-2329-F463-145AC214B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191"/>
              <a:ext cx="120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" name="Rectangle 90">
              <a:extLst>
                <a:ext uri="{FF2B5EF4-FFF2-40B4-BE49-F238E27FC236}">
                  <a16:creationId xmlns:a16="http://schemas.microsoft.com/office/drawing/2014/main" id="{C1482F87-4739-1505-2558-AA35FEEEE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293"/>
              <a:ext cx="246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" name="Freeform 91">
              <a:extLst>
                <a:ext uri="{FF2B5EF4-FFF2-40B4-BE49-F238E27FC236}">
                  <a16:creationId xmlns:a16="http://schemas.microsoft.com/office/drawing/2014/main" id="{678B3583-0A2C-6457-5CCC-D9A243E9E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191"/>
              <a:ext cx="312" cy="180"/>
            </a:xfrm>
            <a:custGeom>
              <a:avLst/>
              <a:gdLst>
                <a:gd name="T0" fmla="*/ 0 w 52"/>
                <a:gd name="T1" fmla="*/ 0 h 30"/>
                <a:gd name="T2" fmla="*/ 0 w 52"/>
                <a:gd name="T3" fmla="*/ 180 h 30"/>
                <a:gd name="T4" fmla="*/ 234 w 52"/>
                <a:gd name="T5" fmla="*/ 180 h 30"/>
                <a:gd name="T6" fmla="*/ 312 w 52"/>
                <a:gd name="T7" fmla="*/ 132 h 30"/>
                <a:gd name="T8" fmla="*/ 312 w 52"/>
                <a:gd name="T9" fmla="*/ 42 h 30"/>
                <a:gd name="T10" fmla="*/ 78 w 52"/>
                <a:gd name="T11" fmla="*/ 0 h 30"/>
                <a:gd name="T12" fmla="*/ 0 w 5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0"/>
                <a:gd name="T23" fmla="*/ 52 w 5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0">
                  <a:moveTo>
                    <a:pt x="0" y="0"/>
                  </a:moveTo>
                  <a:lnTo>
                    <a:pt x="0" y="30"/>
                  </a:lnTo>
                  <a:lnTo>
                    <a:pt x="39" y="30"/>
                  </a:lnTo>
                  <a:lnTo>
                    <a:pt x="52" y="22"/>
                  </a:lnTo>
                  <a:lnTo>
                    <a:pt x="52" y="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" name="Oval 92">
              <a:extLst>
                <a:ext uri="{FF2B5EF4-FFF2-40B4-BE49-F238E27FC236}">
                  <a16:creationId xmlns:a16="http://schemas.microsoft.com/office/drawing/2014/main" id="{366A9B95-B2F4-271F-F9D9-547791421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122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5" name="Oval 93">
              <a:extLst>
                <a:ext uri="{FF2B5EF4-FFF2-40B4-BE49-F238E27FC236}">
                  <a16:creationId xmlns:a16="http://schemas.microsoft.com/office/drawing/2014/main" id="{84528C43-BEBD-44B9-E149-909CA1785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227"/>
              <a:ext cx="192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6" name="Freeform 94">
              <a:extLst>
                <a:ext uri="{FF2B5EF4-FFF2-40B4-BE49-F238E27FC236}">
                  <a16:creationId xmlns:a16="http://schemas.microsoft.com/office/drawing/2014/main" id="{38C87961-1D66-7A15-1B1C-ADB75180A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047"/>
              <a:ext cx="228" cy="216"/>
            </a:xfrm>
            <a:custGeom>
              <a:avLst/>
              <a:gdLst>
                <a:gd name="T0" fmla="*/ 6 w 38"/>
                <a:gd name="T1" fmla="*/ 24 h 36"/>
                <a:gd name="T2" fmla="*/ 6 w 38"/>
                <a:gd name="T3" fmla="*/ 144 h 36"/>
                <a:gd name="T4" fmla="*/ 66 w 38"/>
                <a:gd name="T5" fmla="*/ 216 h 36"/>
                <a:gd name="T6" fmla="*/ 168 w 38"/>
                <a:gd name="T7" fmla="*/ 216 h 36"/>
                <a:gd name="T8" fmla="*/ 228 w 38"/>
                <a:gd name="T9" fmla="*/ 150 h 36"/>
                <a:gd name="T10" fmla="*/ 156 w 38"/>
                <a:gd name="T11" fmla="*/ 0 h 36"/>
                <a:gd name="T12" fmla="*/ 0 w 38"/>
                <a:gd name="T13" fmla="*/ 0 h 36"/>
                <a:gd name="T14" fmla="*/ 6 w 38"/>
                <a:gd name="T15" fmla="*/ 2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6"/>
                <a:gd name="T26" fmla="*/ 38 w 3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6">
                  <a:moveTo>
                    <a:pt x="1" y="4"/>
                  </a:moveTo>
                  <a:lnTo>
                    <a:pt x="1" y="24"/>
                  </a:lnTo>
                  <a:lnTo>
                    <a:pt x="11" y="36"/>
                  </a:lnTo>
                  <a:lnTo>
                    <a:pt x="28" y="36"/>
                  </a:lnTo>
                  <a:lnTo>
                    <a:pt x="38" y="2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7" name="Freeform 95">
              <a:extLst>
                <a:ext uri="{FF2B5EF4-FFF2-40B4-BE49-F238E27FC236}">
                  <a16:creationId xmlns:a16="http://schemas.microsoft.com/office/drawing/2014/main" id="{135CD4F1-065E-5063-986F-D33A94C45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077"/>
              <a:ext cx="144" cy="114"/>
            </a:xfrm>
            <a:custGeom>
              <a:avLst/>
              <a:gdLst>
                <a:gd name="T0" fmla="*/ 0 w 24"/>
                <a:gd name="T1" fmla="*/ 0 h 19"/>
                <a:gd name="T2" fmla="*/ 6 w 24"/>
                <a:gd name="T3" fmla="*/ 114 h 19"/>
                <a:gd name="T4" fmla="*/ 144 w 24"/>
                <a:gd name="T5" fmla="*/ 114 h 19"/>
                <a:gd name="T6" fmla="*/ 102 w 24"/>
                <a:gd name="T7" fmla="*/ 0 h 19"/>
                <a:gd name="T8" fmla="*/ 0 w 24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9"/>
                <a:gd name="T17" fmla="*/ 24 w 2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9">
                  <a:moveTo>
                    <a:pt x="0" y="0"/>
                  </a:moveTo>
                  <a:lnTo>
                    <a:pt x="1" y="19"/>
                  </a:lnTo>
                  <a:lnTo>
                    <a:pt x="24" y="1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" name="Line 96">
              <a:extLst>
                <a:ext uri="{FF2B5EF4-FFF2-40B4-BE49-F238E27FC236}">
                  <a16:creationId xmlns:a16="http://schemas.microsoft.com/office/drawing/2014/main" id="{92E39F22-8264-5BD2-853C-EDBF6DD58F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1047"/>
              <a:ext cx="264" cy="1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97">
              <a:extLst>
                <a:ext uri="{FF2B5EF4-FFF2-40B4-BE49-F238E27FC236}">
                  <a16:creationId xmlns:a16="http://schemas.microsoft.com/office/drawing/2014/main" id="{A26CF14E-377C-6321-1FF5-EE412E9171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7" y="1347"/>
              <a:ext cx="78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98">
              <a:extLst>
                <a:ext uri="{FF2B5EF4-FFF2-40B4-BE49-F238E27FC236}">
                  <a16:creationId xmlns:a16="http://schemas.microsoft.com/office/drawing/2014/main" id="{66DE2B47-3898-27C3-52D4-8813B1C5E9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6" y="1191"/>
              <a:ext cx="449" cy="17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99">
              <a:extLst>
                <a:ext uri="{FF2B5EF4-FFF2-40B4-BE49-F238E27FC236}">
                  <a16:creationId xmlns:a16="http://schemas.microsoft.com/office/drawing/2014/main" id="{A5FA8C35-1A7D-E91D-D574-5661A4947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1149"/>
              <a:ext cx="1" cy="1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100">
              <a:extLst>
                <a:ext uri="{FF2B5EF4-FFF2-40B4-BE49-F238E27FC236}">
                  <a16:creationId xmlns:a16="http://schemas.microsoft.com/office/drawing/2014/main" id="{3E65B5FB-BAF9-EF69-84F6-59FFA7067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1" y="1191"/>
              <a:ext cx="10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101">
              <a:extLst>
                <a:ext uri="{FF2B5EF4-FFF2-40B4-BE49-F238E27FC236}">
                  <a16:creationId xmlns:a16="http://schemas.microsoft.com/office/drawing/2014/main" id="{AA100BA1-226B-F925-EBF9-FB4144684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323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102">
              <a:extLst>
                <a:ext uri="{FF2B5EF4-FFF2-40B4-BE49-F238E27FC236}">
                  <a16:creationId xmlns:a16="http://schemas.microsoft.com/office/drawing/2014/main" id="{6B5DD427-660F-9A8E-29F7-4F8E15402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239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25" name="Group 12">
            <a:extLst>
              <a:ext uri="{FF2B5EF4-FFF2-40B4-BE49-F238E27FC236}">
                <a16:creationId xmlns:a16="http://schemas.microsoft.com/office/drawing/2014/main" id="{8F8A6BAE-955E-3B2C-9B43-EB4770F8F45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70656" y="2399092"/>
            <a:ext cx="904875" cy="333375"/>
            <a:chOff x="3162" y="1293"/>
            <a:chExt cx="570" cy="210"/>
          </a:xfrm>
        </p:grpSpPr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484CC2B3-9567-067E-620B-EDDAD75BD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33CFBDE6-5079-F696-127A-5C7C268A2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FA54D7D1-7311-5130-1B1F-CD090D1F1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3E189681-1315-A622-9F99-6E07C5629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A45A9B14-3005-E4B8-E7AA-C8001DB2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31" name="Ellipse 189">
            <a:extLst>
              <a:ext uri="{FF2B5EF4-FFF2-40B4-BE49-F238E27FC236}">
                <a16:creationId xmlns:a16="http://schemas.microsoft.com/office/drawing/2014/main" id="{16C718F6-BAB7-D827-9A68-B69F4EF4B72C}"/>
              </a:ext>
            </a:extLst>
          </p:cNvPr>
          <p:cNvSpPr/>
          <p:nvPr/>
        </p:nvSpPr>
        <p:spPr>
          <a:xfrm>
            <a:off x="6109989" y="4305239"/>
            <a:ext cx="287337" cy="287338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ichtungspfeil 31">
            <a:extLst>
              <a:ext uri="{FF2B5EF4-FFF2-40B4-BE49-F238E27FC236}">
                <a16:creationId xmlns:a16="http://schemas.microsoft.com/office/drawing/2014/main" id="{3038E8BD-D6F2-8111-754E-4C0A373D0D7F}"/>
              </a:ext>
            </a:extLst>
          </p:cNvPr>
          <p:cNvSpPr/>
          <p:nvPr/>
        </p:nvSpPr>
        <p:spPr>
          <a:xfrm rot="5400000">
            <a:off x="5792588" y="3762887"/>
            <a:ext cx="927710" cy="280181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uppieren 50">
            <a:extLst>
              <a:ext uri="{FF2B5EF4-FFF2-40B4-BE49-F238E27FC236}">
                <a16:creationId xmlns:a16="http://schemas.microsoft.com/office/drawing/2014/main" id="{43718B2E-9440-4698-C969-A12DE5F9CD4F}"/>
              </a:ext>
            </a:extLst>
          </p:cNvPr>
          <p:cNvGrpSpPr/>
          <p:nvPr/>
        </p:nvGrpSpPr>
        <p:grpSpPr>
          <a:xfrm>
            <a:off x="1949356" y="822285"/>
            <a:ext cx="480000" cy="480000"/>
            <a:chOff x="3665531" y="2528881"/>
            <a:chExt cx="360000" cy="360000"/>
          </a:xfr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34" name="Ellipse 47">
              <a:extLst>
                <a:ext uri="{FF2B5EF4-FFF2-40B4-BE49-F238E27FC236}">
                  <a16:creationId xmlns:a16="http://schemas.microsoft.com/office/drawing/2014/main" id="{708A8F32-E9BD-F9B9-7C8E-76BED006CB14}"/>
                </a:ext>
              </a:extLst>
            </p:cNvPr>
            <p:cNvSpPr/>
            <p:nvPr/>
          </p:nvSpPr>
          <p:spPr bwMode="auto">
            <a:xfrm>
              <a:off x="3665531" y="2528881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Ellipse 48">
              <a:extLst>
                <a:ext uri="{FF2B5EF4-FFF2-40B4-BE49-F238E27FC236}">
                  <a16:creationId xmlns:a16="http://schemas.microsoft.com/office/drawing/2014/main" id="{C015315A-FFB3-DF01-10AF-8220D2E2847D}"/>
                </a:ext>
              </a:extLst>
            </p:cNvPr>
            <p:cNvSpPr/>
            <p:nvPr/>
          </p:nvSpPr>
          <p:spPr bwMode="auto">
            <a:xfrm>
              <a:off x="3705219" y="2562219"/>
              <a:ext cx="288000" cy="288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Ellipse 49">
              <a:extLst>
                <a:ext uri="{FF2B5EF4-FFF2-40B4-BE49-F238E27FC236}">
                  <a16:creationId xmlns:a16="http://schemas.microsoft.com/office/drawing/2014/main" id="{1F6190AB-AD5D-F8FC-EDF8-6E1AF15216CD}"/>
                </a:ext>
              </a:extLst>
            </p:cNvPr>
            <p:cNvSpPr/>
            <p:nvPr/>
          </p:nvSpPr>
          <p:spPr bwMode="auto">
            <a:xfrm>
              <a:off x="3740144" y="2597144"/>
              <a:ext cx="216000" cy="216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DE3CC98D-8306-E602-A0F6-41F3095D38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10042" y="3453393"/>
            <a:ext cx="904875" cy="333375"/>
            <a:chOff x="3162" y="1293"/>
            <a:chExt cx="570" cy="210"/>
          </a:xfrm>
        </p:grpSpPr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822E890E-25F5-7EEB-8A64-7D4F39D6F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3443F9C6-7F51-AFE2-2547-579CC068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E08B00A3-B991-6101-4C77-ADB3EC3EB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9625C86D-07D3-6AD6-1A0D-6717F121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13F940DC-DB0A-25F1-074A-5E1AE2AF2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43" name="Group 109">
            <a:extLst>
              <a:ext uri="{FF2B5EF4-FFF2-40B4-BE49-F238E27FC236}">
                <a16:creationId xmlns:a16="http://schemas.microsoft.com/office/drawing/2014/main" id="{4B3A3CFC-C46F-6412-EB6C-AC5F036D7E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24833" y="3746036"/>
            <a:ext cx="2057400" cy="685800"/>
            <a:chOff x="1362" y="2667"/>
            <a:chExt cx="1440" cy="480"/>
          </a:xfrm>
        </p:grpSpPr>
        <p:sp>
          <p:nvSpPr>
            <p:cNvPr id="44" name="Rectangle 110">
              <a:extLst>
                <a:ext uri="{FF2B5EF4-FFF2-40B4-BE49-F238E27FC236}">
                  <a16:creationId xmlns:a16="http://schemas.microsoft.com/office/drawing/2014/main" id="{B3105AE0-BF0C-9BA5-A17A-4BFFDD3BB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2685"/>
              <a:ext cx="90" cy="198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id="{E1ED5424-6A4B-A009-B6C1-8D9D9887A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715"/>
              <a:ext cx="246" cy="36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4" y="51"/>
                </a:cxn>
                <a:cxn ang="0">
                  <a:pos x="20" y="60"/>
                </a:cxn>
                <a:cxn ang="0">
                  <a:pos x="39" y="59"/>
                </a:cxn>
                <a:cxn ang="0">
                  <a:pos x="40" y="32"/>
                </a:cxn>
                <a:cxn ang="0">
                  <a:pos x="29" y="0"/>
                </a:cxn>
              </a:cxnLst>
              <a:rect l="0" t="0" r="r" b="b"/>
              <a:pathLst>
                <a:path w="41" h="60">
                  <a:moveTo>
                    <a:pt x="2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51"/>
                  </a:lnTo>
                  <a:lnTo>
                    <a:pt x="20" y="60"/>
                  </a:lnTo>
                  <a:lnTo>
                    <a:pt x="39" y="59"/>
                  </a:lnTo>
                  <a:lnTo>
                    <a:pt x="40" y="32"/>
                  </a:lnTo>
                  <a:cubicBezTo>
                    <a:pt x="41" y="25"/>
                    <a:pt x="35" y="4"/>
                    <a:pt x="29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id="{0DB218FB-1837-7926-CF07-68BC69DA8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2751"/>
              <a:ext cx="168" cy="14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7" y="24"/>
                </a:cxn>
                <a:cxn ang="0">
                  <a:pos x="20" y="0"/>
                </a:cxn>
              </a:cxnLst>
              <a:rect l="0" t="0" r="r" b="b"/>
              <a:pathLst>
                <a:path w="28" h="24">
                  <a:moveTo>
                    <a:pt x="2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27" y="24"/>
                  </a:lnTo>
                  <a:cubicBezTo>
                    <a:pt x="28" y="19"/>
                    <a:pt x="24" y="3"/>
                    <a:pt x="20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Rectangle 113">
              <a:extLst>
                <a:ext uri="{FF2B5EF4-FFF2-40B4-BE49-F238E27FC236}">
                  <a16:creationId xmlns:a16="http://schemas.microsoft.com/office/drawing/2014/main" id="{EFA9C1DA-F725-64F0-215A-69C246BEC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3027"/>
              <a:ext cx="474" cy="66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Oval 114">
              <a:extLst>
                <a:ext uri="{FF2B5EF4-FFF2-40B4-BE49-F238E27FC236}">
                  <a16:creationId xmlns:a16="http://schemas.microsoft.com/office/drawing/2014/main" id="{6F84EF50-FBA8-63CF-9FCF-87337F9D7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3021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Oval 115">
              <a:extLst>
                <a:ext uri="{FF2B5EF4-FFF2-40B4-BE49-F238E27FC236}">
                  <a16:creationId xmlns:a16="http://schemas.microsoft.com/office/drawing/2014/main" id="{0873D3F6-804E-47E7-20B8-18E27A431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3021"/>
              <a:ext cx="132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Oval 116">
              <a:extLst>
                <a:ext uri="{FF2B5EF4-FFF2-40B4-BE49-F238E27FC236}">
                  <a16:creationId xmlns:a16="http://schemas.microsoft.com/office/drawing/2014/main" id="{951385FD-4B1F-A692-9669-8111C9515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0" y="3015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Line 117">
              <a:extLst>
                <a:ext uri="{FF2B5EF4-FFF2-40B4-BE49-F238E27FC236}">
                  <a16:creationId xmlns:a16="http://schemas.microsoft.com/office/drawing/2014/main" id="{B42320DC-6E61-E6B2-907D-D9C09E9836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2" y="2733"/>
              <a:ext cx="1" cy="22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Line 118">
              <a:extLst>
                <a:ext uri="{FF2B5EF4-FFF2-40B4-BE49-F238E27FC236}">
                  <a16:creationId xmlns:a16="http://schemas.microsoft.com/office/drawing/2014/main" id="{6AF79BB3-41BC-F0F4-D671-A2B20B7F1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727"/>
              <a:ext cx="1" cy="228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Line 119">
              <a:extLst>
                <a:ext uri="{FF2B5EF4-FFF2-40B4-BE49-F238E27FC236}">
                  <a16:creationId xmlns:a16="http://schemas.microsoft.com/office/drawing/2014/main" id="{34EEB664-37DB-C344-F479-36DAFED01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4" y="2733"/>
              <a:ext cx="1" cy="22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20">
              <a:extLst>
                <a:ext uri="{FF2B5EF4-FFF2-40B4-BE49-F238E27FC236}">
                  <a16:creationId xmlns:a16="http://schemas.microsoft.com/office/drawing/2014/main" id="{A23643E0-05BF-6A7C-2026-C20252947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2715"/>
              <a:ext cx="24" cy="282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3" y="47"/>
                </a:cxn>
                <a:cxn ang="0">
                  <a:pos x="0" y="47"/>
                </a:cxn>
              </a:cxnLst>
              <a:rect l="0" t="0" r="r" b="b"/>
              <a:pathLst>
                <a:path w="4" h="47">
                  <a:moveTo>
                    <a:pt x="0" y="4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Rectangle 121">
              <a:extLst>
                <a:ext uri="{FF2B5EF4-FFF2-40B4-BE49-F238E27FC236}">
                  <a16:creationId xmlns:a16="http://schemas.microsoft.com/office/drawing/2014/main" id="{D6E4AA81-DFC9-D5C5-CDA6-AF04D59DD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2961"/>
              <a:ext cx="1056" cy="42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Line 122">
              <a:extLst>
                <a:ext uri="{FF2B5EF4-FFF2-40B4-BE49-F238E27FC236}">
                  <a16:creationId xmlns:a16="http://schemas.microsoft.com/office/drawing/2014/main" id="{68C2C53B-5E46-52CF-30F3-41BF4C605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8" y="2727"/>
              <a:ext cx="1" cy="228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Line 123">
              <a:extLst>
                <a:ext uri="{FF2B5EF4-FFF2-40B4-BE49-F238E27FC236}">
                  <a16:creationId xmlns:a16="http://schemas.microsoft.com/office/drawing/2014/main" id="{C2EA66FF-1629-68F2-2AAE-BCDCDBB383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2" y="2727"/>
              <a:ext cx="1" cy="228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Line 124">
              <a:extLst>
                <a:ext uri="{FF2B5EF4-FFF2-40B4-BE49-F238E27FC236}">
                  <a16:creationId xmlns:a16="http://schemas.microsoft.com/office/drawing/2014/main" id="{652B882F-281E-8613-7A7F-8C3A4EBBE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2733"/>
              <a:ext cx="1" cy="22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Oval 125">
              <a:extLst>
                <a:ext uri="{FF2B5EF4-FFF2-40B4-BE49-F238E27FC236}">
                  <a16:creationId xmlns:a16="http://schemas.microsoft.com/office/drawing/2014/main" id="{696E7681-9C83-14F3-1D58-1F2FB82B7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033"/>
              <a:ext cx="102" cy="102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Oval 126">
              <a:extLst>
                <a:ext uri="{FF2B5EF4-FFF2-40B4-BE49-F238E27FC236}">
                  <a16:creationId xmlns:a16="http://schemas.microsoft.com/office/drawing/2014/main" id="{F25913E3-C5FB-14DD-0852-4CE15344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" y="3033"/>
              <a:ext cx="108" cy="102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27">
              <a:extLst>
                <a:ext uri="{FF2B5EF4-FFF2-40B4-BE49-F238E27FC236}">
                  <a16:creationId xmlns:a16="http://schemas.microsoft.com/office/drawing/2014/main" id="{99C0775B-0745-FF15-CBD3-4F28A2C3A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2841"/>
              <a:ext cx="198" cy="126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" y="21"/>
                </a:cxn>
              </a:cxnLst>
              <a:rect l="0" t="0" r="r" b="b"/>
              <a:pathLst>
                <a:path w="33" h="21">
                  <a:moveTo>
                    <a:pt x="20" y="21"/>
                  </a:moveTo>
                  <a:cubicBezTo>
                    <a:pt x="33" y="0"/>
                    <a:pt x="0" y="3"/>
                    <a:pt x="14" y="21"/>
                  </a:cubicBezTo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128">
              <a:extLst>
                <a:ext uri="{FF2B5EF4-FFF2-40B4-BE49-F238E27FC236}">
                  <a16:creationId xmlns:a16="http://schemas.microsoft.com/office/drawing/2014/main" id="{B751FB90-6228-7041-7835-0C923B972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2937"/>
              <a:ext cx="90" cy="9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3" y="15"/>
                </a:cxn>
                <a:cxn ang="0">
                  <a:pos x="15" y="0"/>
                </a:cxn>
                <a:cxn ang="0">
                  <a:pos x="5" y="0"/>
                </a:cxn>
              </a:cxnLst>
              <a:rect l="0" t="0" r="r" b="b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29">
              <a:extLst>
                <a:ext uri="{FF2B5EF4-FFF2-40B4-BE49-F238E27FC236}">
                  <a16:creationId xmlns:a16="http://schemas.microsoft.com/office/drawing/2014/main" id="{A5403290-F69B-21BE-62AA-741700260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2667"/>
              <a:ext cx="72" cy="270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39"/>
                </a:cxn>
                <a:cxn ang="0">
                  <a:pos x="6" y="39"/>
                </a:cxn>
                <a:cxn ang="0">
                  <a:pos x="6" y="6"/>
                </a:cxn>
                <a:cxn ang="0">
                  <a:pos x="6" y="45"/>
                </a:cxn>
                <a:cxn ang="0">
                  <a:pos x="12" y="45"/>
                </a:cxn>
              </a:cxnLst>
              <a:rect l="0" t="0" r="r" b="b"/>
              <a:pathLst>
                <a:path w="12" h="45">
                  <a:moveTo>
                    <a:pt x="12" y="45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9"/>
                  </a:lnTo>
                  <a:lnTo>
                    <a:pt x="6" y="39"/>
                  </a:lnTo>
                  <a:lnTo>
                    <a:pt x="6" y="6"/>
                  </a:lnTo>
                  <a:lnTo>
                    <a:pt x="6" y="45"/>
                  </a:lnTo>
                  <a:lnTo>
                    <a:pt x="12" y="45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0599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winkelte Verbindung 17">
            <a:extLst>
              <a:ext uri="{FF2B5EF4-FFF2-40B4-BE49-F238E27FC236}">
                <a16:creationId xmlns:a16="http://schemas.microsoft.com/office/drawing/2014/main" id="{2F49DDB5-E762-4343-A0FE-E56B2C7B9B7B}"/>
              </a:ext>
            </a:extLst>
          </p:cNvPr>
          <p:cNvCxnSpPr>
            <a:cxnSpLocks/>
            <a:stCxn id="30" idx="3"/>
            <a:endCxn id="28" idx="2"/>
          </p:cNvCxnSpPr>
          <p:nvPr/>
        </p:nvCxnSpPr>
        <p:spPr>
          <a:xfrm flipV="1">
            <a:off x="4106185" y="1341807"/>
            <a:ext cx="1068772" cy="499330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winkelte Verbindung 18">
            <a:extLst>
              <a:ext uri="{FF2B5EF4-FFF2-40B4-BE49-F238E27FC236}">
                <a16:creationId xmlns:a16="http://schemas.microsoft.com/office/drawing/2014/main" id="{043EFE28-34F7-DF4C-A1EF-305C83E2BFCC}"/>
              </a:ext>
            </a:extLst>
          </p:cNvPr>
          <p:cNvCxnSpPr>
            <a:cxnSpLocks/>
            <a:endCxn id="28" idx="2"/>
          </p:cNvCxnSpPr>
          <p:nvPr/>
        </p:nvCxnSpPr>
        <p:spPr>
          <a:xfrm rot="10800000">
            <a:off x="5174957" y="1341808"/>
            <a:ext cx="1305114" cy="499330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>
            <a:extLst>
              <a:ext uri="{FF2B5EF4-FFF2-40B4-BE49-F238E27FC236}">
                <a16:creationId xmlns:a16="http://schemas.microsoft.com/office/drawing/2014/main" id="{AC53333C-50E8-B14C-BC3F-88A6EBDB73EC}"/>
              </a:ext>
            </a:extLst>
          </p:cNvPr>
          <p:cNvCxnSpPr>
            <a:cxnSpLocks/>
            <a:stCxn id="38" idx="3"/>
            <a:endCxn id="29" idx="2"/>
          </p:cNvCxnSpPr>
          <p:nvPr/>
        </p:nvCxnSpPr>
        <p:spPr>
          <a:xfrm flipV="1">
            <a:off x="6055439" y="2222375"/>
            <a:ext cx="1039653" cy="555635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>
            <a:extLst>
              <a:ext uri="{FF2B5EF4-FFF2-40B4-BE49-F238E27FC236}">
                <a16:creationId xmlns:a16="http://schemas.microsoft.com/office/drawing/2014/main" id="{09538C11-4283-174D-9C25-275DF185197C}"/>
              </a:ext>
            </a:extLst>
          </p:cNvPr>
          <p:cNvCxnSpPr>
            <a:cxnSpLocks/>
            <a:stCxn id="29" idx="2"/>
            <a:endCxn id="36" idx="1"/>
          </p:cNvCxnSpPr>
          <p:nvPr/>
        </p:nvCxnSpPr>
        <p:spPr>
          <a:xfrm rot="16200000" flipH="1">
            <a:off x="7343149" y="1974318"/>
            <a:ext cx="551529" cy="1047642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>
            <a:extLst>
              <a:ext uri="{FF2B5EF4-FFF2-40B4-BE49-F238E27FC236}">
                <a16:creationId xmlns:a16="http://schemas.microsoft.com/office/drawing/2014/main" id="{FED599CC-A177-A341-8BFD-52BD65790801}"/>
              </a:ext>
            </a:extLst>
          </p:cNvPr>
          <p:cNvCxnSpPr>
            <a:cxnSpLocks/>
            <a:stCxn id="41" idx="3"/>
            <a:endCxn id="38" idx="2"/>
          </p:cNvCxnSpPr>
          <p:nvPr/>
        </p:nvCxnSpPr>
        <p:spPr>
          <a:xfrm flipV="1">
            <a:off x="4106184" y="3159248"/>
            <a:ext cx="1073044" cy="554543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>
            <a:extLst>
              <a:ext uri="{FF2B5EF4-FFF2-40B4-BE49-F238E27FC236}">
                <a16:creationId xmlns:a16="http://schemas.microsoft.com/office/drawing/2014/main" id="{065D2FD8-FC27-B94C-9886-1A073D179388}"/>
              </a:ext>
            </a:extLst>
          </p:cNvPr>
          <p:cNvCxnSpPr>
            <a:cxnSpLocks/>
            <a:stCxn id="38" idx="2"/>
            <a:endCxn id="42" idx="1"/>
          </p:cNvCxnSpPr>
          <p:nvPr/>
        </p:nvCxnSpPr>
        <p:spPr>
          <a:xfrm rot="16200000" flipH="1">
            <a:off x="6381206" y="1957269"/>
            <a:ext cx="559551" cy="2963507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>
            <a:extLst>
              <a:ext uri="{FF2B5EF4-FFF2-40B4-BE49-F238E27FC236}">
                <a16:creationId xmlns:a16="http://schemas.microsoft.com/office/drawing/2014/main" id="{41D55B18-428C-3747-AE50-8EC5AEE13BB5}"/>
              </a:ext>
            </a:extLst>
          </p:cNvPr>
          <p:cNvCxnSpPr>
            <a:cxnSpLocks/>
            <a:stCxn id="48" idx="3"/>
            <a:endCxn id="41" idx="2"/>
          </p:cNvCxnSpPr>
          <p:nvPr/>
        </p:nvCxnSpPr>
        <p:spPr>
          <a:xfrm flipV="1">
            <a:off x="2152269" y="4095029"/>
            <a:ext cx="1077704" cy="520733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>
            <a:extLst>
              <a:ext uri="{FF2B5EF4-FFF2-40B4-BE49-F238E27FC236}">
                <a16:creationId xmlns:a16="http://schemas.microsoft.com/office/drawing/2014/main" id="{0D378856-EE34-6D4A-BC3E-2220AFC5B8A6}"/>
              </a:ext>
            </a:extLst>
          </p:cNvPr>
          <p:cNvCxnSpPr>
            <a:cxnSpLocks/>
            <a:stCxn id="41" idx="2"/>
            <a:endCxn id="49" idx="1"/>
          </p:cNvCxnSpPr>
          <p:nvPr/>
        </p:nvCxnSpPr>
        <p:spPr>
          <a:xfrm rot="16200000" flipH="1">
            <a:off x="3364570" y="3960431"/>
            <a:ext cx="516890" cy="786085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 Verbindung 25">
            <a:extLst>
              <a:ext uri="{FF2B5EF4-FFF2-40B4-BE49-F238E27FC236}">
                <a16:creationId xmlns:a16="http://schemas.microsoft.com/office/drawing/2014/main" id="{7F05552F-EF59-1145-A1FD-831BCED1BA80}"/>
              </a:ext>
            </a:extLst>
          </p:cNvPr>
          <p:cNvCxnSpPr>
            <a:cxnSpLocks/>
            <a:stCxn id="51" idx="3"/>
            <a:endCxn id="42" idx="2"/>
          </p:cNvCxnSpPr>
          <p:nvPr/>
        </p:nvCxnSpPr>
        <p:spPr>
          <a:xfrm flipV="1">
            <a:off x="7968711" y="4100037"/>
            <a:ext cx="1050236" cy="505463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winkelte Verbindung 26">
            <a:extLst>
              <a:ext uri="{FF2B5EF4-FFF2-40B4-BE49-F238E27FC236}">
                <a16:creationId xmlns:a16="http://schemas.microsoft.com/office/drawing/2014/main" id="{0588A868-801A-6E41-AD96-3AC87B565072}"/>
              </a:ext>
            </a:extLst>
          </p:cNvPr>
          <p:cNvCxnSpPr>
            <a:cxnSpLocks/>
            <a:stCxn id="42" idx="2"/>
            <a:endCxn id="52" idx="1"/>
          </p:cNvCxnSpPr>
          <p:nvPr/>
        </p:nvCxnSpPr>
        <p:spPr>
          <a:xfrm rot="16200000" flipH="1">
            <a:off x="9292491" y="3826492"/>
            <a:ext cx="501620" cy="1048709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2353762" y="1459898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price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€/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4298745" y="579330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net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income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€/m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6218880" y="1459898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harvesting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€/ m3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8142734" y="2392665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costs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step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2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€/ m3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4303016" y="2396771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costs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step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1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€/ m3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2353761" y="3332552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productive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work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€/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8142735" y="3337560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additional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work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€/ m3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399846" y="4234523"/>
            <a:ext cx="1752423" cy="76247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costs</a:t>
            </a:r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 per PMH15; €/h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4016058" y="4230680"/>
            <a:ext cx="2038304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performance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per PMH</a:t>
            </a:r>
            <a:r>
              <a:rPr lang="de-DE" sz="2000" baseline="-25000" dirty="0">
                <a:solidFill>
                  <a:schemeClr val="tx1"/>
                </a:solidFill>
                <a:latin typeface="Fira Sans" panose="020B0503050000020004" pitchFamily="34" charset="0"/>
              </a:rPr>
              <a:t>15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</a:t>
            </a:r>
            <a:r>
              <a:rPr lang="de-DE" sz="2000" baseline="-25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/h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6216288" y="4224261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additional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€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10067656" y="4220418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total per-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formance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m3</a:t>
            </a:r>
          </a:p>
        </p:txBody>
      </p:sp>
      <p:sp>
        <p:nvSpPr>
          <p:cNvPr id="88" name="Ellipse 87"/>
          <p:cNvSpPr/>
          <p:nvPr/>
        </p:nvSpPr>
        <p:spPr>
          <a:xfrm>
            <a:off x="4859731" y="1518562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Ellipse 88"/>
          <p:cNvSpPr/>
          <p:nvPr/>
        </p:nvSpPr>
        <p:spPr>
          <a:xfrm>
            <a:off x="6771178" y="2462753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Ellipse 89"/>
          <p:cNvSpPr/>
          <p:nvPr/>
        </p:nvSpPr>
        <p:spPr>
          <a:xfrm>
            <a:off x="4868078" y="3407648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Ellipse 90"/>
          <p:cNvSpPr/>
          <p:nvPr/>
        </p:nvSpPr>
        <p:spPr>
          <a:xfrm>
            <a:off x="2918822" y="4294346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Ellipse 91"/>
          <p:cNvSpPr/>
          <p:nvPr/>
        </p:nvSpPr>
        <p:spPr>
          <a:xfrm>
            <a:off x="8707797" y="4294346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Minus 6">
            <a:extLst>
              <a:ext uri="{FF2B5EF4-FFF2-40B4-BE49-F238E27FC236}">
                <a16:creationId xmlns:a16="http://schemas.microsoft.com/office/drawing/2014/main" id="{63039608-D80C-9042-8A20-56E0EFD8A66A}"/>
              </a:ext>
            </a:extLst>
          </p:cNvPr>
          <p:cNvSpPr/>
          <p:nvPr/>
        </p:nvSpPr>
        <p:spPr>
          <a:xfrm>
            <a:off x="5020165" y="1727201"/>
            <a:ext cx="284735" cy="201134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0"/>
          </a:p>
        </p:txBody>
      </p:sp>
      <p:sp>
        <p:nvSpPr>
          <p:cNvPr id="10" name="Plus 9">
            <a:extLst>
              <a:ext uri="{FF2B5EF4-FFF2-40B4-BE49-F238E27FC236}">
                <a16:creationId xmlns:a16="http://schemas.microsoft.com/office/drawing/2014/main" id="{E81F2651-02BB-B947-BFC8-D74170CD23D1}"/>
              </a:ext>
            </a:extLst>
          </p:cNvPr>
          <p:cNvSpPr/>
          <p:nvPr/>
        </p:nvSpPr>
        <p:spPr>
          <a:xfrm>
            <a:off x="6950039" y="2668266"/>
            <a:ext cx="264578" cy="211274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0"/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C4271F14-1A2B-1E48-87B1-B25FA7433C22}"/>
              </a:ext>
            </a:extLst>
          </p:cNvPr>
          <p:cNvSpPr/>
          <p:nvPr/>
        </p:nvSpPr>
        <p:spPr>
          <a:xfrm>
            <a:off x="5057000" y="3610658"/>
            <a:ext cx="264578" cy="211274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0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716040B5-B60D-DF1B-142F-4598F6229EF0}"/>
              </a:ext>
            </a:extLst>
          </p:cNvPr>
          <p:cNvCxnSpPr/>
          <p:nvPr/>
        </p:nvCxnSpPr>
        <p:spPr>
          <a:xfrm flipH="1">
            <a:off x="3142054" y="4518145"/>
            <a:ext cx="175840" cy="21127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32">
            <a:extLst>
              <a:ext uri="{FF2B5EF4-FFF2-40B4-BE49-F238E27FC236}">
                <a16:creationId xmlns:a16="http://schemas.microsoft.com/office/drawing/2014/main" id="{CD0C74F9-4D7C-D1FB-9D67-6C482B32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170" y="4490336"/>
            <a:ext cx="230499" cy="266893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21752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C1F6AB8-4BBB-93B7-E223-FA370083113D}"/>
              </a:ext>
            </a:extLst>
          </p:cNvPr>
          <p:cNvSpPr txBox="1"/>
          <p:nvPr/>
        </p:nvSpPr>
        <p:spPr>
          <a:xfrm rot="16200000">
            <a:off x="2325738" y="1527660"/>
            <a:ext cx="1311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Fira Sans" panose="020B0503050000020004" pitchFamily="34" charset="0"/>
              </a:rPr>
              <a:t>Euro/h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3AFA1F6-E5FF-DFC1-BA81-00B9862EAAC7}"/>
              </a:ext>
            </a:extLst>
          </p:cNvPr>
          <p:cNvSpPr txBox="1"/>
          <p:nvPr/>
        </p:nvSpPr>
        <p:spPr>
          <a:xfrm>
            <a:off x="7578285" y="4626227"/>
            <a:ext cx="1311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err="1">
                <a:latin typeface="Fira Sans" panose="020B0503050000020004" pitchFamily="34" charset="0"/>
              </a:rPr>
              <a:t>year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090863" y="965200"/>
            <a:ext cx="60102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3448050" y="1130300"/>
            <a:ext cx="5426075" cy="3552825"/>
          </a:xfrm>
          <a:custGeom>
            <a:avLst/>
            <a:gdLst>
              <a:gd name="T0" fmla="*/ 0 w 4947"/>
              <a:gd name="T1" fmla="*/ 3240 h 3240"/>
              <a:gd name="T2" fmla="*/ 0 w 4947"/>
              <a:gd name="T3" fmla="*/ 3240 h 3240"/>
              <a:gd name="T4" fmla="*/ 4947 w 4947"/>
              <a:gd name="T5" fmla="*/ 3240 h 3240"/>
              <a:gd name="T6" fmla="*/ 0 w 4947"/>
              <a:gd name="T7" fmla="*/ 2520 h 3240"/>
              <a:gd name="T8" fmla="*/ 0 w 4947"/>
              <a:gd name="T9" fmla="*/ 2520 h 3240"/>
              <a:gd name="T10" fmla="*/ 4947 w 4947"/>
              <a:gd name="T11" fmla="*/ 2520 h 3240"/>
              <a:gd name="T12" fmla="*/ 0 w 4947"/>
              <a:gd name="T13" fmla="*/ 2160 h 3240"/>
              <a:gd name="T14" fmla="*/ 0 w 4947"/>
              <a:gd name="T15" fmla="*/ 2160 h 3240"/>
              <a:gd name="T16" fmla="*/ 4947 w 4947"/>
              <a:gd name="T17" fmla="*/ 2160 h 3240"/>
              <a:gd name="T18" fmla="*/ 0 w 4947"/>
              <a:gd name="T19" fmla="*/ 1800 h 3240"/>
              <a:gd name="T20" fmla="*/ 0 w 4947"/>
              <a:gd name="T21" fmla="*/ 1800 h 3240"/>
              <a:gd name="T22" fmla="*/ 4947 w 4947"/>
              <a:gd name="T23" fmla="*/ 1800 h 3240"/>
              <a:gd name="T24" fmla="*/ 0 w 4947"/>
              <a:gd name="T25" fmla="*/ 1440 h 3240"/>
              <a:gd name="T26" fmla="*/ 0 w 4947"/>
              <a:gd name="T27" fmla="*/ 1440 h 3240"/>
              <a:gd name="T28" fmla="*/ 4947 w 4947"/>
              <a:gd name="T29" fmla="*/ 1440 h 3240"/>
              <a:gd name="T30" fmla="*/ 0 w 4947"/>
              <a:gd name="T31" fmla="*/ 1080 h 3240"/>
              <a:gd name="T32" fmla="*/ 0 w 4947"/>
              <a:gd name="T33" fmla="*/ 1080 h 3240"/>
              <a:gd name="T34" fmla="*/ 4947 w 4947"/>
              <a:gd name="T35" fmla="*/ 1080 h 3240"/>
              <a:gd name="T36" fmla="*/ 0 w 4947"/>
              <a:gd name="T37" fmla="*/ 720 h 3240"/>
              <a:gd name="T38" fmla="*/ 0 w 4947"/>
              <a:gd name="T39" fmla="*/ 720 h 3240"/>
              <a:gd name="T40" fmla="*/ 4947 w 4947"/>
              <a:gd name="T41" fmla="*/ 720 h 3240"/>
              <a:gd name="T42" fmla="*/ 0 w 4947"/>
              <a:gd name="T43" fmla="*/ 360 h 3240"/>
              <a:gd name="T44" fmla="*/ 0 w 4947"/>
              <a:gd name="T45" fmla="*/ 360 h 3240"/>
              <a:gd name="T46" fmla="*/ 4947 w 4947"/>
              <a:gd name="T47" fmla="*/ 360 h 3240"/>
              <a:gd name="T48" fmla="*/ 0 w 4947"/>
              <a:gd name="T49" fmla="*/ 0 h 3240"/>
              <a:gd name="T50" fmla="*/ 0 w 4947"/>
              <a:gd name="T51" fmla="*/ 0 h 3240"/>
              <a:gd name="T52" fmla="*/ 4947 w 4947"/>
              <a:gd name="T53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47" h="3240">
                <a:moveTo>
                  <a:pt x="0" y="3240"/>
                </a:moveTo>
                <a:lnTo>
                  <a:pt x="0" y="3240"/>
                </a:lnTo>
                <a:lnTo>
                  <a:pt x="4947" y="3240"/>
                </a:lnTo>
                <a:moveTo>
                  <a:pt x="0" y="2520"/>
                </a:moveTo>
                <a:lnTo>
                  <a:pt x="0" y="2520"/>
                </a:lnTo>
                <a:lnTo>
                  <a:pt x="4947" y="2520"/>
                </a:lnTo>
                <a:moveTo>
                  <a:pt x="0" y="2160"/>
                </a:moveTo>
                <a:lnTo>
                  <a:pt x="0" y="2160"/>
                </a:lnTo>
                <a:lnTo>
                  <a:pt x="4947" y="2160"/>
                </a:lnTo>
                <a:moveTo>
                  <a:pt x="0" y="1800"/>
                </a:moveTo>
                <a:lnTo>
                  <a:pt x="0" y="1800"/>
                </a:lnTo>
                <a:lnTo>
                  <a:pt x="4947" y="1800"/>
                </a:lnTo>
                <a:moveTo>
                  <a:pt x="0" y="1440"/>
                </a:moveTo>
                <a:lnTo>
                  <a:pt x="0" y="1440"/>
                </a:lnTo>
                <a:lnTo>
                  <a:pt x="4947" y="1440"/>
                </a:lnTo>
                <a:moveTo>
                  <a:pt x="0" y="1080"/>
                </a:moveTo>
                <a:lnTo>
                  <a:pt x="0" y="1080"/>
                </a:lnTo>
                <a:lnTo>
                  <a:pt x="4947" y="1080"/>
                </a:lnTo>
                <a:moveTo>
                  <a:pt x="0" y="720"/>
                </a:moveTo>
                <a:lnTo>
                  <a:pt x="0" y="720"/>
                </a:lnTo>
                <a:lnTo>
                  <a:pt x="4947" y="720"/>
                </a:lnTo>
                <a:moveTo>
                  <a:pt x="0" y="360"/>
                </a:moveTo>
                <a:lnTo>
                  <a:pt x="0" y="360"/>
                </a:lnTo>
                <a:lnTo>
                  <a:pt x="4947" y="360"/>
                </a:lnTo>
                <a:moveTo>
                  <a:pt x="0" y="0"/>
                </a:moveTo>
                <a:lnTo>
                  <a:pt x="0" y="0"/>
                </a:lnTo>
                <a:lnTo>
                  <a:pt x="4947" y="0"/>
                </a:lnTo>
              </a:path>
            </a:pathLst>
          </a:custGeom>
          <a:noFill/>
          <a:ln w="11113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4356100" y="1130300"/>
            <a:ext cx="4518025" cy="3552825"/>
          </a:xfrm>
          <a:custGeom>
            <a:avLst/>
            <a:gdLst>
              <a:gd name="T0" fmla="*/ 0 w 4120"/>
              <a:gd name="T1" fmla="*/ 0 h 3240"/>
              <a:gd name="T2" fmla="*/ 0 w 4120"/>
              <a:gd name="T3" fmla="*/ 0 h 3240"/>
              <a:gd name="T4" fmla="*/ 0 w 4120"/>
              <a:gd name="T5" fmla="*/ 3240 h 3240"/>
              <a:gd name="T6" fmla="*/ 820 w 4120"/>
              <a:gd name="T7" fmla="*/ 0 h 3240"/>
              <a:gd name="T8" fmla="*/ 820 w 4120"/>
              <a:gd name="T9" fmla="*/ 0 h 3240"/>
              <a:gd name="T10" fmla="*/ 820 w 4120"/>
              <a:gd name="T11" fmla="*/ 3240 h 3240"/>
              <a:gd name="T12" fmla="*/ 1647 w 4120"/>
              <a:gd name="T13" fmla="*/ 0 h 3240"/>
              <a:gd name="T14" fmla="*/ 1647 w 4120"/>
              <a:gd name="T15" fmla="*/ 0 h 3240"/>
              <a:gd name="T16" fmla="*/ 1647 w 4120"/>
              <a:gd name="T17" fmla="*/ 3240 h 3240"/>
              <a:gd name="T18" fmla="*/ 2473 w 4120"/>
              <a:gd name="T19" fmla="*/ 0 h 3240"/>
              <a:gd name="T20" fmla="*/ 2473 w 4120"/>
              <a:gd name="T21" fmla="*/ 0 h 3240"/>
              <a:gd name="T22" fmla="*/ 2473 w 4120"/>
              <a:gd name="T23" fmla="*/ 3240 h 3240"/>
              <a:gd name="T24" fmla="*/ 3293 w 4120"/>
              <a:gd name="T25" fmla="*/ 0 h 3240"/>
              <a:gd name="T26" fmla="*/ 3293 w 4120"/>
              <a:gd name="T27" fmla="*/ 0 h 3240"/>
              <a:gd name="T28" fmla="*/ 3293 w 4120"/>
              <a:gd name="T29" fmla="*/ 3240 h 3240"/>
              <a:gd name="T30" fmla="*/ 4120 w 4120"/>
              <a:gd name="T31" fmla="*/ 0 h 3240"/>
              <a:gd name="T32" fmla="*/ 4120 w 4120"/>
              <a:gd name="T33" fmla="*/ 0 h 3240"/>
              <a:gd name="T34" fmla="*/ 4120 w 4120"/>
              <a:gd name="T35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120" h="3240">
                <a:moveTo>
                  <a:pt x="0" y="0"/>
                </a:moveTo>
                <a:lnTo>
                  <a:pt x="0" y="0"/>
                </a:lnTo>
                <a:lnTo>
                  <a:pt x="0" y="3240"/>
                </a:lnTo>
                <a:moveTo>
                  <a:pt x="820" y="0"/>
                </a:moveTo>
                <a:lnTo>
                  <a:pt x="820" y="0"/>
                </a:lnTo>
                <a:lnTo>
                  <a:pt x="820" y="3240"/>
                </a:lnTo>
                <a:moveTo>
                  <a:pt x="1647" y="0"/>
                </a:moveTo>
                <a:lnTo>
                  <a:pt x="1647" y="0"/>
                </a:lnTo>
                <a:lnTo>
                  <a:pt x="1647" y="3240"/>
                </a:lnTo>
                <a:moveTo>
                  <a:pt x="2473" y="0"/>
                </a:moveTo>
                <a:lnTo>
                  <a:pt x="2473" y="0"/>
                </a:lnTo>
                <a:lnTo>
                  <a:pt x="2473" y="3240"/>
                </a:lnTo>
                <a:moveTo>
                  <a:pt x="3293" y="0"/>
                </a:moveTo>
                <a:lnTo>
                  <a:pt x="3293" y="0"/>
                </a:lnTo>
                <a:lnTo>
                  <a:pt x="3293" y="3240"/>
                </a:lnTo>
                <a:moveTo>
                  <a:pt x="4120" y="0"/>
                </a:moveTo>
                <a:lnTo>
                  <a:pt x="4120" y="0"/>
                </a:lnTo>
                <a:lnTo>
                  <a:pt x="4120" y="3240"/>
                </a:lnTo>
              </a:path>
            </a:pathLst>
          </a:custGeom>
          <a:noFill/>
          <a:ln w="11113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448050" y="1130300"/>
            <a:ext cx="0" cy="3552825"/>
          </a:xfrm>
          <a:custGeom>
            <a:avLst/>
            <a:gdLst>
              <a:gd name="T0" fmla="*/ 3240 h 3240"/>
              <a:gd name="T1" fmla="*/ 3240 h 3240"/>
              <a:gd name="T2" fmla="*/ 0 h 324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240">
                <a:moveTo>
                  <a:pt x="0" y="3240"/>
                </a:moveTo>
                <a:lnTo>
                  <a:pt x="0" y="3240"/>
                </a:lnTo>
                <a:lnTo>
                  <a:pt x="0" y="0"/>
                </a:lnTo>
              </a:path>
            </a:pathLst>
          </a:custGeom>
          <a:noFill/>
          <a:ln w="11113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448050" y="4287838"/>
            <a:ext cx="5426075" cy="0"/>
          </a:xfrm>
          <a:custGeom>
            <a:avLst/>
            <a:gdLst>
              <a:gd name="T0" fmla="*/ 0 w 4947"/>
              <a:gd name="T1" fmla="*/ 0 w 4947"/>
              <a:gd name="T2" fmla="*/ 4947 w 494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947">
                <a:moveTo>
                  <a:pt x="0" y="0"/>
                </a:moveTo>
                <a:lnTo>
                  <a:pt x="0" y="0"/>
                </a:lnTo>
                <a:lnTo>
                  <a:pt x="4947" y="0"/>
                </a:lnTo>
              </a:path>
            </a:pathLst>
          </a:custGeom>
          <a:noFill/>
          <a:ln w="11113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3219450" y="4600575"/>
            <a:ext cx="625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-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7" name="Rectangle 95"/>
          <p:cNvSpPr>
            <a:spLocks noChangeArrowheads="1"/>
          </p:cNvSpPr>
          <p:nvPr/>
        </p:nvSpPr>
        <p:spPr bwMode="auto">
          <a:xfrm>
            <a:off x="3262313" y="460057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5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8" name="Rectangle 96"/>
          <p:cNvSpPr>
            <a:spLocks noChangeArrowheads="1"/>
          </p:cNvSpPr>
          <p:nvPr/>
        </p:nvSpPr>
        <p:spPr bwMode="auto">
          <a:xfrm>
            <a:off x="3259138" y="4206875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9" name="Rectangle 97"/>
          <p:cNvSpPr>
            <a:spLocks noChangeArrowheads="1"/>
          </p:cNvSpPr>
          <p:nvPr/>
        </p:nvSpPr>
        <p:spPr bwMode="auto">
          <a:xfrm>
            <a:off x="3259138" y="3811588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5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0" name="Rectangle 98"/>
          <p:cNvSpPr>
            <a:spLocks noChangeArrowheads="1"/>
          </p:cNvSpPr>
          <p:nvPr/>
        </p:nvSpPr>
        <p:spPr bwMode="auto">
          <a:xfrm>
            <a:off x="3192463" y="3417888"/>
            <a:ext cx="67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1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1" name="Rectangle 99"/>
          <p:cNvSpPr>
            <a:spLocks noChangeArrowheads="1"/>
          </p:cNvSpPr>
          <p:nvPr/>
        </p:nvSpPr>
        <p:spPr bwMode="auto">
          <a:xfrm>
            <a:off x="3267075" y="3417888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2" name="Rectangle 100"/>
          <p:cNvSpPr>
            <a:spLocks noChangeArrowheads="1"/>
          </p:cNvSpPr>
          <p:nvPr/>
        </p:nvSpPr>
        <p:spPr bwMode="auto">
          <a:xfrm>
            <a:off x="3192463" y="3022600"/>
            <a:ext cx="67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1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3" name="Rectangle 101"/>
          <p:cNvSpPr>
            <a:spLocks noChangeArrowheads="1"/>
          </p:cNvSpPr>
          <p:nvPr/>
        </p:nvSpPr>
        <p:spPr bwMode="auto">
          <a:xfrm>
            <a:off x="3267075" y="3022600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5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4" name="Rectangle 102"/>
          <p:cNvSpPr>
            <a:spLocks noChangeArrowheads="1"/>
          </p:cNvSpPr>
          <p:nvPr/>
        </p:nvSpPr>
        <p:spPr bwMode="auto">
          <a:xfrm>
            <a:off x="3192463" y="262096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2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5" name="Rectangle 103"/>
          <p:cNvSpPr>
            <a:spLocks noChangeArrowheads="1"/>
          </p:cNvSpPr>
          <p:nvPr/>
        </p:nvSpPr>
        <p:spPr bwMode="auto">
          <a:xfrm>
            <a:off x="3267075" y="2620963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6" name="Rectangle 104"/>
          <p:cNvSpPr>
            <a:spLocks noChangeArrowheads="1"/>
          </p:cNvSpPr>
          <p:nvPr/>
        </p:nvSpPr>
        <p:spPr bwMode="auto">
          <a:xfrm>
            <a:off x="3192463" y="222726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2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7" name="Rectangle 105"/>
          <p:cNvSpPr>
            <a:spLocks noChangeArrowheads="1"/>
          </p:cNvSpPr>
          <p:nvPr/>
        </p:nvSpPr>
        <p:spPr bwMode="auto">
          <a:xfrm>
            <a:off x="3267075" y="222726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5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8" name="Rectangle 106"/>
          <p:cNvSpPr>
            <a:spLocks noChangeArrowheads="1"/>
          </p:cNvSpPr>
          <p:nvPr/>
        </p:nvSpPr>
        <p:spPr bwMode="auto">
          <a:xfrm>
            <a:off x="3192463" y="183197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3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9" name="Rectangle 107"/>
          <p:cNvSpPr>
            <a:spLocks noChangeArrowheads="1"/>
          </p:cNvSpPr>
          <p:nvPr/>
        </p:nvSpPr>
        <p:spPr bwMode="auto">
          <a:xfrm>
            <a:off x="3267075" y="1831975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0" name="Rectangle 108"/>
          <p:cNvSpPr>
            <a:spLocks noChangeArrowheads="1"/>
          </p:cNvSpPr>
          <p:nvPr/>
        </p:nvSpPr>
        <p:spPr bwMode="auto">
          <a:xfrm>
            <a:off x="3192463" y="1436688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3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1" name="Rectangle 109"/>
          <p:cNvSpPr>
            <a:spLocks noChangeArrowheads="1"/>
          </p:cNvSpPr>
          <p:nvPr/>
        </p:nvSpPr>
        <p:spPr bwMode="auto">
          <a:xfrm>
            <a:off x="3267075" y="1436688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5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2" name="Rectangle 110"/>
          <p:cNvSpPr>
            <a:spLocks noChangeArrowheads="1"/>
          </p:cNvSpPr>
          <p:nvPr/>
        </p:nvSpPr>
        <p:spPr bwMode="auto">
          <a:xfrm>
            <a:off x="3192463" y="104298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4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3" name="Rectangle 111"/>
          <p:cNvSpPr>
            <a:spLocks noChangeArrowheads="1"/>
          </p:cNvSpPr>
          <p:nvPr/>
        </p:nvSpPr>
        <p:spPr bwMode="auto">
          <a:xfrm>
            <a:off x="3267075" y="1042988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4" name="Rectangle 112"/>
          <p:cNvSpPr>
            <a:spLocks noChangeArrowheads="1"/>
          </p:cNvSpPr>
          <p:nvPr/>
        </p:nvSpPr>
        <p:spPr bwMode="auto">
          <a:xfrm>
            <a:off x="3416300" y="4381500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5" name="Rectangle 113"/>
          <p:cNvSpPr>
            <a:spLocks noChangeArrowheads="1"/>
          </p:cNvSpPr>
          <p:nvPr/>
        </p:nvSpPr>
        <p:spPr bwMode="auto">
          <a:xfrm>
            <a:off x="4319588" y="4381500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2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6" name="Rectangle 114"/>
          <p:cNvSpPr>
            <a:spLocks noChangeArrowheads="1"/>
          </p:cNvSpPr>
          <p:nvPr/>
        </p:nvSpPr>
        <p:spPr bwMode="auto">
          <a:xfrm>
            <a:off x="5224463" y="4381500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4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7" name="Rectangle 115"/>
          <p:cNvSpPr>
            <a:spLocks noChangeArrowheads="1"/>
          </p:cNvSpPr>
          <p:nvPr/>
        </p:nvSpPr>
        <p:spPr bwMode="auto">
          <a:xfrm>
            <a:off x="6127750" y="4381500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6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8" name="Rectangle 116"/>
          <p:cNvSpPr>
            <a:spLocks noChangeArrowheads="1"/>
          </p:cNvSpPr>
          <p:nvPr/>
        </p:nvSpPr>
        <p:spPr bwMode="auto">
          <a:xfrm>
            <a:off x="7031038" y="4381500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8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9" name="Rectangle 117"/>
          <p:cNvSpPr>
            <a:spLocks noChangeArrowheads="1"/>
          </p:cNvSpPr>
          <p:nvPr/>
        </p:nvSpPr>
        <p:spPr bwMode="auto">
          <a:xfrm>
            <a:off x="7902575" y="4381500"/>
            <a:ext cx="67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1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20" name="Rectangle 118"/>
          <p:cNvSpPr>
            <a:spLocks noChangeArrowheads="1"/>
          </p:cNvSpPr>
          <p:nvPr/>
        </p:nvSpPr>
        <p:spPr bwMode="auto">
          <a:xfrm>
            <a:off x="7975600" y="4381500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21" name="Rectangle 119"/>
          <p:cNvSpPr>
            <a:spLocks noChangeArrowheads="1"/>
          </p:cNvSpPr>
          <p:nvPr/>
        </p:nvSpPr>
        <p:spPr bwMode="auto">
          <a:xfrm>
            <a:off x="8807450" y="4381500"/>
            <a:ext cx="67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1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22" name="Rectangle 120"/>
          <p:cNvSpPr>
            <a:spLocks noChangeArrowheads="1"/>
          </p:cNvSpPr>
          <p:nvPr/>
        </p:nvSpPr>
        <p:spPr bwMode="auto">
          <a:xfrm>
            <a:off x="8878888" y="4381500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2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23" name="Freeform 121"/>
          <p:cNvSpPr>
            <a:spLocks/>
          </p:cNvSpPr>
          <p:nvPr/>
        </p:nvSpPr>
        <p:spPr bwMode="auto">
          <a:xfrm>
            <a:off x="3491656" y="4970463"/>
            <a:ext cx="277813" cy="0"/>
          </a:xfrm>
          <a:custGeom>
            <a:avLst/>
            <a:gdLst>
              <a:gd name="T0" fmla="*/ 0 w 253"/>
              <a:gd name="T1" fmla="*/ 0 w 253"/>
              <a:gd name="T2" fmla="*/ 253 w 25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53">
                <a:moveTo>
                  <a:pt x="0" y="0"/>
                </a:moveTo>
                <a:lnTo>
                  <a:pt x="0" y="0"/>
                </a:lnTo>
                <a:lnTo>
                  <a:pt x="253" y="0"/>
                </a:lnTo>
              </a:path>
            </a:pathLst>
          </a:custGeom>
          <a:noFill/>
          <a:ln w="50800" cap="rnd">
            <a:solidFill>
              <a:srgbClr val="355D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146" name="Freeform 144"/>
          <p:cNvSpPr>
            <a:spLocks/>
          </p:cNvSpPr>
          <p:nvPr/>
        </p:nvSpPr>
        <p:spPr bwMode="auto">
          <a:xfrm>
            <a:off x="6067425" y="4970463"/>
            <a:ext cx="279400" cy="0"/>
          </a:xfrm>
          <a:custGeom>
            <a:avLst/>
            <a:gdLst>
              <a:gd name="T0" fmla="*/ 0 w 254"/>
              <a:gd name="T1" fmla="*/ 0 w 254"/>
              <a:gd name="T2" fmla="*/ 254 w 2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54">
                <a:moveTo>
                  <a:pt x="0" y="0"/>
                </a:moveTo>
                <a:lnTo>
                  <a:pt x="0" y="0"/>
                </a:lnTo>
                <a:lnTo>
                  <a:pt x="254" y="0"/>
                </a:lnTo>
              </a:path>
            </a:pathLst>
          </a:custGeom>
          <a:noFill/>
          <a:ln w="50800" cap="rnd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169" name="Rectangle 112"/>
          <p:cNvSpPr>
            <a:spLocks noChangeArrowheads="1"/>
          </p:cNvSpPr>
          <p:nvPr/>
        </p:nvSpPr>
        <p:spPr bwMode="auto">
          <a:xfrm>
            <a:off x="3841689" y="4881789"/>
            <a:ext cx="16748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200" dirty="0">
                <a:solidFill>
                  <a:srgbClr val="595959"/>
                </a:solidFill>
                <a:latin typeface="Fira Sans" panose="020B0503050000020004" pitchFamily="34" charset="0"/>
              </a:rPr>
              <a:t>annual </a:t>
            </a:r>
            <a:r>
              <a:rPr lang="de-DE" altLang="de-DE" sz="1200" dirty="0" err="1">
                <a:solidFill>
                  <a:srgbClr val="595959"/>
                </a:solidFill>
                <a:latin typeface="Fira Sans" panose="020B0503050000020004" pitchFamily="34" charset="0"/>
              </a:rPr>
              <a:t>depreciation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71" name="Rectangle 112"/>
          <p:cNvSpPr>
            <a:spLocks noChangeArrowheads="1"/>
          </p:cNvSpPr>
          <p:nvPr/>
        </p:nvSpPr>
        <p:spPr bwMode="auto">
          <a:xfrm>
            <a:off x="6402527" y="4878130"/>
            <a:ext cx="14971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200" dirty="0" err="1">
                <a:solidFill>
                  <a:srgbClr val="595959"/>
                </a:solidFill>
                <a:latin typeface="Fira Sans" panose="020B0503050000020004" pitchFamily="34" charset="0"/>
              </a:rPr>
              <a:t>interest</a:t>
            </a:r>
            <a:r>
              <a:rPr lang="de-DE" altLang="de-DE" sz="1200" dirty="0">
                <a:solidFill>
                  <a:srgbClr val="595959"/>
                </a:solidFill>
                <a:latin typeface="Fira Sans" panose="020B0503050000020004" pitchFamily="34" charset="0"/>
              </a:rPr>
              <a:t> rate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cxnSp>
        <p:nvCxnSpPr>
          <p:cNvPr id="173" name="Gerade Verbindung mit Pfeil 172"/>
          <p:cNvCxnSpPr/>
          <p:nvPr/>
        </p:nvCxnSpPr>
        <p:spPr>
          <a:xfrm flipV="1">
            <a:off x="3448050" y="1130300"/>
            <a:ext cx="0" cy="3157539"/>
          </a:xfrm>
          <a:prstGeom prst="straightConnector1">
            <a:avLst/>
          </a:prstGeom>
          <a:ln w="76200" cap="rnd">
            <a:solidFill>
              <a:srgbClr val="FF7737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Gerade Verbindung mit Pfeil 173"/>
          <p:cNvCxnSpPr/>
          <p:nvPr/>
        </p:nvCxnSpPr>
        <p:spPr>
          <a:xfrm>
            <a:off x="3448050" y="4292070"/>
            <a:ext cx="5441242" cy="0"/>
          </a:xfrm>
          <a:prstGeom prst="straightConnector1">
            <a:avLst/>
          </a:prstGeom>
          <a:ln w="76200" cap="rnd">
            <a:solidFill>
              <a:srgbClr val="FF7737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ihandform 1">
            <a:extLst>
              <a:ext uri="{FF2B5EF4-FFF2-40B4-BE49-F238E27FC236}">
                <a16:creationId xmlns:a16="http://schemas.microsoft.com/office/drawing/2014/main" id="{738F6BE5-8D22-DDAC-C065-813D4E2EC7AC}"/>
              </a:ext>
            </a:extLst>
          </p:cNvPr>
          <p:cNvSpPr/>
          <p:nvPr/>
        </p:nvSpPr>
        <p:spPr>
          <a:xfrm>
            <a:off x="3868615" y="2793442"/>
            <a:ext cx="2311121" cy="0"/>
          </a:xfrm>
          <a:custGeom>
            <a:avLst/>
            <a:gdLst>
              <a:gd name="connsiteX0" fmla="*/ 0 w 2311121"/>
              <a:gd name="connsiteY0" fmla="*/ 0 h 0"/>
              <a:gd name="connsiteX1" fmla="*/ 2311121 w 231112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11121">
                <a:moveTo>
                  <a:pt x="0" y="0"/>
                </a:moveTo>
                <a:lnTo>
                  <a:pt x="2311121" y="0"/>
                </a:lnTo>
              </a:path>
            </a:pathLst>
          </a:custGeom>
          <a:noFill/>
          <a:ln w="50800" cap="rnd">
            <a:solidFill>
              <a:srgbClr val="355D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Freihandform 14">
            <a:extLst>
              <a:ext uri="{FF2B5EF4-FFF2-40B4-BE49-F238E27FC236}">
                <a16:creationId xmlns:a16="http://schemas.microsoft.com/office/drawing/2014/main" id="{11B211ED-2209-49A7-76F7-2F428705EFC0}"/>
              </a:ext>
            </a:extLst>
          </p:cNvPr>
          <p:cNvSpPr/>
          <p:nvPr/>
        </p:nvSpPr>
        <p:spPr>
          <a:xfrm>
            <a:off x="3875087" y="4059325"/>
            <a:ext cx="2311121" cy="0"/>
          </a:xfrm>
          <a:custGeom>
            <a:avLst/>
            <a:gdLst>
              <a:gd name="connsiteX0" fmla="*/ 0 w 2311121"/>
              <a:gd name="connsiteY0" fmla="*/ 0 h 0"/>
              <a:gd name="connsiteX1" fmla="*/ 2311121 w 231112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11121">
                <a:moveTo>
                  <a:pt x="0" y="0"/>
                </a:moveTo>
                <a:lnTo>
                  <a:pt x="2311121" y="0"/>
                </a:lnTo>
              </a:path>
            </a:pathLst>
          </a:custGeom>
          <a:noFill/>
          <a:ln w="50800" cap="rnd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0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C1F6AB8-4BBB-93B7-E223-FA370083113D}"/>
              </a:ext>
            </a:extLst>
          </p:cNvPr>
          <p:cNvSpPr txBox="1"/>
          <p:nvPr/>
        </p:nvSpPr>
        <p:spPr>
          <a:xfrm rot="16200000">
            <a:off x="2325738" y="1527660"/>
            <a:ext cx="1311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Fira Sans" panose="020B0503050000020004" pitchFamily="34" charset="0"/>
              </a:rPr>
              <a:t>Euro/h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3AFA1F6-E5FF-DFC1-BA81-00B9862EAAC7}"/>
              </a:ext>
            </a:extLst>
          </p:cNvPr>
          <p:cNvSpPr txBox="1"/>
          <p:nvPr/>
        </p:nvSpPr>
        <p:spPr>
          <a:xfrm>
            <a:off x="7578285" y="4626227"/>
            <a:ext cx="1311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err="1">
                <a:latin typeface="Fira Sans" panose="020B0503050000020004" pitchFamily="34" charset="0"/>
              </a:rPr>
              <a:t>year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090863" y="965200"/>
            <a:ext cx="60102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3448050" y="1130300"/>
            <a:ext cx="5426075" cy="3552825"/>
          </a:xfrm>
          <a:custGeom>
            <a:avLst/>
            <a:gdLst>
              <a:gd name="T0" fmla="*/ 0 w 4947"/>
              <a:gd name="T1" fmla="*/ 3240 h 3240"/>
              <a:gd name="T2" fmla="*/ 0 w 4947"/>
              <a:gd name="T3" fmla="*/ 3240 h 3240"/>
              <a:gd name="T4" fmla="*/ 4947 w 4947"/>
              <a:gd name="T5" fmla="*/ 3240 h 3240"/>
              <a:gd name="T6" fmla="*/ 0 w 4947"/>
              <a:gd name="T7" fmla="*/ 2520 h 3240"/>
              <a:gd name="T8" fmla="*/ 0 w 4947"/>
              <a:gd name="T9" fmla="*/ 2520 h 3240"/>
              <a:gd name="T10" fmla="*/ 4947 w 4947"/>
              <a:gd name="T11" fmla="*/ 2520 h 3240"/>
              <a:gd name="T12" fmla="*/ 0 w 4947"/>
              <a:gd name="T13" fmla="*/ 2160 h 3240"/>
              <a:gd name="T14" fmla="*/ 0 w 4947"/>
              <a:gd name="T15" fmla="*/ 2160 h 3240"/>
              <a:gd name="T16" fmla="*/ 4947 w 4947"/>
              <a:gd name="T17" fmla="*/ 2160 h 3240"/>
              <a:gd name="T18" fmla="*/ 0 w 4947"/>
              <a:gd name="T19" fmla="*/ 1800 h 3240"/>
              <a:gd name="T20" fmla="*/ 0 w 4947"/>
              <a:gd name="T21" fmla="*/ 1800 h 3240"/>
              <a:gd name="T22" fmla="*/ 4947 w 4947"/>
              <a:gd name="T23" fmla="*/ 1800 h 3240"/>
              <a:gd name="T24" fmla="*/ 0 w 4947"/>
              <a:gd name="T25" fmla="*/ 1440 h 3240"/>
              <a:gd name="T26" fmla="*/ 0 w 4947"/>
              <a:gd name="T27" fmla="*/ 1440 h 3240"/>
              <a:gd name="T28" fmla="*/ 4947 w 4947"/>
              <a:gd name="T29" fmla="*/ 1440 h 3240"/>
              <a:gd name="T30" fmla="*/ 0 w 4947"/>
              <a:gd name="T31" fmla="*/ 1080 h 3240"/>
              <a:gd name="T32" fmla="*/ 0 w 4947"/>
              <a:gd name="T33" fmla="*/ 1080 h 3240"/>
              <a:gd name="T34" fmla="*/ 4947 w 4947"/>
              <a:gd name="T35" fmla="*/ 1080 h 3240"/>
              <a:gd name="T36" fmla="*/ 0 w 4947"/>
              <a:gd name="T37" fmla="*/ 720 h 3240"/>
              <a:gd name="T38" fmla="*/ 0 w 4947"/>
              <a:gd name="T39" fmla="*/ 720 h 3240"/>
              <a:gd name="T40" fmla="*/ 4947 w 4947"/>
              <a:gd name="T41" fmla="*/ 720 h 3240"/>
              <a:gd name="T42" fmla="*/ 0 w 4947"/>
              <a:gd name="T43" fmla="*/ 360 h 3240"/>
              <a:gd name="T44" fmla="*/ 0 w 4947"/>
              <a:gd name="T45" fmla="*/ 360 h 3240"/>
              <a:gd name="T46" fmla="*/ 4947 w 4947"/>
              <a:gd name="T47" fmla="*/ 360 h 3240"/>
              <a:gd name="T48" fmla="*/ 0 w 4947"/>
              <a:gd name="T49" fmla="*/ 0 h 3240"/>
              <a:gd name="T50" fmla="*/ 0 w 4947"/>
              <a:gd name="T51" fmla="*/ 0 h 3240"/>
              <a:gd name="T52" fmla="*/ 4947 w 4947"/>
              <a:gd name="T53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47" h="3240">
                <a:moveTo>
                  <a:pt x="0" y="3240"/>
                </a:moveTo>
                <a:lnTo>
                  <a:pt x="0" y="3240"/>
                </a:lnTo>
                <a:lnTo>
                  <a:pt x="4947" y="3240"/>
                </a:lnTo>
                <a:moveTo>
                  <a:pt x="0" y="2520"/>
                </a:moveTo>
                <a:lnTo>
                  <a:pt x="0" y="2520"/>
                </a:lnTo>
                <a:lnTo>
                  <a:pt x="4947" y="2520"/>
                </a:lnTo>
                <a:moveTo>
                  <a:pt x="0" y="2160"/>
                </a:moveTo>
                <a:lnTo>
                  <a:pt x="0" y="2160"/>
                </a:lnTo>
                <a:lnTo>
                  <a:pt x="4947" y="2160"/>
                </a:lnTo>
                <a:moveTo>
                  <a:pt x="0" y="1800"/>
                </a:moveTo>
                <a:lnTo>
                  <a:pt x="0" y="1800"/>
                </a:lnTo>
                <a:lnTo>
                  <a:pt x="4947" y="1800"/>
                </a:lnTo>
                <a:moveTo>
                  <a:pt x="0" y="1440"/>
                </a:moveTo>
                <a:lnTo>
                  <a:pt x="0" y="1440"/>
                </a:lnTo>
                <a:lnTo>
                  <a:pt x="4947" y="1440"/>
                </a:lnTo>
                <a:moveTo>
                  <a:pt x="0" y="1080"/>
                </a:moveTo>
                <a:lnTo>
                  <a:pt x="0" y="1080"/>
                </a:lnTo>
                <a:lnTo>
                  <a:pt x="4947" y="1080"/>
                </a:lnTo>
                <a:moveTo>
                  <a:pt x="0" y="720"/>
                </a:moveTo>
                <a:lnTo>
                  <a:pt x="0" y="720"/>
                </a:lnTo>
                <a:lnTo>
                  <a:pt x="4947" y="720"/>
                </a:lnTo>
                <a:moveTo>
                  <a:pt x="0" y="360"/>
                </a:moveTo>
                <a:lnTo>
                  <a:pt x="0" y="360"/>
                </a:lnTo>
                <a:lnTo>
                  <a:pt x="4947" y="360"/>
                </a:lnTo>
                <a:moveTo>
                  <a:pt x="0" y="0"/>
                </a:moveTo>
                <a:lnTo>
                  <a:pt x="0" y="0"/>
                </a:lnTo>
                <a:lnTo>
                  <a:pt x="4947" y="0"/>
                </a:lnTo>
              </a:path>
            </a:pathLst>
          </a:custGeom>
          <a:noFill/>
          <a:ln w="11113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4356100" y="1130300"/>
            <a:ext cx="4518025" cy="3552825"/>
          </a:xfrm>
          <a:custGeom>
            <a:avLst/>
            <a:gdLst>
              <a:gd name="T0" fmla="*/ 0 w 4120"/>
              <a:gd name="T1" fmla="*/ 0 h 3240"/>
              <a:gd name="T2" fmla="*/ 0 w 4120"/>
              <a:gd name="T3" fmla="*/ 0 h 3240"/>
              <a:gd name="T4" fmla="*/ 0 w 4120"/>
              <a:gd name="T5" fmla="*/ 3240 h 3240"/>
              <a:gd name="T6" fmla="*/ 820 w 4120"/>
              <a:gd name="T7" fmla="*/ 0 h 3240"/>
              <a:gd name="T8" fmla="*/ 820 w 4120"/>
              <a:gd name="T9" fmla="*/ 0 h 3240"/>
              <a:gd name="T10" fmla="*/ 820 w 4120"/>
              <a:gd name="T11" fmla="*/ 3240 h 3240"/>
              <a:gd name="T12" fmla="*/ 1647 w 4120"/>
              <a:gd name="T13" fmla="*/ 0 h 3240"/>
              <a:gd name="T14" fmla="*/ 1647 w 4120"/>
              <a:gd name="T15" fmla="*/ 0 h 3240"/>
              <a:gd name="T16" fmla="*/ 1647 w 4120"/>
              <a:gd name="T17" fmla="*/ 3240 h 3240"/>
              <a:gd name="T18" fmla="*/ 2473 w 4120"/>
              <a:gd name="T19" fmla="*/ 0 h 3240"/>
              <a:gd name="T20" fmla="*/ 2473 w 4120"/>
              <a:gd name="T21" fmla="*/ 0 h 3240"/>
              <a:gd name="T22" fmla="*/ 2473 w 4120"/>
              <a:gd name="T23" fmla="*/ 3240 h 3240"/>
              <a:gd name="T24" fmla="*/ 3293 w 4120"/>
              <a:gd name="T25" fmla="*/ 0 h 3240"/>
              <a:gd name="T26" fmla="*/ 3293 w 4120"/>
              <a:gd name="T27" fmla="*/ 0 h 3240"/>
              <a:gd name="T28" fmla="*/ 3293 w 4120"/>
              <a:gd name="T29" fmla="*/ 3240 h 3240"/>
              <a:gd name="T30" fmla="*/ 4120 w 4120"/>
              <a:gd name="T31" fmla="*/ 0 h 3240"/>
              <a:gd name="T32" fmla="*/ 4120 w 4120"/>
              <a:gd name="T33" fmla="*/ 0 h 3240"/>
              <a:gd name="T34" fmla="*/ 4120 w 4120"/>
              <a:gd name="T35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120" h="3240">
                <a:moveTo>
                  <a:pt x="0" y="0"/>
                </a:moveTo>
                <a:lnTo>
                  <a:pt x="0" y="0"/>
                </a:lnTo>
                <a:lnTo>
                  <a:pt x="0" y="3240"/>
                </a:lnTo>
                <a:moveTo>
                  <a:pt x="820" y="0"/>
                </a:moveTo>
                <a:lnTo>
                  <a:pt x="820" y="0"/>
                </a:lnTo>
                <a:lnTo>
                  <a:pt x="820" y="3240"/>
                </a:lnTo>
                <a:moveTo>
                  <a:pt x="1647" y="0"/>
                </a:moveTo>
                <a:lnTo>
                  <a:pt x="1647" y="0"/>
                </a:lnTo>
                <a:lnTo>
                  <a:pt x="1647" y="3240"/>
                </a:lnTo>
                <a:moveTo>
                  <a:pt x="2473" y="0"/>
                </a:moveTo>
                <a:lnTo>
                  <a:pt x="2473" y="0"/>
                </a:lnTo>
                <a:lnTo>
                  <a:pt x="2473" y="3240"/>
                </a:lnTo>
                <a:moveTo>
                  <a:pt x="3293" y="0"/>
                </a:moveTo>
                <a:lnTo>
                  <a:pt x="3293" y="0"/>
                </a:lnTo>
                <a:lnTo>
                  <a:pt x="3293" y="3240"/>
                </a:lnTo>
                <a:moveTo>
                  <a:pt x="4120" y="0"/>
                </a:moveTo>
                <a:lnTo>
                  <a:pt x="4120" y="0"/>
                </a:lnTo>
                <a:lnTo>
                  <a:pt x="4120" y="3240"/>
                </a:lnTo>
              </a:path>
            </a:pathLst>
          </a:custGeom>
          <a:noFill/>
          <a:ln w="11113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448050" y="1130300"/>
            <a:ext cx="0" cy="3552825"/>
          </a:xfrm>
          <a:custGeom>
            <a:avLst/>
            <a:gdLst>
              <a:gd name="T0" fmla="*/ 3240 h 3240"/>
              <a:gd name="T1" fmla="*/ 3240 h 3240"/>
              <a:gd name="T2" fmla="*/ 0 h 324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240">
                <a:moveTo>
                  <a:pt x="0" y="3240"/>
                </a:moveTo>
                <a:lnTo>
                  <a:pt x="0" y="3240"/>
                </a:lnTo>
                <a:lnTo>
                  <a:pt x="0" y="0"/>
                </a:lnTo>
              </a:path>
            </a:pathLst>
          </a:custGeom>
          <a:noFill/>
          <a:ln w="11113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448050" y="4287838"/>
            <a:ext cx="5426075" cy="0"/>
          </a:xfrm>
          <a:custGeom>
            <a:avLst/>
            <a:gdLst>
              <a:gd name="T0" fmla="*/ 0 w 4947"/>
              <a:gd name="T1" fmla="*/ 0 w 4947"/>
              <a:gd name="T2" fmla="*/ 4947 w 494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947">
                <a:moveTo>
                  <a:pt x="0" y="0"/>
                </a:moveTo>
                <a:lnTo>
                  <a:pt x="0" y="0"/>
                </a:lnTo>
                <a:lnTo>
                  <a:pt x="4947" y="0"/>
                </a:lnTo>
              </a:path>
            </a:pathLst>
          </a:custGeom>
          <a:noFill/>
          <a:ln w="11113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3875087" y="2954338"/>
            <a:ext cx="4073525" cy="819150"/>
          </a:xfrm>
          <a:custGeom>
            <a:avLst/>
            <a:gdLst>
              <a:gd name="T0" fmla="*/ 0 w 3714"/>
              <a:gd name="T1" fmla="*/ 747 h 747"/>
              <a:gd name="T2" fmla="*/ 0 w 3714"/>
              <a:gd name="T3" fmla="*/ 747 h 747"/>
              <a:gd name="T4" fmla="*/ 413 w 3714"/>
              <a:gd name="T5" fmla="*/ 653 h 747"/>
              <a:gd name="T6" fmla="*/ 825 w 3714"/>
              <a:gd name="T7" fmla="*/ 513 h 747"/>
              <a:gd name="T8" fmla="*/ 1238 w 3714"/>
              <a:gd name="T9" fmla="*/ 280 h 747"/>
              <a:gd name="T10" fmla="*/ 1651 w 3714"/>
              <a:gd name="T11" fmla="*/ 94 h 747"/>
              <a:gd name="T12" fmla="*/ 2063 w 3714"/>
              <a:gd name="T13" fmla="*/ 94 h 747"/>
              <a:gd name="T14" fmla="*/ 2476 w 3714"/>
              <a:gd name="T15" fmla="*/ 280 h 747"/>
              <a:gd name="T16" fmla="*/ 2888 w 3714"/>
              <a:gd name="T17" fmla="*/ 373 h 747"/>
              <a:gd name="T18" fmla="*/ 3301 w 3714"/>
              <a:gd name="T19" fmla="*/ 280 h 747"/>
              <a:gd name="T20" fmla="*/ 3714 w 3714"/>
              <a:gd name="T21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14" h="747">
                <a:moveTo>
                  <a:pt x="0" y="747"/>
                </a:moveTo>
                <a:lnTo>
                  <a:pt x="0" y="747"/>
                </a:lnTo>
                <a:cubicBezTo>
                  <a:pt x="138" y="716"/>
                  <a:pt x="275" y="692"/>
                  <a:pt x="413" y="653"/>
                </a:cubicBezTo>
                <a:cubicBezTo>
                  <a:pt x="550" y="615"/>
                  <a:pt x="688" y="576"/>
                  <a:pt x="825" y="513"/>
                </a:cubicBezTo>
                <a:cubicBezTo>
                  <a:pt x="963" y="451"/>
                  <a:pt x="1100" y="350"/>
                  <a:pt x="1238" y="280"/>
                </a:cubicBezTo>
                <a:cubicBezTo>
                  <a:pt x="1375" y="210"/>
                  <a:pt x="1513" y="125"/>
                  <a:pt x="1651" y="94"/>
                </a:cubicBezTo>
                <a:cubicBezTo>
                  <a:pt x="1788" y="62"/>
                  <a:pt x="1926" y="62"/>
                  <a:pt x="2063" y="94"/>
                </a:cubicBezTo>
                <a:cubicBezTo>
                  <a:pt x="2201" y="125"/>
                  <a:pt x="2338" y="234"/>
                  <a:pt x="2476" y="280"/>
                </a:cubicBezTo>
                <a:cubicBezTo>
                  <a:pt x="2613" y="327"/>
                  <a:pt x="2751" y="373"/>
                  <a:pt x="2888" y="373"/>
                </a:cubicBezTo>
                <a:cubicBezTo>
                  <a:pt x="3026" y="373"/>
                  <a:pt x="3163" y="342"/>
                  <a:pt x="3301" y="280"/>
                </a:cubicBezTo>
                <a:cubicBezTo>
                  <a:pt x="3438" y="218"/>
                  <a:pt x="3576" y="94"/>
                  <a:pt x="3714" y="0"/>
                </a:cubicBezTo>
              </a:path>
            </a:pathLst>
          </a:custGeom>
          <a:noFill/>
          <a:ln w="50800" cap="rnd">
            <a:solidFill>
              <a:srgbClr val="FF773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3219450" y="4600575"/>
            <a:ext cx="625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-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7" name="Rectangle 95"/>
          <p:cNvSpPr>
            <a:spLocks noChangeArrowheads="1"/>
          </p:cNvSpPr>
          <p:nvPr/>
        </p:nvSpPr>
        <p:spPr bwMode="auto">
          <a:xfrm>
            <a:off x="3262313" y="460057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5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8" name="Rectangle 96"/>
          <p:cNvSpPr>
            <a:spLocks noChangeArrowheads="1"/>
          </p:cNvSpPr>
          <p:nvPr/>
        </p:nvSpPr>
        <p:spPr bwMode="auto">
          <a:xfrm>
            <a:off x="3259138" y="4206875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9" name="Rectangle 97"/>
          <p:cNvSpPr>
            <a:spLocks noChangeArrowheads="1"/>
          </p:cNvSpPr>
          <p:nvPr/>
        </p:nvSpPr>
        <p:spPr bwMode="auto">
          <a:xfrm>
            <a:off x="3259138" y="3811588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5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0" name="Rectangle 98"/>
          <p:cNvSpPr>
            <a:spLocks noChangeArrowheads="1"/>
          </p:cNvSpPr>
          <p:nvPr/>
        </p:nvSpPr>
        <p:spPr bwMode="auto">
          <a:xfrm>
            <a:off x="3192463" y="3417888"/>
            <a:ext cx="67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1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1" name="Rectangle 99"/>
          <p:cNvSpPr>
            <a:spLocks noChangeArrowheads="1"/>
          </p:cNvSpPr>
          <p:nvPr/>
        </p:nvSpPr>
        <p:spPr bwMode="auto">
          <a:xfrm>
            <a:off x="3267075" y="3417888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2" name="Rectangle 100"/>
          <p:cNvSpPr>
            <a:spLocks noChangeArrowheads="1"/>
          </p:cNvSpPr>
          <p:nvPr/>
        </p:nvSpPr>
        <p:spPr bwMode="auto">
          <a:xfrm>
            <a:off x="3192463" y="3022600"/>
            <a:ext cx="67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1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3" name="Rectangle 101"/>
          <p:cNvSpPr>
            <a:spLocks noChangeArrowheads="1"/>
          </p:cNvSpPr>
          <p:nvPr/>
        </p:nvSpPr>
        <p:spPr bwMode="auto">
          <a:xfrm>
            <a:off x="3267075" y="3022600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5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4" name="Rectangle 102"/>
          <p:cNvSpPr>
            <a:spLocks noChangeArrowheads="1"/>
          </p:cNvSpPr>
          <p:nvPr/>
        </p:nvSpPr>
        <p:spPr bwMode="auto">
          <a:xfrm>
            <a:off x="3192463" y="262096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2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5" name="Rectangle 103"/>
          <p:cNvSpPr>
            <a:spLocks noChangeArrowheads="1"/>
          </p:cNvSpPr>
          <p:nvPr/>
        </p:nvSpPr>
        <p:spPr bwMode="auto">
          <a:xfrm>
            <a:off x="3267075" y="2620963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6" name="Rectangle 104"/>
          <p:cNvSpPr>
            <a:spLocks noChangeArrowheads="1"/>
          </p:cNvSpPr>
          <p:nvPr/>
        </p:nvSpPr>
        <p:spPr bwMode="auto">
          <a:xfrm>
            <a:off x="3192463" y="222726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2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7" name="Rectangle 105"/>
          <p:cNvSpPr>
            <a:spLocks noChangeArrowheads="1"/>
          </p:cNvSpPr>
          <p:nvPr/>
        </p:nvSpPr>
        <p:spPr bwMode="auto">
          <a:xfrm>
            <a:off x="3267075" y="222726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5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8" name="Rectangle 106"/>
          <p:cNvSpPr>
            <a:spLocks noChangeArrowheads="1"/>
          </p:cNvSpPr>
          <p:nvPr/>
        </p:nvSpPr>
        <p:spPr bwMode="auto">
          <a:xfrm>
            <a:off x="3192463" y="183197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3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9" name="Rectangle 107"/>
          <p:cNvSpPr>
            <a:spLocks noChangeArrowheads="1"/>
          </p:cNvSpPr>
          <p:nvPr/>
        </p:nvSpPr>
        <p:spPr bwMode="auto">
          <a:xfrm>
            <a:off x="3267075" y="1831975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0" name="Rectangle 108"/>
          <p:cNvSpPr>
            <a:spLocks noChangeArrowheads="1"/>
          </p:cNvSpPr>
          <p:nvPr/>
        </p:nvSpPr>
        <p:spPr bwMode="auto">
          <a:xfrm>
            <a:off x="3192463" y="1436688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3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1" name="Rectangle 109"/>
          <p:cNvSpPr>
            <a:spLocks noChangeArrowheads="1"/>
          </p:cNvSpPr>
          <p:nvPr/>
        </p:nvSpPr>
        <p:spPr bwMode="auto">
          <a:xfrm>
            <a:off x="3267075" y="1436688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5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2" name="Rectangle 110"/>
          <p:cNvSpPr>
            <a:spLocks noChangeArrowheads="1"/>
          </p:cNvSpPr>
          <p:nvPr/>
        </p:nvSpPr>
        <p:spPr bwMode="auto">
          <a:xfrm>
            <a:off x="3192463" y="104298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4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3" name="Rectangle 111"/>
          <p:cNvSpPr>
            <a:spLocks noChangeArrowheads="1"/>
          </p:cNvSpPr>
          <p:nvPr/>
        </p:nvSpPr>
        <p:spPr bwMode="auto">
          <a:xfrm>
            <a:off x="3267075" y="1042988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4" name="Rectangle 112"/>
          <p:cNvSpPr>
            <a:spLocks noChangeArrowheads="1"/>
          </p:cNvSpPr>
          <p:nvPr/>
        </p:nvSpPr>
        <p:spPr bwMode="auto">
          <a:xfrm>
            <a:off x="3416300" y="4381500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5" name="Rectangle 113"/>
          <p:cNvSpPr>
            <a:spLocks noChangeArrowheads="1"/>
          </p:cNvSpPr>
          <p:nvPr/>
        </p:nvSpPr>
        <p:spPr bwMode="auto">
          <a:xfrm>
            <a:off x="4319588" y="4381500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2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6" name="Rectangle 114"/>
          <p:cNvSpPr>
            <a:spLocks noChangeArrowheads="1"/>
          </p:cNvSpPr>
          <p:nvPr/>
        </p:nvSpPr>
        <p:spPr bwMode="auto">
          <a:xfrm>
            <a:off x="5224463" y="4381500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4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7" name="Rectangle 115"/>
          <p:cNvSpPr>
            <a:spLocks noChangeArrowheads="1"/>
          </p:cNvSpPr>
          <p:nvPr/>
        </p:nvSpPr>
        <p:spPr bwMode="auto">
          <a:xfrm>
            <a:off x="6127750" y="4381500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6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8" name="Rectangle 116"/>
          <p:cNvSpPr>
            <a:spLocks noChangeArrowheads="1"/>
          </p:cNvSpPr>
          <p:nvPr/>
        </p:nvSpPr>
        <p:spPr bwMode="auto">
          <a:xfrm>
            <a:off x="7031038" y="4381500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8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9" name="Rectangle 117"/>
          <p:cNvSpPr>
            <a:spLocks noChangeArrowheads="1"/>
          </p:cNvSpPr>
          <p:nvPr/>
        </p:nvSpPr>
        <p:spPr bwMode="auto">
          <a:xfrm>
            <a:off x="7902575" y="4381500"/>
            <a:ext cx="67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1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20" name="Rectangle 118"/>
          <p:cNvSpPr>
            <a:spLocks noChangeArrowheads="1"/>
          </p:cNvSpPr>
          <p:nvPr/>
        </p:nvSpPr>
        <p:spPr bwMode="auto">
          <a:xfrm>
            <a:off x="7975600" y="4381500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21" name="Rectangle 119"/>
          <p:cNvSpPr>
            <a:spLocks noChangeArrowheads="1"/>
          </p:cNvSpPr>
          <p:nvPr/>
        </p:nvSpPr>
        <p:spPr bwMode="auto">
          <a:xfrm>
            <a:off x="8807450" y="4381500"/>
            <a:ext cx="67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1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22" name="Rectangle 120"/>
          <p:cNvSpPr>
            <a:spLocks noChangeArrowheads="1"/>
          </p:cNvSpPr>
          <p:nvPr/>
        </p:nvSpPr>
        <p:spPr bwMode="auto">
          <a:xfrm>
            <a:off x="8878888" y="4381500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2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23" name="Freeform 121"/>
          <p:cNvSpPr>
            <a:spLocks/>
          </p:cNvSpPr>
          <p:nvPr/>
        </p:nvSpPr>
        <p:spPr bwMode="auto">
          <a:xfrm>
            <a:off x="3491656" y="4970463"/>
            <a:ext cx="277813" cy="0"/>
          </a:xfrm>
          <a:custGeom>
            <a:avLst/>
            <a:gdLst>
              <a:gd name="T0" fmla="*/ 0 w 253"/>
              <a:gd name="T1" fmla="*/ 0 w 253"/>
              <a:gd name="T2" fmla="*/ 253 w 25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53">
                <a:moveTo>
                  <a:pt x="0" y="0"/>
                </a:moveTo>
                <a:lnTo>
                  <a:pt x="0" y="0"/>
                </a:lnTo>
                <a:lnTo>
                  <a:pt x="253" y="0"/>
                </a:lnTo>
              </a:path>
            </a:pathLst>
          </a:custGeom>
          <a:noFill/>
          <a:ln w="50800" cap="rnd">
            <a:solidFill>
              <a:srgbClr val="355D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137" name="Freeform 135"/>
          <p:cNvSpPr>
            <a:spLocks/>
          </p:cNvSpPr>
          <p:nvPr/>
        </p:nvSpPr>
        <p:spPr bwMode="auto">
          <a:xfrm>
            <a:off x="4987527" y="4970463"/>
            <a:ext cx="277813" cy="0"/>
          </a:xfrm>
          <a:custGeom>
            <a:avLst/>
            <a:gdLst>
              <a:gd name="T0" fmla="*/ 0 w 254"/>
              <a:gd name="T1" fmla="*/ 0 w 254"/>
              <a:gd name="T2" fmla="*/ 254 w 2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54">
                <a:moveTo>
                  <a:pt x="0" y="0"/>
                </a:moveTo>
                <a:lnTo>
                  <a:pt x="0" y="0"/>
                </a:lnTo>
                <a:lnTo>
                  <a:pt x="254" y="0"/>
                </a:lnTo>
              </a:path>
            </a:pathLst>
          </a:custGeom>
          <a:noFill/>
          <a:ln w="50800" cap="rnd">
            <a:solidFill>
              <a:srgbClr val="FF773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146" name="Freeform 144"/>
          <p:cNvSpPr>
            <a:spLocks/>
          </p:cNvSpPr>
          <p:nvPr/>
        </p:nvSpPr>
        <p:spPr bwMode="auto">
          <a:xfrm>
            <a:off x="6067425" y="4970463"/>
            <a:ext cx="279400" cy="0"/>
          </a:xfrm>
          <a:custGeom>
            <a:avLst/>
            <a:gdLst>
              <a:gd name="T0" fmla="*/ 0 w 254"/>
              <a:gd name="T1" fmla="*/ 0 w 254"/>
              <a:gd name="T2" fmla="*/ 254 w 2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54">
                <a:moveTo>
                  <a:pt x="0" y="0"/>
                </a:moveTo>
                <a:lnTo>
                  <a:pt x="0" y="0"/>
                </a:lnTo>
                <a:lnTo>
                  <a:pt x="254" y="0"/>
                </a:lnTo>
              </a:path>
            </a:pathLst>
          </a:custGeom>
          <a:noFill/>
          <a:ln w="50800" cap="rnd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157" name="Freeform 155"/>
          <p:cNvSpPr>
            <a:spLocks/>
          </p:cNvSpPr>
          <p:nvPr/>
        </p:nvSpPr>
        <p:spPr bwMode="auto">
          <a:xfrm>
            <a:off x="7240588" y="4970463"/>
            <a:ext cx="276225" cy="0"/>
          </a:xfrm>
          <a:custGeom>
            <a:avLst/>
            <a:gdLst>
              <a:gd name="T0" fmla="*/ 0 w 253"/>
              <a:gd name="T1" fmla="*/ 0 w 253"/>
              <a:gd name="T2" fmla="*/ 253 w 25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53">
                <a:moveTo>
                  <a:pt x="0" y="0"/>
                </a:moveTo>
                <a:lnTo>
                  <a:pt x="0" y="0"/>
                </a:lnTo>
                <a:lnTo>
                  <a:pt x="253" y="0"/>
                </a:lnTo>
              </a:path>
            </a:pathLst>
          </a:custGeom>
          <a:noFill/>
          <a:ln w="50800" cap="rnd">
            <a:solidFill>
              <a:srgbClr val="90AC9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169" name="Rectangle 112"/>
          <p:cNvSpPr>
            <a:spLocks noChangeArrowheads="1"/>
          </p:cNvSpPr>
          <p:nvPr/>
        </p:nvSpPr>
        <p:spPr bwMode="auto">
          <a:xfrm>
            <a:off x="3841689" y="4881789"/>
            <a:ext cx="8380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200" dirty="0" err="1">
                <a:solidFill>
                  <a:srgbClr val="595959"/>
                </a:solidFill>
                <a:latin typeface="Fira Sans" panose="020B0503050000020004" pitchFamily="34" charset="0"/>
              </a:rPr>
              <a:t>devaluation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70" name="Rectangle 112"/>
          <p:cNvSpPr>
            <a:spLocks noChangeArrowheads="1"/>
          </p:cNvSpPr>
          <p:nvPr/>
        </p:nvSpPr>
        <p:spPr bwMode="auto">
          <a:xfrm>
            <a:off x="5312339" y="4881789"/>
            <a:ext cx="8380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200" dirty="0" err="1">
                <a:solidFill>
                  <a:srgbClr val="595959"/>
                </a:solidFill>
                <a:latin typeface="Fira Sans" panose="020B0503050000020004" pitchFamily="34" charset="0"/>
              </a:rPr>
              <a:t>repair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71" name="Rectangle 112"/>
          <p:cNvSpPr>
            <a:spLocks noChangeArrowheads="1"/>
          </p:cNvSpPr>
          <p:nvPr/>
        </p:nvSpPr>
        <p:spPr bwMode="auto">
          <a:xfrm>
            <a:off x="6402528" y="4878130"/>
            <a:ext cx="8380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200" dirty="0" err="1">
                <a:solidFill>
                  <a:srgbClr val="595959"/>
                </a:solidFill>
                <a:latin typeface="Fira Sans" panose="020B0503050000020004" pitchFamily="34" charset="0"/>
              </a:rPr>
              <a:t>interest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72" name="Rectangle 112"/>
          <p:cNvSpPr>
            <a:spLocks noChangeArrowheads="1"/>
          </p:cNvSpPr>
          <p:nvPr/>
        </p:nvSpPr>
        <p:spPr bwMode="auto">
          <a:xfrm>
            <a:off x="7595947" y="4881789"/>
            <a:ext cx="8380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200" dirty="0">
                <a:solidFill>
                  <a:srgbClr val="595959"/>
                </a:solidFill>
                <a:latin typeface="Fira Sans" panose="020B0503050000020004" pitchFamily="34" charset="0"/>
              </a:rPr>
              <a:t>total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cxnSp>
        <p:nvCxnSpPr>
          <p:cNvPr id="173" name="Gerade Verbindung mit Pfeil 172"/>
          <p:cNvCxnSpPr/>
          <p:nvPr/>
        </p:nvCxnSpPr>
        <p:spPr>
          <a:xfrm flipV="1">
            <a:off x="3448050" y="1130300"/>
            <a:ext cx="0" cy="3157539"/>
          </a:xfrm>
          <a:prstGeom prst="straightConnector1">
            <a:avLst/>
          </a:prstGeom>
          <a:ln w="76200" cap="rnd">
            <a:solidFill>
              <a:srgbClr val="FF7737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Gerade Verbindung mit Pfeil 173"/>
          <p:cNvCxnSpPr/>
          <p:nvPr/>
        </p:nvCxnSpPr>
        <p:spPr>
          <a:xfrm>
            <a:off x="3448050" y="4292070"/>
            <a:ext cx="5441242" cy="0"/>
          </a:xfrm>
          <a:prstGeom prst="straightConnector1">
            <a:avLst/>
          </a:prstGeom>
          <a:ln w="76200" cap="rnd">
            <a:solidFill>
              <a:srgbClr val="FF7737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59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C1F6AB8-4BBB-93B7-E223-FA370083113D}"/>
              </a:ext>
            </a:extLst>
          </p:cNvPr>
          <p:cNvSpPr txBox="1"/>
          <p:nvPr/>
        </p:nvSpPr>
        <p:spPr>
          <a:xfrm rot="16200000">
            <a:off x="2325738" y="1527660"/>
            <a:ext cx="1311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Fira Sans" panose="020B0503050000020004" pitchFamily="34" charset="0"/>
              </a:rPr>
              <a:t>Euro/h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3AFA1F6-E5FF-DFC1-BA81-00B9862EAAC7}"/>
              </a:ext>
            </a:extLst>
          </p:cNvPr>
          <p:cNvSpPr txBox="1"/>
          <p:nvPr/>
        </p:nvSpPr>
        <p:spPr>
          <a:xfrm>
            <a:off x="7578285" y="4626227"/>
            <a:ext cx="1311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err="1">
                <a:latin typeface="Fira Sans" panose="020B0503050000020004" pitchFamily="34" charset="0"/>
              </a:rPr>
              <a:t>year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090863" y="965200"/>
            <a:ext cx="60102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3448050" y="1130300"/>
            <a:ext cx="5426075" cy="3552825"/>
          </a:xfrm>
          <a:custGeom>
            <a:avLst/>
            <a:gdLst>
              <a:gd name="T0" fmla="*/ 0 w 4947"/>
              <a:gd name="T1" fmla="*/ 3240 h 3240"/>
              <a:gd name="T2" fmla="*/ 0 w 4947"/>
              <a:gd name="T3" fmla="*/ 3240 h 3240"/>
              <a:gd name="T4" fmla="*/ 4947 w 4947"/>
              <a:gd name="T5" fmla="*/ 3240 h 3240"/>
              <a:gd name="T6" fmla="*/ 0 w 4947"/>
              <a:gd name="T7" fmla="*/ 2520 h 3240"/>
              <a:gd name="T8" fmla="*/ 0 w 4947"/>
              <a:gd name="T9" fmla="*/ 2520 h 3240"/>
              <a:gd name="T10" fmla="*/ 4947 w 4947"/>
              <a:gd name="T11" fmla="*/ 2520 h 3240"/>
              <a:gd name="T12" fmla="*/ 0 w 4947"/>
              <a:gd name="T13" fmla="*/ 2160 h 3240"/>
              <a:gd name="T14" fmla="*/ 0 w 4947"/>
              <a:gd name="T15" fmla="*/ 2160 h 3240"/>
              <a:gd name="T16" fmla="*/ 4947 w 4947"/>
              <a:gd name="T17" fmla="*/ 2160 h 3240"/>
              <a:gd name="T18" fmla="*/ 0 w 4947"/>
              <a:gd name="T19" fmla="*/ 1800 h 3240"/>
              <a:gd name="T20" fmla="*/ 0 w 4947"/>
              <a:gd name="T21" fmla="*/ 1800 h 3240"/>
              <a:gd name="T22" fmla="*/ 4947 w 4947"/>
              <a:gd name="T23" fmla="*/ 1800 h 3240"/>
              <a:gd name="T24" fmla="*/ 0 w 4947"/>
              <a:gd name="T25" fmla="*/ 1440 h 3240"/>
              <a:gd name="T26" fmla="*/ 0 w 4947"/>
              <a:gd name="T27" fmla="*/ 1440 h 3240"/>
              <a:gd name="T28" fmla="*/ 4947 w 4947"/>
              <a:gd name="T29" fmla="*/ 1440 h 3240"/>
              <a:gd name="T30" fmla="*/ 0 w 4947"/>
              <a:gd name="T31" fmla="*/ 1080 h 3240"/>
              <a:gd name="T32" fmla="*/ 0 w 4947"/>
              <a:gd name="T33" fmla="*/ 1080 h 3240"/>
              <a:gd name="T34" fmla="*/ 4947 w 4947"/>
              <a:gd name="T35" fmla="*/ 1080 h 3240"/>
              <a:gd name="T36" fmla="*/ 0 w 4947"/>
              <a:gd name="T37" fmla="*/ 720 h 3240"/>
              <a:gd name="T38" fmla="*/ 0 w 4947"/>
              <a:gd name="T39" fmla="*/ 720 h 3240"/>
              <a:gd name="T40" fmla="*/ 4947 w 4947"/>
              <a:gd name="T41" fmla="*/ 720 h 3240"/>
              <a:gd name="T42" fmla="*/ 0 w 4947"/>
              <a:gd name="T43" fmla="*/ 360 h 3240"/>
              <a:gd name="T44" fmla="*/ 0 w 4947"/>
              <a:gd name="T45" fmla="*/ 360 h 3240"/>
              <a:gd name="T46" fmla="*/ 4947 w 4947"/>
              <a:gd name="T47" fmla="*/ 360 h 3240"/>
              <a:gd name="T48" fmla="*/ 0 w 4947"/>
              <a:gd name="T49" fmla="*/ 0 h 3240"/>
              <a:gd name="T50" fmla="*/ 0 w 4947"/>
              <a:gd name="T51" fmla="*/ 0 h 3240"/>
              <a:gd name="T52" fmla="*/ 4947 w 4947"/>
              <a:gd name="T53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47" h="3240">
                <a:moveTo>
                  <a:pt x="0" y="3240"/>
                </a:moveTo>
                <a:lnTo>
                  <a:pt x="0" y="3240"/>
                </a:lnTo>
                <a:lnTo>
                  <a:pt x="4947" y="3240"/>
                </a:lnTo>
                <a:moveTo>
                  <a:pt x="0" y="2520"/>
                </a:moveTo>
                <a:lnTo>
                  <a:pt x="0" y="2520"/>
                </a:lnTo>
                <a:lnTo>
                  <a:pt x="4947" y="2520"/>
                </a:lnTo>
                <a:moveTo>
                  <a:pt x="0" y="2160"/>
                </a:moveTo>
                <a:lnTo>
                  <a:pt x="0" y="2160"/>
                </a:lnTo>
                <a:lnTo>
                  <a:pt x="4947" y="2160"/>
                </a:lnTo>
                <a:moveTo>
                  <a:pt x="0" y="1800"/>
                </a:moveTo>
                <a:lnTo>
                  <a:pt x="0" y="1800"/>
                </a:lnTo>
                <a:lnTo>
                  <a:pt x="4947" y="1800"/>
                </a:lnTo>
                <a:moveTo>
                  <a:pt x="0" y="1440"/>
                </a:moveTo>
                <a:lnTo>
                  <a:pt x="0" y="1440"/>
                </a:lnTo>
                <a:lnTo>
                  <a:pt x="4947" y="1440"/>
                </a:lnTo>
                <a:moveTo>
                  <a:pt x="0" y="1080"/>
                </a:moveTo>
                <a:lnTo>
                  <a:pt x="0" y="1080"/>
                </a:lnTo>
                <a:lnTo>
                  <a:pt x="4947" y="1080"/>
                </a:lnTo>
                <a:moveTo>
                  <a:pt x="0" y="720"/>
                </a:moveTo>
                <a:lnTo>
                  <a:pt x="0" y="720"/>
                </a:lnTo>
                <a:lnTo>
                  <a:pt x="4947" y="720"/>
                </a:lnTo>
                <a:moveTo>
                  <a:pt x="0" y="360"/>
                </a:moveTo>
                <a:lnTo>
                  <a:pt x="0" y="360"/>
                </a:lnTo>
                <a:lnTo>
                  <a:pt x="4947" y="360"/>
                </a:lnTo>
                <a:moveTo>
                  <a:pt x="0" y="0"/>
                </a:moveTo>
                <a:lnTo>
                  <a:pt x="0" y="0"/>
                </a:lnTo>
                <a:lnTo>
                  <a:pt x="4947" y="0"/>
                </a:lnTo>
              </a:path>
            </a:pathLst>
          </a:custGeom>
          <a:noFill/>
          <a:ln w="11113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4356100" y="1130300"/>
            <a:ext cx="4518025" cy="3552825"/>
          </a:xfrm>
          <a:custGeom>
            <a:avLst/>
            <a:gdLst>
              <a:gd name="T0" fmla="*/ 0 w 4120"/>
              <a:gd name="T1" fmla="*/ 0 h 3240"/>
              <a:gd name="T2" fmla="*/ 0 w 4120"/>
              <a:gd name="T3" fmla="*/ 0 h 3240"/>
              <a:gd name="T4" fmla="*/ 0 w 4120"/>
              <a:gd name="T5" fmla="*/ 3240 h 3240"/>
              <a:gd name="T6" fmla="*/ 820 w 4120"/>
              <a:gd name="T7" fmla="*/ 0 h 3240"/>
              <a:gd name="T8" fmla="*/ 820 w 4120"/>
              <a:gd name="T9" fmla="*/ 0 h 3240"/>
              <a:gd name="T10" fmla="*/ 820 w 4120"/>
              <a:gd name="T11" fmla="*/ 3240 h 3240"/>
              <a:gd name="T12" fmla="*/ 1647 w 4120"/>
              <a:gd name="T13" fmla="*/ 0 h 3240"/>
              <a:gd name="T14" fmla="*/ 1647 w 4120"/>
              <a:gd name="T15" fmla="*/ 0 h 3240"/>
              <a:gd name="T16" fmla="*/ 1647 w 4120"/>
              <a:gd name="T17" fmla="*/ 3240 h 3240"/>
              <a:gd name="T18" fmla="*/ 2473 w 4120"/>
              <a:gd name="T19" fmla="*/ 0 h 3240"/>
              <a:gd name="T20" fmla="*/ 2473 w 4120"/>
              <a:gd name="T21" fmla="*/ 0 h 3240"/>
              <a:gd name="T22" fmla="*/ 2473 w 4120"/>
              <a:gd name="T23" fmla="*/ 3240 h 3240"/>
              <a:gd name="T24" fmla="*/ 3293 w 4120"/>
              <a:gd name="T25" fmla="*/ 0 h 3240"/>
              <a:gd name="T26" fmla="*/ 3293 w 4120"/>
              <a:gd name="T27" fmla="*/ 0 h 3240"/>
              <a:gd name="T28" fmla="*/ 3293 w 4120"/>
              <a:gd name="T29" fmla="*/ 3240 h 3240"/>
              <a:gd name="T30" fmla="*/ 4120 w 4120"/>
              <a:gd name="T31" fmla="*/ 0 h 3240"/>
              <a:gd name="T32" fmla="*/ 4120 w 4120"/>
              <a:gd name="T33" fmla="*/ 0 h 3240"/>
              <a:gd name="T34" fmla="*/ 4120 w 4120"/>
              <a:gd name="T35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120" h="3240">
                <a:moveTo>
                  <a:pt x="0" y="0"/>
                </a:moveTo>
                <a:lnTo>
                  <a:pt x="0" y="0"/>
                </a:lnTo>
                <a:lnTo>
                  <a:pt x="0" y="3240"/>
                </a:lnTo>
                <a:moveTo>
                  <a:pt x="820" y="0"/>
                </a:moveTo>
                <a:lnTo>
                  <a:pt x="820" y="0"/>
                </a:lnTo>
                <a:lnTo>
                  <a:pt x="820" y="3240"/>
                </a:lnTo>
                <a:moveTo>
                  <a:pt x="1647" y="0"/>
                </a:moveTo>
                <a:lnTo>
                  <a:pt x="1647" y="0"/>
                </a:lnTo>
                <a:lnTo>
                  <a:pt x="1647" y="3240"/>
                </a:lnTo>
                <a:moveTo>
                  <a:pt x="2473" y="0"/>
                </a:moveTo>
                <a:lnTo>
                  <a:pt x="2473" y="0"/>
                </a:lnTo>
                <a:lnTo>
                  <a:pt x="2473" y="3240"/>
                </a:lnTo>
                <a:moveTo>
                  <a:pt x="3293" y="0"/>
                </a:moveTo>
                <a:lnTo>
                  <a:pt x="3293" y="0"/>
                </a:lnTo>
                <a:lnTo>
                  <a:pt x="3293" y="3240"/>
                </a:lnTo>
                <a:moveTo>
                  <a:pt x="4120" y="0"/>
                </a:moveTo>
                <a:lnTo>
                  <a:pt x="4120" y="0"/>
                </a:lnTo>
                <a:lnTo>
                  <a:pt x="4120" y="3240"/>
                </a:lnTo>
              </a:path>
            </a:pathLst>
          </a:custGeom>
          <a:noFill/>
          <a:ln w="11113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448050" y="1130300"/>
            <a:ext cx="0" cy="3552825"/>
          </a:xfrm>
          <a:custGeom>
            <a:avLst/>
            <a:gdLst>
              <a:gd name="T0" fmla="*/ 3240 h 3240"/>
              <a:gd name="T1" fmla="*/ 3240 h 3240"/>
              <a:gd name="T2" fmla="*/ 0 h 324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240">
                <a:moveTo>
                  <a:pt x="0" y="3240"/>
                </a:moveTo>
                <a:lnTo>
                  <a:pt x="0" y="3240"/>
                </a:lnTo>
                <a:lnTo>
                  <a:pt x="0" y="0"/>
                </a:lnTo>
              </a:path>
            </a:pathLst>
          </a:custGeom>
          <a:noFill/>
          <a:ln w="11113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448050" y="4287838"/>
            <a:ext cx="5426075" cy="0"/>
          </a:xfrm>
          <a:custGeom>
            <a:avLst/>
            <a:gdLst>
              <a:gd name="T0" fmla="*/ 0 w 4947"/>
              <a:gd name="T1" fmla="*/ 0 w 4947"/>
              <a:gd name="T2" fmla="*/ 4947 w 494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947">
                <a:moveTo>
                  <a:pt x="0" y="0"/>
                </a:moveTo>
                <a:lnTo>
                  <a:pt x="0" y="0"/>
                </a:lnTo>
                <a:lnTo>
                  <a:pt x="4947" y="0"/>
                </a:lnTo>
              </a:path>
            </a:pathLst>
          </a:custGeom>
          <a:noFill/>
          <a:ln w="11113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3875087" y="2954338"/>
            <a:ext cx="4073525" cy="819150"/>
          </a:xfrm>
          <a:custGeom>
            <a:avLst/>
            <a:gdLst>
              <a:gd name="T0" fmla="*/ 0 w 3714"/>
              <a:gd name="T1" fmla="*/ 747 h 747"/>
              <a:gd name="T2" fmla="*/ 0 w 3714"/>
              <a:gd name="T3" fmla="*/ 747 h 747"/>
              <a:gd name="T4" fmla="*/ 413 w 3714"/>
              <a:gd name="T5" fmla="*/ 653 h 747"/>
              <a:gd name="T6" fmla="*/ 825 w 3714"/>
              <a:gd name="T7" fmla="*/ 513 h 747"/>
              <a:gd name="T8" fmla="*/ 1238 w 3714"/>
              <a:gd name="T9" fmla="*/ 280 h 747"/>
              <a:gd name="T10" fmla="*/ 1651 w 3714"/>
              <a:gd name="T11" fmla="*/ 94 h 747"/>
              <a:gd name="T12" fmla="*/ 2063 w 3714"/>
              <a:gd name="T13" fmla="*/ 94 h 747"/>
              <a:gd name="T14" fmla="*/ 2476 w 3714"/>
              <a:gd name="T15" fmla="*/ 280 h 747"/>
              <a:gd name="T16" fmla="*/ 2888 w 3714"/>
              <a:gd name="T17" fmla="*/ 373 h 747"/>
              <a:gd name="T18" fmla="*/ 3301 w 3714"/>
              <a:gd name="T19" fmla="*/ 280 h 747"/>
              <a:gd name="T20" fmla="*/ 3714 w 3714"/>
              <a:gd name="T21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14" h="747">
                <a:moveTo>
                  <a:pt x="0" y="747"/>
                </a:moveTo>
                <a:lnTo>
                  <a:pt x="0" y="747"/>
                </a:lnTo>
                <a:cubicBezTo>
                  <a:pt x="138" y="716"/>
                  <a:pt x="275" y="692"/>
                  <a:pt x="413" y="653"/>
                </a:cubicBezTo>
                <a:cubicBezTo>
                  <a:pt x="550" y="615"/>
                  <a:pt x="688" y="576"/>
                  <a:pt x="825" y="513"/>
                </a:cubicBezTo>
                <a:cubicBezTo>
                  <a:pt x="963" y="451"/>
                  <a:pt x="1100" y="350"/>
                  <a:pt x="1238" y="280"/>
                </a:cubicBezTo>
                <a:cubicBezTo>
                  <a:pt x="1375" y="210"/>
                  <a:pt x="1513" y="125"/>
                  <a:pt x="1651" y="94"/>
                </a:cubicBezTo>
                <a:cubicBezTo>
                  <a:pt x="1788" y="62"/>
                  <a:pt x="1926" y="62"/>
                  <a:pt x="2063" y="94"/>
                </a:cubicBezTo>
                <a:cubicBezTo>
                  <a:pt x="2201" y="125"/>
                  <a:pt x="2338" y="234"/>
                  <a:pt x="2476" y="280"/>
                </a:cubicBezTo>
                <a:cubicBezTo>
                  <a:pt x="2613" y="327"/>
                  <a:pt x="2751" y="373"/>
                  <a:pt x="2888" y="373"/>
                </a:cubicBezTo>
                <a:cubicBezTo>
                  <a:pt x="3026" y="373"/>
                  <a:pt x="3163" y="342"/>
                  <a:pt x="3301" y="280"/>
                </a:cubicBezTo>
                <a:cubicBezTo>
                  <a:pt x="3438" y="218"/>
                  <a:pt x="3576" y="94"/>
                  <a:pt x="3714" y="0"/>
                </a:cubicBezTo>
              </a:path>
            </a:pathLst>
          </a:custGeom>
          <a:noFill/>
          <a:ln w="50800" cap="rnd">
            <a:solidFill>
              <a:srgbClr val="FF773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5" name="Freeform 73"/>
          <p:cNvSpPr>
            <a:spLocks/>
          </p:cNvSpPr>
          <p:nvPr/>
        </p:nvSpPr>
        <p:spPr bwMode="auto">
          <a:xfrm>
            <a:off x="3875087" y="1601788"/>
            <a:ext cx="4073525" cy="1636713"/>
          </a:xfrm>
          <a:custGeom>
            <a:avLst/>
            <a:gdLst>
              <a:gd name="T0" fmla="*/ 0 w 3714"/>
              <a:gd name="T1" fmla="*/ 0 h 1493"/>
              <a:gd name="T2" fmla="*/ 0 w 3714"/>
              <a:gd name="T3" fmla="*/ 0 h 1493"/>
              <a:gd name="T4" fmla="*/ 413 w 3714"/>
              <a:gd name="T5" fmla="*/ 267 h 1493"/>
              <a:gd name="T6" fmla="*/ 825 w 3714"/>
              <a:gd name="T7" fmla="*/ 487 h 1493"/>
              <a:gd name="T8" fmla="*/ 1238 w 3714"/>
              <a:gd name="T9" fmla="*/ 541 h 1493"/>
              <a:gd name="T10" fmla="*/ 1651 w 3714"/>
              <a:gd name="T11" fmla="*/ 642 h 1493"/>
              <a:gd name="T12" fmla="*/ 2063 w 3714"/>
              <a:gd name="T13" fmla="*/ 858 h 1493"/>
              <a:gd name="T14" fmla="*/ 2476 w 3714"/>
              <a:gd name="T15" fmla="*/ 1298 h 1493"/>
              <a:gd name="T16" fmla="*/ 2888 w 3714"/>
              <a:gd name="T17" fmla="*/ 1464 h 1493"/>
              <a:gd name="T18" fmla="*/ 3301 w 3714"/>
              <a:gd name="T19" fmla="*/ 1443 h 1493"/>
              <a:gd name="T20" fmla="*/ 3714 w 3714"/>
              <a:gd name="T21" fmla="*/ 1161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14" h="1493">
                <a:moveTo>
                  <a:pt x="0" y="0"/>
                </a:moveTo>
                <a:lnTo>
                  <a:pt x="0" y="0"/>
                </a:lnTo>
                <a:cubicBezTo>
                  <a:pt x="138" y="89"/>
                  <a:pt x="275" y="186"/>
                  <a:pt x="413" y="267"/>
                </a:cubicBezTo>
                <a:cubicBezTo>
                  <a:pt x="550" y="348"/>
                  <a:pt x="688" y="441"/>
                  <a:pt x="825" y="487"/>
                </a:cubicBezTo>
                <a:cubicBezTo>
                  <a:pt x="963" y="532"/>
                  <a:pt x="1100" y="515"/>
                  <a:pt x="1238" y="541"/>
                </a:cubicBezTo>
                <a:cubicBezTo>
                  <a:pt x="1375" y="567"/>
                  <a:pt x="1513" y="589"/>
                  <a:pt x="1651" y="642"/>
                </a:cubicBezTo>
                <a:cubicBezTo>
                  <a:pt x="1788" y="695"/>
                  <a:pt x="1926" y="749"/>
                  <a:pt x="2063" y="858"/>
                </a:cubicBezTo>
                <a:cubicBezTo>
                  <a:pt x="2201" y="968"/>
                  <a:pt x="2338" y="1197"/>
                  <a:pt x="2476" y="1298"/>
                </a:cubicBezTo>
                <a:cubicBezTo>
                  <a:pt x="2613" y="1399"/>
                  <a:pt x="2751" y="1440"/>
                  <a:pt x="2888" y="1464"/>
                </a:cubicBezTo>
                <a:cubicBezTo>
                  <a:pt x="3026" y="1488"/>
                  <a:pt x="3163" y="1493"/>
                  <a:pt x="3301" y="1443"/>
                </a:cubicBezTo>
                <a:cubicBezTo>
                  <a:pt x="3438" y="1392"/>
                  <a:pt x="3576" y="1255"/>
                  <a:pt x="3714" y="1161"/>
                </a:cubicBezTo>
              </a:path>
            </a:pathLst>
          </a:custGeom>
          <a:noFill/>
          <a:ln w="50800" cap="rnd">
            <a:solidFill>
              <a:srgbClr val="8EAB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3219450" y="4600575"/>
            <a:ext cx="625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-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7" name="Rectangle 95"/>
          <p:cNvSpPr>
            <a:spLocks noChangeArrowheads="1"/>
          </p:cNvSpPr>
          <p:nvPr/>
        </p:nvSpPr>
        <p:spPr bwMode="auto">
          <a:xfrm>
            <a:off x="3262313" y="460057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5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8" name="Rectangle 96"/>
          <p:cNvSpPr>
            <a:spLocks noChangeArrowheads="1"/>
          </p:cNvSpPr>
          <p:nvPr/>
        </p:nvSpPr>
        <p:spPr bwMode="auto">
          <a:xfrm>
            <a:off x="3259138" y="4206875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9" name="Rectangle 97"/>
          <p:cNvSpPr>
            <a:spLocks noChangeArrowheads="1"/>
          </p:cNvSpPr>
          <p:nvPr/>
        </p:nvSpPr>
        <p:spPr bwMode="auto">
          <a:xfrm>
            <a:off x="3259138" y="3811588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5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0" name="Rectangle 98"/>
          <p:cNvSpPr>
            <a:spLocks noChangeArrowheads="1"/>
          </p:cNvSpPr>
          <p:nvPr/>
        </p:nvSpPr>
        <p:spPr bwMode="auto">
          <a:xfrm>
            <a:off x="3192463" y="3417888"/>
            <a:ext cx="67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1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1" name="Rectangle 99"/>
          <p:cNvSpPr>
            <a:spLocks noChangeArrowheads="1"/>
          </p:cNvSpPr>
          <p:nvPr/>
        </p:nvSpPr>
        <p:spPr bwMode="auto">
          <a:xfrm>
            <a:off x="3267075" y="3417888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2" name="Rectangle 100"/>
          <p:cNvSpPr>
            <a:spLocks noChangeArrowheads="1"/>
          </p:cNvSpPr>
          <p:nvPr/>
        </p:nvSpPr>
        <p:spPr bwMode="auto">
          <a:xfrm>
            <a:off x="3192463" y="3022600"/>
            <a:ext cx="67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1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3" name="Rectangle 101"/>
          <p:cNvSpPr>
            <a:spLocks noChangeArrowheads="1"/>
          </p:cNvSpPr>
          <p:nvPr/>
        </p:nvSpPr>
        <p:spPr bwMode="auto">
          <a:xfrm>
            <a:off x="3267075" y="3022600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5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4" name="Rectangle 102"/>
          <p:cNvSpPr>
            <a:spLocks noChangeArrowheads="1"/>
          </p:cNvSpPr>
          <p:nvPr/>
        </p:nvSpPr>
        <p:spPr bwMode="auto">
          <a:xfrm>
            <a:off x="3192463" y="262096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2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5" name="Rectangle 103"/>
          <p:cNvSpPr>
            <a:spLocks noChangeArrowheads="1"/>
          </p:cNvSpPr>
          <p:nvPr/>
        </p:nvSpPr>
        <p:spPr bwMode="auto">
          <a:xfrm>
            <a:off x="3267075" y="2620963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6" name="Rectangle 104"/>
          <p:cNvSpPr>
            <a:spLocks noChangeArrowheads="1"/>
          </p:cNvSpPr>
          <p:nvPr/>
        </p:nvSpPr>
        <p:spPr bwMode="auto">
          <a:xfrm>
            <a:off x="3192463" y="222726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2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7" name="Rectangle 105"/>
          <p:cNvSpPr>
            <a:spLocks noChangeArrowheads="1"/>
          </p:cNvSpPr>
          <p:nvPr/>
        </p:nvSpPr>
        <p:spPr bwMode="auto">
          <a:xfrm>
            <a:off x="3267075" y="222726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5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8" name="Rectangle 106"/>
          <p:cNvSpPr>
            <a:spLocks noChangeArrowheads="1"/>
          </p:cNvSpPr>
          <p:nvPr/>
        </p:nvSpPr>
        <p:spPr bwMode="auto">
          <a:xfrm>
            <a:off x="3192463" y="183197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3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9" name="Rectangle 107"/>
          <p:cNvSpPr>
            <a:spLocks noChangeArrowheads="1"/>
          </p:cNvSpPr>
          <p:nvPr/>
        </p:nvSpPr>
        <p:spPr bwMode="auto">
          <a:xfrm>
            <a:off x="3267075" y="1831975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0" name="Rectangle 108"/>
          <p:cNvSpPr>
            <a:spLocks noChangeArrowheads="1"/>
          </p:cNvSpPr>
          <p:nvPr/>
        </p:nvSpPr>
        <p:spPr bwMode="auto">
          <a:xfrm>
            <a:off x="3192463" y="1436688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3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1" name="Rectangle 109"/>
          <p:cNvSpPr>
            <a:spLocks noChangeArrowheads="1"/>
          </p:cNvSpPr>
          <p:nvPr/>
        </p:nvSpPr>
        <p:spPr bwMode="auto">
          <a:xfrm>
            <a:off x="3267075" y="1436688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5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2" name="Rectangle 110"/>
          <p:cNvSpPr>
            <a:spLocks noChangeArrowheads="1"/>
          </p:cNvSpPr>
          <p:nvPr/>
        </p:nvSpPr>
        <p:spPr bwMode="auto">
          <a:xfrm>
            <a:off x="3192463" y="104298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4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3" name="Rectangle 111"/>
          <p:cNvSpPr>
            <a:spLocks noChangeArrowheads="1"/>
          </p:cNvSpPr>
          <p:nvPr/>
        </p:nvSpPr>
        <p:spPr bwMode="auto">
          <a:xfrm>
            <a:off x="3267075" y="1042988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4" name="Rectangle 112"/>
          <p:cNvSpPr>
            <a:spLocks noChangeArrowheads="1"/>
          </p:cNvSpPr>
          <p:nvPr/>
        </p:nvSpPr>
        <p:spPr bwMode="auto">
          <a:xfrm>
            <a:off x="3416300" y="4381500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5" name="Rectangle 113"/>
          <p:cNvSpPr>
            <a:spLocks noChangeArrowheads="1"/>
          </p:cNvSpPr>
          <p:nvPr/>
        </p:nvSpPr>
        <p:spPr bwMode="auto">
          <a:xfrm>
            <a:off x="4319588" y="4381500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2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6" name="Rectangle 114"/>
          <p:cNvSpPr>
            <a:spLocks noChangeArrowheads="1"/>
          </p:cNvSpPr>
          <p:nvPr/>
        </p:nvSpPr>
        <p:spPr bwMode="auto">
          <a:xfrm>
            <a:off x="5224463" y="4381500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4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7" name="Rectangle 115"/>
          <p:cNvSpPr>
            <a:spLocks noChangeArrowheads="1"/>
          </p:cNvSpPr>
          <p:nvPr/>
        </p:nvSpPr>
        <p:spPr bwMode="auto">
          <a:xfrm>
            <a:off x="6127750" y="4381500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6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8" name="Rectangle 116"/>
          <p:cNvSpPr>
            <a:spLocks noChangeArrowheads="1"/>
          </p:cNvSpPr>
          <p:nvPr/>
        </p:nvSpPr>
        <p:spPr bwMode="auto">
          <a:xfrm>
            <a:off x="7031038" y="4381500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8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9" name="Rectangle 117"/>
          <p:cNvSpPr>
            <a:spLocks noChangeArrowheads="1"/>
          </p:cNvSpPr>
          <p:nvPr/>
        </p:nvSpPr>
        <p:spPr bwMode="auto">
          <a:xfrm>
            <a:off x="7902575" y="4381500"/>
            <a:ext cx="67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1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20" name="Rectangle 118"/>
          <p:cNvSpPr>
            <a:spLocks noChangeArrowheads="1"/>
          </p:cNvSpPr>
          <p:nvPr/>
        </p:nvSpPr>
        <p:spPr bwMode="auto">
          <a:xfrm>
            <a:off x="7975600" y="4381500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21" name="Rectangle 119"/>
          <p:cNvSpPr>
            <a:spLocks noChangeArrowheads="1"/>
          </p:cNvSpPr>
          <p:nvPr/>
        </p:nvSpPr>
        <p:spPr bwMode="auto">
          <a:xfrm>
            <a:off x="8807450" y="4381500"/>
            <a:ext cx="67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1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22" name="Rectangle 120"/>
          <p:cNvSpPr>
            <a:spLocks noChangeArrowheads="1"/>
          </p:cNvSpPr>
          <p:nvPr/>
        </p:nvSpPr>
        <p:spPr bwMode="auto">
          <a:xfrm>
            <a:off x="8878888" y="4381500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2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23" name="Freeform 121"/>
          <p:cNvSpPr>
            <a:spLocks/>
          </p:cNvSpPr>
          <p:nvPr/>
        </p:nvSpPr>
        <p:spPr bwMode="auto">
          <a:xfrm>
            <a:off x="3491656" y="4970463"/>
            <a:ext cx="277813" cy="0"/>
          </a:xfrm>
          <a:custGeom>
            <a:avLst/>
            <a:gdLst>
              <a:gd name="T0" fmla="*/ 0 w 253"/>
              <a:gd name="T1" fmla="*/ 0 w 253"/>
              <a:gd name="T2" fmla="*/ 253 w 25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53">
                <a:moveTo>
                  <a:pt x="0" y="0"/>
                </a:moveTo>
                <a:lnTo>
                  <a:pt x="0" y="0"/>
                </a:lnTo>
                <a:lnTo>
                  <a:pt x="253" y="0"/>
                </a:lnTo>
              </a:path>
            </a:pathLst>
          </a:custGeom>
          <a:noFill/>
          <a:ln w="50800" cap="rnd">
            <a:solidFill>
              <a:srgbClr val="355D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137" name="Freeform 135"/>
          <p:cNvSpPr>
            <a:spLocks/>
          </p:cNvSpPr>
          <p:nvPr/>
        </p:nvSpPr>
        <p:spPr bwMode="auto">
          <a:xfrm>
            <a:off x="4987527" y="4970463"/>
            <a:ext cx="277813" cy="0"/>
          </a:xfrm>
          <a:custGeom>
            <a:avLst/>
            <a:gdLst>
              <a:gd name="T0" fmla="*/ 0 w 254"/>
              <a:gd name="T1" fmla="*/ 0 w 254"/>
              <a:gd name="T2" fmla="*/ 254 w 2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54">
                <a:moveTo>
                  <a:pt x="0" y="0"/>
                </a:moveTo>
                <a:lnTo>
                  <a:pt x="0" y="0"/>
                </a:lnTo>
                <a:lnTo>
                  <a:pt x="254" y="0"/>
                </a:lnTo>
              </a:path>
            </a:pathLst>
          </a:custGeom>
          <a:noFill/>
          <a:ln w="50800" cap="rnd">
            <a:solidFill>
              <a:srgbClr val="FF773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146" name="Freeform 144"/>
          <p:cNvSpPr>
            <a:spLocks/>
          </p:cNvSpPr>
          <p:nvPr/>
        </p:nvSpPr>
        <p:spPr bwMode="auto">
          <a:xfrm>
            <a:off x="6067425" y="4970463"/>
            <a:ext cx="279400" cy="0"/>
          </a:xfrm>
          <a:custGeom>
            <a:avLst/>
            <a:gdLst>
              <a:gd name="T0" fmla="*/ 0 w 254"/>
              <a:gd name="T1" fmla="*/ 0 w 254"/>
              <a:gd name="T2" fmla="*/ 254 w 2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54">
                <a:moveTo>
                  <a:pt x="0" y="0"/>
                </a:moveTo>
                <a:lnTo>
                  <a:pt x="0" y="0"/>
                </a:lnTo>
                <a:lnTo>
                  <a:pt x="254" y="0"/>
                </a:lnTo>
              </a:path>
            </a:pathLst>
          </a:custGeom>
          <a:noFill/>
          <a:ln w="50800" cap="rnd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157" name="Freeform 155"/>
          <p:cNvSpPr>
            <a:spLocks/>
          </p:cNvSpPr>
          <p:nvPr/>
        </p:nvSpPr>
        <p:spPr bwMode="auto">
          <a:xfrm>
            <a:off x="7240588" y="4970463"/>
            <a:ext cx="276225" cy="0"/>
          </a:xfrm>
          <a:custGeom>
            <a:avLst/>
            <a:gdLst>
              <a:gd name="T0" fmla="*/ 0 w 253"/>
              <a:gd name="T1" fmla="*/ 0 w 253"/>
              <a:gd name="T2" fmla="*/ 253 w 25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53">
                <a:moveTo>
                  <a:pt x="0" y="0"/>
                </a:moveTo>
                <a:lnTo>
                  <a:pt x="0" y="0"/>
                </a:lnTo>
                <a:lnTo>
                  <a:pt x="253" y="0"/>
                </a:lnTo>
              </a:path>
            </a:pathLst>
          </a:custGeom>
          <a:noFill/>
          <a:ln w="50800" cap="rnd">
            <a:solidFill>
              <a:srgbClr val="90AC9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169" name="Rectangle 112"/>
          <p:cNvSpPr>
            <a:spLocks noChangeArrowheads="1"/>
          </p:cNvSpPr>
          <p:nvPr/>
        </p:nvSpPr>
        <p:spPr bwMode="auto">
          <a:xfrm>
            <a:off x="3841689" y="4881789"/>
            <a:ext cx="8380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200" dirty="0" err="1">
                <a:solidFill>
                  <a:srgbClr val="595959"/>
                </a:solidFill>
                <a:latin typeface="Fira Sans" panose="020B0503050000020004" pitchFamily="34" charset="0"/>
              </a:rPr>
              <a:t>devaluation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70" name="Rectangle 112"/>
          <p:cNvSpPr>
            <a:spLocks noChangeArrowheads="1"/>
          </p:cNvSpPr>
          <p:nvPr/>
        </p:nvSpPr>
        <p:spPr bwMode="auto">
          <a:xfrm>
            <a:off x="5312339" y="4881789"/>
            <a:ext cx="8380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200" dirty="0" err="1">
                <a:solidFill>
                  <a:srgbClr val="595959"/>
                </a:solidFill>
                <a:latin typeface="Fira Sans" panose="020B0503050000020004" pitchFamily="34" charset="0"/>
              </a:rPr>
              <a:t>repair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71" name="Rectangle 112"/>
          <p:cNvSpPr>
            <a:spLocks noChangeArrowheads="1"/>
          </p:cNvSpPr>
          <p:nvPr/>
        </p:nvSpPr>
        <p:spPr bwMode="auto">
          <a:xfrm>
            <a:off x="6402528" y="4878130"/>
            <a:ext cx="8380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200" dirty="0" err="1">
                <a:solidFill>
                  <a:srgbClr val="595959"/>
                </a:solidFill>
                <a:latin typeface="Fira Sans" panose="020B0503050000020004" pitchFamily="34" charset="0"/>
              </a:rPr>
              <a:t>interest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72" name="Rectangle 112"/>
          <p:cNvSpPr>
            <a:spLocks noChangeArrowheads="1"/>
          </p:cNvSpPr>
          <p:nvPr/>
        </p:nvSpPr>
        <p:spPr bwMode="auto">
          <a:xfrm>
            <a:off x="7595947" y="4881789"/>
            <a:ext cx="8380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200" dirty="0">
                <a:solidFill>
                  <a:srgbClr val="595959"/>
                </a:solidFill>
                <a:latin typeface="Fira Sans" panose="020B0503050000020004" pitchFamily="34" charset="0"/>
              </a:rPr>
              <a:t>total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cxnSp>
        <p:nvCxnSpPr>
          <p:cNvPr id="173" name="Gerade Verbindung mit Pfeil 172"/>
          <p:cNvCxnSpPr/>
          <p:nvPr/>
        </p:nvCxnSpPr>
        <p:spPr>
          <a:xfrm flipV="1">
            <a:off x="3448050" y="1130300"/>
            <a:ext cx="0" cy="3157539"/>
          </a:xfrm>
          <a:prstGeom prst="straightConnector1">
            <a:avLst/>
          </a:prstGeom>
          <a:ln w="76200" cap="rnd">
            <a:solidFill>
              <a:srgbClr val="FF7737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Gerade Verbindung mit Pfeil 173"/>
          <p:cNvCxnSpPr/>
          <p:nvPr/>
        </p:nvCxnSpPr>
        <p:spPr>
          <a:xfrm>
            <a:off x="3448050" y="4292070"/>
            <a:ext cx="5441242" cy="0"/>
          </a:xfrm>
          <a:prstGeom prst="straightConnector1">
            <a:avLst/>
          </a:prstGeom>
          <a:ln w="76200" cap="rnd">
            <a:solidFill>
              <a:srgbClr val="FF7737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2"/>
          <p:cNvSpPr>
            <a:spLocks/>
          </p:cNvSpPr>
          <p:nvPr/>
        </p:nvSpPr>
        <p:spPr bwMode="auto">
          <a:xfrm>
            <a:off x="3875087" y="4057650"/>
            <a:ext cx="4073525" cy="263525"/>
          </a:xfrm>
          <a:custGeom>
            <a:avLst/>
            <a:gdLst>
              <a:gd name="T0" fmla="*/ 0 w 3714"/>
              <a:gd name="T1" fmla="*/ 30 h 240"/>
              <a:gd name="T2" fmla="*/ 0 w 3714"/>
              <a:gd name="T3" fmla="*/ 30 h 240"/>
              <a:gd name="T4" fmla="*/ 413 w 3714"/>
              <a:gd name="T5" fmla="*/ 30 h 240"/>
              <a:gd name="T6" fmla="*/ 825 w 3714"/>
              <a:gd name="T7" fmla="*/ 30 h 240"/>
              <a:gd name="T8" fmla="*/ 1238 w 3714"/>
              <a:gd name="T9" fmla="*/ 30 h 240"/>
              <a:gd name="T10" fmla="*/ 1651 w 3714"/>
              <a:gd name="T11" fmla="*/ 30 h 240"/>
              <a:gd name="T12" fmla="*/ 2063 w 3714"/>
              <a:gd name="T13" fmla="*/ 30 h 240"/>
              <a:gd name="T14" fmla="*/ 2476 w 3714"/>
              <a:gd name="T15" fmla="*/ 210 h 240"/>
              <a:gd name="T16" fmla="*/ 2888 w 3714"/>
              <a:gd name="T17" fmla="*/ 210 h 240"/>
              <a:gd name="T18" fmla="*/ 3301 w 3714"/>
              <a:gd name="T19" fmla="*/ 210 h 240"/>
              <a:gd name="T20" fmla="*/ 3714 w 3714"/>
              <a:gd name="T21" fmla="*/ 21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14" h="240">
                <a:moveTo>
                  <a:pt x="0" y="30"/>
                </a:moveTo>
                <a:lnTo>
                  <a:pt x="0" y="30"/>
                </a:lnTo>
                <a:cubicBezTo>
                  <a:pt x="138" y="30"/>
                  <a:pt x="275" y="30"/>
                  <a:pt x="413" y="30"/>
                </a:cubicBezTo>
                <a:cubicBezTo>
                  <a:pt x="550" y="30"/>
                  <a:pt x="688" y="30"/>
                  <a:pt x="825" y="30"/>
                </a:cubicBezTo>
                <a:cubicBezTo>
                  <a:pt x="963" y="30"/>
                  <a:pt x="1100" y="30"/>
                  <a:pt x="1238" y="30"/>
                </a:cubicBezTo>
                <a:cubicBezTo>
                  <a:pt x="1375" y="30"/>
                  <a:pt x="1513" y="30"/>
                  <a:pt x="1651" y="30"/>
                </a:cubicBezTo>
                <a:cubicBezTo>
                  <a:pt x="1788" y="30"/>
                  <a:pt x="1926" y="0"/>
                  <a:pt x="2063" y="30"/>
                </a:cubicBezTo>
                <a:cubicBezTo>
                  <a:pt x="2201" y="60"/>
                  <a:pt x="2338" y="180"/>
                  <a:pt x="2476" y="210"/>
                </a:cubicBezTo>
                <a:cubicBezTo>
                  <a:pt x="2613" y="240"/>
                  <a:pt x="2751" y="210"/>
                  <a:pt x="2888" y="210"/>
                </a:cubicBezTo>
                <a:cubicBezTo>
                  <a:pt x="3026" y="210"/>
                  <a:pt x="3163" y="210"/>
                  <a:pt x="3301" y="210"/>
                </a:cubicBezTo>
                <a:cubicBezTo>
                  <a:pt x="3438" y="210"/>
                  <a:pt x="3576" y="210"/>
                  <a:pt x="3714" y="210"/>
                </a:cubicBezTo>
              </a:path>
            </a:pathLst>
          </a:custGeom>
          <a:noFill/>
          <a:ln w="50800" cap="rnd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3" name="Freihandform 52">
            <a:extLst>
              <a:ext uri="{FF2B5EF4-FFF2-40B4-BE49-F238E27FC236}">
                <a16:creationId xmlns:a16="http://schemas.microsoft.com/office/drawing/2014/main" id="{58A2717C-C157-FC49-EE7C-66EF7333C41E}"/>
              </a:ext>
            </a:extLst>
          </p:cNvPr>
          <p:cNvSpPr/>
          <p:nvPr/>
        </p:nvSpPr>
        <p:spPr>
          <a:xfrm>
            <a:off x="3883378" y="2302934"/>
            <a:ext cx="4097866" cy="1921136"/>
          </a:xfrm>
          <a:custGeom>
            <a:avLst/>
            <a:gdLst>
              <a:gd name="connsiteX0" fmla="*/ 0 w 4097866"/>
              <a:gd name="connsiteY0" fmla="*/ 0 h 1919111"/>
              <a:gd name="connsiteX1" fmla="*/ 4097866 w 4097866"/>
              <a:gd name="connsiteY1" fmla="*/ 1919111 h 1919111"/>
              <a:gd name="connsiteX0" fmla="*/ 0 w 4097866"/>
              <a:gd name="connsiteY0" fmla="*/ 0 h 1919111"/>
              <a:gd name="connsiteX1" fmla="*/ 4097866 w 4097866"/>
              <a:gd name="connsiteY1" fmla="*/ 1919111 h 1919111"/>
              <a:gd name="connsiteX0" fmla="*/ 0 w 4097866"/>
              <a:gd name="connsiteY0" fmla="*/ 0 h 1920683"/>
              <a:gd name="connsiteX1" fmla="*/ 4097866 w 4097866"/>
              <a:gd name="connsiteY1" fmla="*/ 1919111 h 1920683"/>
              <a:gd name="connsiteX0" fmla="*/ 0 w 4097866"/>
              <a:gd name="connsiteY0" fmla="*/ 0 h 1921136"/>
              <a:gd name="connsiteX1" fmla="*/ 4097866 w 4097866"/>
              <a:gd name="connsiteY1" fmla="*/ 1919111 h 192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7866" h="1921136">
                <a:moveTo>
                  <a:pt x="0" y="0"/>
                </a:moveTo>
                <a:cubicBezTo>
                  <a:pt x="1072444" y="1125126"/>
                  <a:pt x="2133600" y="1968029"/>
                  <a:pt x="4097866" y="1919111"/>
                </a:cubicBezTo>
              </a:path>
            </a:pathLst>
          </a:custGeom>
          <a:noFill/>
          <a:ln w="50800" cap="rnd">
            <a:solidFill>
              <a:srgbClr val="355D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0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C1F6AB8-4BBB-93B7-E223-FA370083113D}"/>
              </a:ext>
            </a:extLst>
          </p:cNvPr>
          <p:cNvSpPr txBox="1"/>
          <p:nvPr/>
        </p:nvSpPr>
        <p:spPr>
          <a:xfrm rot="16200000">
            <a:off x="2325738" y="1527660"/>
            <a:ext cx="1311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Fira Sans" panose="020B0503050000020004" pitchFamily="34" charset="0"/>
              </a:rPr>
              <a:t>Euro/h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3AFA1F6-E5FF-DFC1-BA81-00B9862EAAC7}"/>
              </a:ext>
            </a:extLst>
          </p:cNvPr>
          <p:cNvSpPr txBox="1"/>
          <p:nvPr/>
        </p:nvSpPr>
        <p:spPr>
          <a:xfrm>
            <a:off x="7578285" y="4626227"/>
            <a:ext cx="1311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err="1">
                <a:latin typeface="Fira Sans" panose="020B0503050000020004" pitchFamily="34" charset="0"/>
              </a:rPr>
              <a:t>year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090863" y="965200"/>
            <a:ext cx="60102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3448050" y="1130300"/>
            <a:ext cx="5426075" cy="3552825"/>
          </a:xfrm>
          <a:custGeom>
            <a:avLst/>
            <a:gdLst>
              <a:gd name="T0" fmla="*/ 0 w 4947"/>
              <a:gd name="T1" fmla="*/ 3240 h 3240"/>
              <a:gd name="T2" fmla="*/ 0 w 4947"/>
              <a:gd name="T3" fmla="*/ 3240 h 3240"/>
              <a:gd name="T4" fmla="*/ 4947 w 4947"/>
              <a:gd name="T5" fmla="*/ 3240 h 3240"/>
              <a:gd name="T6" fmla="*/ 0 w 4947"/>
              <a:gd name="T7" fmla="*/ 2520 h 3240"/>
              <a:gd name="T8" fmla="*/ 0 w 4947"/>
              <a:gd name="T9" fmla="*/ 2520 h 3240"/>
              <a:gd name="T10" fmla="*/ 4947 w 4947"/>
              <a:gd name="T11" fmla="*/ 2520 h 3240"/>
              <a:gd name="T12" fmla="*/ 0 w 4947"/>
              <a:gd name="T13" fmla="*/ 2160 h 3240"/>
              <a:gd name="T14" fmla="*/ 0 w 4947"/>
              <a:gd name="T15" fmla="*/ 2160 h 3240"/>
              <a:gd name="T16" fmla="*/ 4947 w 4947"/>
              <a:gd name="T17" fmla="*/ 2160 h 3240"/>
              <a:gd name="T18" fmla="*/ 0 w 4947"/>
              <a:gd name="T19" fmla="*/ 1800 h 3240"/>
              <a:gd name="T20" fmla="*/ 0 w 4947"/>
              <a:gd name="T21" fmla="*/ 1800 h 3240"/>
              <a:gd name="T22" fmla="*/ 4947 w 4947"/>
              <a:gd name="T23" fmla="*/ 1800 h 3240"/>
              <a:gd name="T24" fmla="*/ 0 w 4947"/>
              <a:gd name="T25" fmla="*/ 1440 h 3240"/>
              <a:gd name="T26" fmla="*/ 0 w 4947"/>
              <a:gd name="T27" fmla="*/ 1440 h 3240"/>
              <a:gd name="T28" fmla="*/ 4947 w 4947"/>
              <a:gd name="T29" fmla="*/ 1440 h 3240"/>
              <a:gd name="T30" fmla="*/ 0 w 4947"/>
              <a:gd name="T31" fmla="*/ 1080 h 3240"/>
              <a:gd name="T32" fmla="*/ 0 w 4947"/>
              <a:gd name="T33" fmla="*/ 1080 h 3240"/>
              <a:gd name="T34" fmla="*/ 4947 w 4947"/>
              <a:gd name="T35" fmla="*/ 1080 h 3240"/>
              <a:gd name="T36" fmla="*/ 0 w 4947"/>
              <a:gd name="T37" fmla="*/ 720 h 3240"/>
              <a:gd name="T38" fmla="*/ 0 w 4947"/>
              <a:gd name="T39" fmla="*/ 720 h 3240"/>
              <a:gd name="T40" fmla="*/ 4947 w 4947"/>
              <a:gd name="T41" fmla="*/ 720 h 3240"/>
              <a:gd name="T42" fmla="*/ 0 w 4947"/>
              <a:gd name="T43" fmla="*/ 360 h 3240"/>
              <a:gd name="T44" fmla="*/ 0 w 4947"/>
              <a:gd name="T45" fmla="*/ 360 h 3240"/>
              <a:gd name="T46" fmla="*/ 4947 w 4947"/>
              <a:gd name="T47" fmla="*/ 360 h 3240"/>
              <a:gd name="T48" fmla="*/ 0 w 4947"/>
              <a:gd name="T49" fmla="*/ 0 h 3240"/>
              <a:gd name="T50" fmla="*/ 0 w 4947"/>
              <a:gd name="T51" fmla="*/ 0 h 3240"/>
              <a:gd name="T52" fmla="*/ 4947 w 4947"/>
              <a:gd name="T53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47" h="3240">
                <a:moveTo>
                  <a:pt x="0" y="3240"/>
                </a:moveTo>
                <a:lnTo>
                  <a:pt x="0" y="3240"/>
                </a:lnTo>
                <a:lnTo>
                  <a:pt x="4947" y="3240"/>
                </a:lnTo>
                <a:moveTo>
                  <a:pt x="0" y="2520"/>
                </a:moveTo>
                <a:lnTo>
                  <a:pt x="0" y="2520"/>
                </a:lnTo>
                <a:lnTo>
                  <a:pt x="4947" y="2520"/>
                </a:lnTo>
                <a:moveTo>
                  <a:pt x="0" y="2160"/>
                </a:moveTo>
                <a:lnTo>
                  <a:pt x="0" y="2160"/>
                </a:lnTo>
                <a:lnTo>
                  <a:pt x="4947" y="2160"/>
                </a:lnTo>
                <a:moveTo>
                  <a:pt x="0" y="1800"/>
                </a:moveTo>
                <a:lnTo>
                  <a:pt x="0" y="1800"/>
                </a:lnTo>
                <a:lnTo>
                  <a:pt x="4947" y="1800"/>
                </a:lnTo>
                <a:moveTo>
                  <a:pt x="0" y="1440"/>
                </a:moveTo>
                <a:lnTo>
                  <a:pt x="0" y="1440"/>
                </a:lnTo>
                <a:lnTo>
                  <a:pt x="4947" y="1440"/>
                </a:lnTo>
                <a:moveTo>
                  <a:pt x="0" y="1080"/>
                </a:moveTo>
                <a:lnTo>
                  <a:pt x="0" y="1080"/>
                </a:lnTo>
                <a:lnTo>
                  <a:pt x="4947" y="1080"/>
                </a:lnTo>
                <a:moveTo>
                  <a:pt x="0" y="720"/>
                </a:moveTo>
                <a:lnTo>
                  <a:pt x="0" y="720"/>
                </a:lnTo>
                <a:lnTo>
                  <a:pt x="4947" y="720"/>
                </a:lnTo>
                <a:moveTo>
                  <a:pt x="0" y="360"/>
                </a:moveTo>
                <a:lnTo>
                  <a:pt x="0" y="360"/>
                </a:lnTo>
                <a:lnTo>
                  <a:pt x="4947" y="360"/>
                </a:lnTo>
                <a:moveTo>
                  <a:pt x="0" y="0"/>
                </a:moveTo>
                <a:lnTo>
                  <a:pt x="0" y="0"/>
                </a:lnTo>
                <a:lnTo>
                  <a:pt x="4947" y="0"/>
                </a:lnTo>
              </a:path>
            </a:pathLst>
          </a:custGeom>
          <a:noFill/>
          <a:ln w="11113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4356100" y="1130300"/>
            <a:ext cx="4518025" cy="3552825"/>
          </a:xfrm>
          <a:custGeom>
            <a:avLst/>
            <a:gdLst>
              <a:gd name="T0" fmla="*/ 0 w 4120"/>
              <a:gd name="T1" fmla="*/ 0 h 3240"/>
              <a:gd name="T2" fmla="*/ 0 w 4120"/>
              <a:gd name="T3" fmla="*/ 0 h 3240"/>
              <a:gd name="T4" fmla="*/ 0 w 4120"/>
              <a:gd name="T5" fmla="*/ 3240 h 3240"/>
              <a:gd name="T6" fmla="*/ 820 w 4120"/>
              <a:gd name="T7" fmla="*/ 0 h 3240"/>
              <a:gd name="T8" fmla="*/ 820 w 4120"/>
              <a:gd name="T9" fmla="*/ 0 h 3240"/>
              <a:gd name="T10" fmla="*/ 820 w 4120"/>
              <a:gd name="T11" fmla="*/ 3240 h 3240"/>
              <a:gd name="T12" fmla="*/ 1647 w 4120"/>
              <a:gd name="T13" fmla="*/ 0 h 3240"/>
              <a:gd name="T14" fmla="*/ 1647 w 4120"/>
              <a:gd name="T15" fmla="*/ 0 h 3240"/>
              <a:gd name="T16" fmla="*/ 1647 w 4120"/>
              <a:gd name="T17" fmla="*/ 3240 h 3240"/>
              <a:gd name="T18" fmla="*/ 2473 w 4120"/>
              <a:gd name="T19" fmla="*/ 0 h 3240"/>
              <a:gd name="T20" fmla="*/ 2473 w 4120"/>
              <a:gd name="T21" fmla="*/ 0 h 3240"/>
              <a:gd name="T22" fmla="*/ 2473 w 4120"/>
              <a:gd name="T23" fmla="*/ 3240 h 3240"/>
              <a:gd name="T24" fmla="*/ 3293 w 4120"/>
              <a:gd name="T25" fmla="*/ 0 h 3240"/>
              <a:gd name="T26" fmla="*/ 3293 w 4120"/>
              <a:gd name="T27" fmla="*/ 0 h 3240"/>
              <a:gd name="T28" fmla="*/ 3293 w 4120"/>
              <a:gd name="T29" fmla="*/ 3240 h 3240"/>
              <a:gd name="T30" fmla="*/ 4120 w 4120"/>
              <a:gd name="T31" fmla="*/ 0 h 3240"/>
              <a:gd name="T32" fmla="*/ 4120 w 4120"/>
              <a:gd name="T33" fmla="*/ 0 h 3240"/>
              <a:gd name="T34" fmla="*/ 4120 w 4120"/>
              <a:gd name="T35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120" h="3240">
                <a:moveTo>
                  <a:pt x="0" y="0"/>
                </a:moveTo>
                <a:lnTo>
                  <a:pt x="0" y="0"/>
                </a:lnTo>
                <a:lnTo>
                  <a:pt x="0" y="3240"/>
                </a:lnTo>
                <a:moveTo>
                  <a:pt x="820" y="0"/>
                </a:moveTo>
                <a:lnTo>
                  <a:pt x="820" y="0"/>
                </a:lnTo>
                <a:lnTo>
                  <a:pt x="820" y="3240"/>
                </a:lnTo>
                <a:moveTo>
                  <a:pt x="1647" y="0"/>
                </a:moveTo>
                <a:lnTo>
                  <a:pt x="1647" y="0"/>
                </a:lnTo>
                <a:lnTo>
                  <a:pt x="1647" y="3240"/>
                </a:lnTo>
                <a:moveTo>
                  <a:pt x="2473" y="0"/>
                </a:moveTo>
                <a:lnTo>
                  <a:pt x="2473" y="0"/>
                </a:lnTo>
                <a:lnTo>
                  <a:pt x="2473" y="3240"/>
                </a:lnTo>
                <a:moveTo>
                  <a:pt x="3293" y="0"/>
                </a:moveTo>
                <a:lnTo>
                  <a:pt x="3293" y="0"/>
                </a:lnTo>
                <a:lnTo>
                  <a:pt x="3293" y="3240"/>
                </a:lnTo>
                <a:moveTo>
                  <a:pt x="4120" y="0"/>
                </a:moveTo>
                <a:lnTo>
                  <a:pt x="4120" y="0"/>
                </a:lnTo>
                <a:lnTo>
                  <a:pt x="4120" y="3240"/>
                </a:lnTo>
              </a:path>
            </a:pathLst>
          </a:custGeom>
          <a:noFill/>
          <a:ln w="11113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448050" y="1130300"/>
            <a:ext cx="0" cy="3552825"/>
          </a:xfrm>
          <a:custGeom>
            <a:avLst/>
            <a:gdLst>
              <a:gd name="T0" fmla="*/ 3240 h 3240"/>
              <a:gd name="T1" fmla="*/ 3240 h 3240"/>
              <a:gd name="T2" fmla="*/ 0 h 324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240">
                <a:moveTo>
                  <a:pt x="0" y="3240"/>
                </a:moveTo>
                <a:lnTo>
                  <a:pt x="0" y="3240"/>
                </a:lnTo>
                <a:lnTo>
                  <a:pt x="0" y="0"/>
                </a:lnTo>
              </a:path>
            </a:pathLst>
          </a:custGeom>
          <a:noFill/>
          <a:ln w="11113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448050" y="4287838"/>
            <a:ext cx="5426075" cy="0"/>
          </a:xfrm>
          <a:custGeom>
            <a:avLst/>
            <a:gdLst>
              <a:gd name="T0" fmla="*/ 0 w 4947"/>
              <a:gd name="T1" fmla="*/ 0 w 4947"/>
              <a:gd name="T2" fmla="*/ 4947 w 494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947">
                <a:moveTo>
                  <a:pt x="0" y="0"/>
                </a:moveTo>
                <a:lnTo>
                  <a:pt x="0" y="0"/>
                </a:lnTo>
                <a:lnTo>
                  <a:pt x="4947" y="0"/>
                </a:lnTo>
              </a:path>
            </a:pathLst>
          </a:custGeom>
          <a:noFill/>
          <a:ln w="11113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75" name="Freeform 73"/>
          <p:cNvSpPr>
            <a:spLocks/>
          </p:cNvSpPr>
          <p:nvPr/>
        </p:nvSpPr>
        <p:spPr bwMode="auto">
          <a:xfrm>
            <a:off x="3875087" y="1601788"/>
            <a:ext cx="4073525" cy="1636713"/>
          </a:xfrm>
          <a:custGeom>
            <a:avLst/>
            <a:gdLst>
              <a:gd name="T0" fmla="*/ 0 w 3714"/>
              <a:gd name="T1" fmla="*/ 0 h 1493"/>
              <a:gd name="T2" fmla="*/ 0 w 3714"/>
              <a:gd name="T3" fmla="*/ 0 h 1493"/>
              <a:gd name="T4" fmla="*/ 413 w 3714"/>
              <a:gd name="T5" fmla="*/ 267 h 1493"/>
              <a:gd name="T6" fmla="*/ 825 w 3714"/>
              <a:gd name="T7" fmla="*/ 487 h 1493"/>
              <a:gd name="T8" fmla="*/ 1238 w 3714"/>
              <a:gd name="T9" fmla="*/ 541 h 1493"/>
              <a:gd name="T10" fmla="*/ 1651 w 3714"/>
              <a:gd name="T11" fmla="*/ 642 h 1493"/>
              <a:gd name="T12" fmla="*/ 2063 w 3714"/>
              <a:gd name="T13" fmla="*/ 858 h 1493"/>
              <a:gd name="T14" fmla="*/ 2476 w 3714"/>
              <a:gd name="T15" fmla="*/ 1298 h 1493"/>
              <a:gd name="T16" fmla="*/ 2888 w 3714"/>
              <a:gd name="T17" fmla="*/ 1464 h 1493"/>
              <a:gd name="T18" fmla="*/ 3301 w 3714"/>
              <a:gd name="T19" fmla="*/ 1443 h 1493"/>
              <a:gd name="T20" fmla="*/ 3714 w 3714"/>
              <a:gd name="T21" fmla="*/ 1161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14" h="1493">
                <a:moveTo>
                  <a:pt x="0" y="0"/>
                </a:moveTo>
                <a:lnTo>
                  <a:pt x="0" y="0"/>
                </a:lnTo>
                <a:cubicBezTo>
                  <a:pt x="138" y="89"/>
                  <a:pt x="275" y="186"/>
                  <a:pt x="413" y="267"/>
                </a:cubicBezTo>
                <a:cubicBezTo>
                  <a:pt x="550" y="348"/>
                  <a:pt x="688" y="441"/>
                  <a:pt x="825" y="487"/>
                </a:cubicBezTo>
                <a:cubicBezTo>
                  <a:pt x="963" y="532"/>
                  <a:pt x="1100" y="515"/>
                  <a:pt x="1238" y="541"/>
                </a:cubicBezTo>
                <a:cubicBezTo>
                  <a:pt x="1375" y="567"/>
                  <a:pt x="1513" y="589"/>
                  <a:pt x="1651" y="642"/>
                </a:cubicBezTo>
                <a:cubicBezTo>
                  <a:pt x="1788" y="695"/>
                  <a:pt x="1926" y="749"/>
                  <a:pt x="2063" y="858"/>
                </a:cubicBezTo>
                <a:cubicBezTo>
                  <a:pt x="2201" y="968"/>
                  <a:pt x="2338" y="1197"/>
                  <a:pt x="2476" y="1298"/>
                </a:cubicBezTo>
                <a:cubicBezTo>
                  <a:pt x="2613" y="1399"/>
                  <a:pt x="2751" y="1440"/>
                  <a:pt x="2888" y="1464"/>
                </a:cubicBezTo>
                <a:cubicBezTo>
                  <a:pt x="3026" y="1488"/>
                  <a:pt x="3163" y="1493"/>
                  <a:pt x="3301" y="1443"/>
                </a:cubicBezTo>
                <a:cubicBezTo>
                  <a:pt x="3438" y="1392"/>
                  <a:pt x="3576" y="1255"/>
                  <a:pt x="3714" y="1161"/>
                </a:cubicBezTo>
              </a:path>
            </a:pathLst>
          </a:custGeom>
          <a:noFill/>
          <a:ln w="50800" cap="rnd">
            <a:solidFill>
              <a:srgbClr val="8EAB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3219450" y="4600575"/>
            <a:ext cx="625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-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7" name="Rectangle 95"/>
          <p:cNvSpPr>
            <a:spLocks noChangeArrowheads="1"/>
          </p:cNvSpPr>
          <p:nvPr/>
        </p:nvSpPr>
        <p:spPr bwMode="auto">
          <a:xfrm>
            <a:off x="3262313" y="460057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5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8" name="Rectangle 96"/>
          <p:cNvSpPr>
            <a:spLocks noChangeArrowheads="1"/>
          </p:cNvSpPr>
          <p:nvPr/>
        </p:nvSpPr>
        <p:spPr bwMode="auto">
          <a:xfrm>
            <a:off x="3259138" y="4206875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9" name="Rectangle 97"/>
          <p:cNvSpPr>
            <a:spLocks noChangeArrowheads="1"/>
          </p:cNvSpPr>
          <p:nvPr/>
        </p:nvSpPr>
        <p:spPr bwMode="auto">
          <a:xfrm>
            <a:off x="3259138" y="3811588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5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0" name="Rectangle 98"/>
          <p:cNvSpPr>
            <a:spLocks noChangeArrowheads="1"/>
          </p:cNvSpPr>
          <p:nvPr/>
        </p:nvSpPr>
        <p:spPr bwMode="auto">
          <a:xfrm>
            <a:off x="3192463" y="3417888"/>
            <a:ext cx="67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1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1" name="Rectangle 99"/>
          <p:cNvSpPr>
            <a:spLocks noChangeArrowheads="1"/>
          </p:cNvSpPr>
          <p:nvPr/>
        </p:nvSpPr>
        <p:spPr bwMode="auto">
          <a:xfrm>
            <a:off x="3267075" y="3417888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2" name="Rectangle 100"/>
          <p:cNvSpPr>
            <a:spLocks noChangeArrowheads="1"/>
          </p:cNvSpPr>
          <p:nvPr/>
        </p:nvSpPr>
        <p:spPr bwMode="auto">
          <a:xfrm>
            <a:off x="3192463" y="3022600"/>
            <a:ext cx="67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1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3" name="Rectangle 101"/>
          <p:cNvSpPr>
            <a:spLocks noChangeArrowheads="1"/>
          </p:cNvSpPr>
          <p:nvPr/>
        </p:nvSpPr>
        <p:spPr bwMode="auto">
          <a:xfrm>
            <a:off x="3267075" y="3022600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5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4" name="Rectangle 102"/>
          <p:cNvSpPr>
            <a:spLocks noChangeArrowheads="1"/>
          </p:cNvSpPr>
          <p:nvPr/>
        </p:nvSpPr>
        <p:spPr bwMode="auto">
          <a:xfrm>
            <a:off x="3192463" y="262096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2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5" name="Rectangle 103"/>
          <p:cNvSpPr>
            <a:spLocks noChangeArrowheads="1"/>
          </p:cNvSpPr>
          <p:nvPr/>
        </p:nvSpPr>
        <p:spPr bwMode="auto">
          <a:xfrm>
            <a:off x="3267075" y="2620963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6" name="Rectangle 104"/>
          <p:cNvSpPr>
            <a:spLocks noChangeArrowheads="1"/>
          </p:cNvSpPr>
          <p:nvPr/>
        </p:nvSpPr>
        <p:spPr bwMode="auto">
          <a:xfrm>
            <a:off x="3192463" y="222726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2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7" name="Rectangle 105"/>
          <p:cNvSpPr>
            <a:spLocks noChangeArrowheads="1"/>
          </p:cNvSpPr>
          <p:nvPr/>
        </p:nvSpPr>
        <p:spPr bwMode="auto">
          <a:xfrm>
            <a:off x="3267075" y="2227263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5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8" name="Rectangle 106"/>
          <p:cNvSpPr>
            <a:spLocks noChangeArrowheads="1"/>
          </p:cNvSpPr>
          <p:nvPr/>
        </p:nvSpPr>
        <p:spPr bwMode="auto">
          <a:xfrm>
            <a:off x="3192463" y="1831975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3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09" name="Rectangle 107"/>
          <p:cNvSpPr>
            <a:spLocks noChangeArrowheads="1"/>
          </p:cNvSpPr>
          <p:nvPr/>
        </p:nvSpPr>
        <p:spPr bwMode="auto">
          <a:xfrm>
            <a:off x="3267075" y="1831975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0" name="Rectangle 108"/>
          <p:cNvSpPr>
            <a:spLocks noChangeArrowheads="1"/>
          </p:cNvSpPr>
          <p:nvPr/>
        </p:nvSpPr>
        <p:spPr bwMode="auto">
          <a:xfrm>
            <a:off x="3192463" y="1436688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3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1" name="Rectangle 109"/>
          <p:cNvSpPr>
            <a:spLocks noChangeArrowheads="1"/>
          </p:cNvSpPr>
          <p:nvPr/>
        </p:nvSpPr>
        <p:spPr bwMode="auto">
          <a:xfrm>
            <a:off x="3267075" y="1436688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5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2" name="Rectangle 110"/>
          <p:cNvSpPr>
            <a:spLocks noChangeArrowheads="1"/>
          </p:cNvSpPr>
          <p:nvPr/>
        </p:nvSpPr>
        <p:spPr bwMode="auto">
          <a:xfrm>
            <a:off x="3192463" y="104298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4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3" name="Rectangle 111"/>
          <p:cNvSpPr>
            <a:spLocks noChangeArrowheads="1"/>
          </p:cNvSpPr>
          <p:nvPr/>
        </p:nvSpPr>
        <p:spPr bwMode="auto">
          <a:xfrm>
            <a:off x="3267075" y="1042988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4" name="Rectangle 112"/>
          <p:cNvSpPr>
            <a:spLocks noChangeArrowheads="1"/>
          </p:cNvSpPr>
          <p:nvPr/>
        </p:nvSpPr>
        <p:spPr bwMode="auto">
          <a:xfrm>
            <a:off x="3416300" y="4381500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5" name="Rectangle 113"/>
          <p:cNvSpPr>
            <a:spLocks noChangeArrowheads="1"/>
          </p:cNvSpPr>
          <p:nvPr/>
        </p:nvSpPr>
        <p:spPr bwMode="auto">
          <a:xfrm>
            <a:off x="4319588" y="4381500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2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6" name="Rectangle 114"/>
          <p:cNvSpPr>
            <a:spLocks noChangeArrowheads="1"/>
          </p:cNvSpPr>
          <p:nvPr/>
        </p:nvSpPr>
        <p:spPr bwMode="auto">
          <a:xfrm>
            <a:off x="5224463" y="4381500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4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7" name="Rectangle 115"/>
          <p:cNvSpPr>
            <a:spLocks noChangeArrowheads="1"/>
          </p:cNvSpPr>
          <p:nvPr/>
        </p:nvSpPr>
        <p:spPr bwMode="auto">
          <a:xfrm>
            <a:off x="6127750" y="4381500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6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8" name="Rectangle 116"/>
          <p:cNvSpPr>
            <a:spLocks noChangeArrowheads="1"/>
          </p:cNvSpPr>
          <p:nvPr/>
        </p:nvSpPr>
        <p:spPr bwMode="auto">
          <a:xfrm>
            <a:off x="7031038" y="4381500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8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19" name="Rectangle 117"/>
          <p:cNvSpPr>
            <a:spLocks noChangeArrowheads="1"/>
          </p:cNvSpPr>
          <p:nvPr/>
        </p:nvSpPr>
        <p:spPr bwMode="auto">
          <a:xfrm>
            <a:off x="7902575" y="4381500"/>
            <a:ext cx="67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1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20" name="Rectangle 118"/>
          <p:cNvSpPr>
            <a:spLocks noChangeArrowheads="1"/>
          </p:cNvSpPr>
          <p:nvPr/>
        </p:nvSpPr>
        <p:spPr bwMode="auto">
          <a:xfrm>
            <a:off x="7975600" y="4381500"/>
            <a:ext cx="86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0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21" name="Rectangle 119"/>
          <p:cNvSpPr>
            <a:spLocks noChangeArrowheads="1"/>
          </p:cNvSpPr>
          <p:nvPr/>
        </p:nvSpPr>
        <p:spPr bwMode="auto">
          <a:xfrm>
            <a:off x="8807450" y="4381500"/>
            <a:ext cx="67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1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22" name="Rectangle 120"/>
          <p:cNvSpPr>
            <a:spLocks noChangeArrowheads="1"/>
          </p:cNvSpPr>
          <p:nvPr/>
        </p:nvSpPr>
        <p:spPr bwMode="auto">
          <a:xfrm>
            <a:off x="8878888" y="4381500"/>
            <a:ext cx="7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Fira Sans" panose="020B0503050000020004" pitchFamily="34" charset="0"/>
              </a:rPr>
              <a:t>2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23" name="Freeform 121"/>
          <p:cNvSpPr>
            <a:spLocks/>
          </p:cNvSpPr>
          <p:nvPr/>
        </p:nvSpPr>
        <p:spPr bwMode="auto">
          <a:xfrm>
            <a:off x="3491656" y="4970463"/>
            <a:ext cx="277813" cy="0"/>
          </a:xfrm>
          <a:custGeom>
            <a:avLst/>
            <a:gdLst>
              <a:gd name="T0" fmla="*/ 0 w 253"/>
              <a:gd name="T1" fmla="*/ 0 w 253"/>
              <a:gd name="T2" fmla="*/ 253 w 25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53">
                <a:moveTo>
                  <a:pt x="0" y="0"/>
                </a:moveTo>
                <a:lnTo>
                  <a:pt x="0" y="0"/>
                </a:lnTo>
                <a:lnTo>
                  <a:pt x="253" y="0"/>
                </a:lnTo>
              </a:path>
            </a:pathLst>
          </a:custGeom>
          <a:noFill/>
          <a:ln w="50800" cap="rnd">
            <a:solidFill>
              <a:srgbClr val="90AC9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137" name="Freeform 135"/>
          <p:cNvSpPr>
            <a:spLocks/>
          </p:cNvSpPr>
          <p:nvPr/>
        </p:nvSpPr>
        <p:spPr bwMode="auto">
          <a:xfrm>
            <a:off x="4987527" y="4970463"/>
            <a:ext cx="277813" cy="0"/>
          </a:xfrm>
          <a:custGeom>
            <a:avLst/>
            <a:gdLst>
              <a:gd name="T0" fmla="*/ 0 w 254"/>
              <a:gd name="T1" fmla="*/ 0 w 254"/>
              <a:gd name="T2" fmla="*/ 254 w 2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54">
                <a:moveTo>
                  <a:pt x="0" y="0"/>
                </a:moveTo>
                <a:lnTo>
                  <a:pt x="0" y="0"/>
                </a:lnTo>
                <a:lnTo>
                  <a:pt x="254" y="0"/>
                </a:lnTo>
              </a:path>
            </a:pathLst>
          </a:custGeom>
          <a:noFill/>
          <a:ln w="50800" cap="rnd">
            <a:solidFill>
              <a:srgbClr val="FF773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Fira Sans" panose="020B0503050000020004" pitchFamily="34" charset="0"/>
            </a:endParaRPr>
          </a:p>
        </p:txBody>
      </p:sp>
      <p:sp>
        <p:nvSpPr>
          <p:cNvPr id="169" name="Rectangle 112"/>
          <p:cNvSpPr>
            <a:spLocks noChangeArrowheads="1"/>
          </p:cNvSpPr>
          <p:nvPr/>
        </p:nvSpPr>
        <p:spPr bwMode="auto">
          <a:xfrm>
            <a:off x="3841689" y="4881789"/>
            <a:ext cx="8380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200" dirty="0">
                <a:solidFill>
                  <a:srgbClr val="595959"/>
                </a:solidFill>
                <a:latin typeface="Fira Sans" panose="020B0503050000020004" pitchFamily="34" charset="0"/>
              </a:rPr>
              <a:t>total </a:t>
            </a:r>
            <a:r>
              <a:rPr lang="de-DE" altLang="de-DE" sz="1200" dirty="0" err="1">
                <a:solidFill>
                  <a:srgbClr val="595959"/>
                </a:solidFill>
                <a:latin typeface="Fira Sans" panose="020B0503050000020004" pitchFamily="34" charset="0"/>
              </a:rPr>
              <a:t>cost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70" name="Rectangle 112"/>
          <p:cNvSpPr>
            <a:spLocks noChangeArrowheads="1"/>
          </p:cNvSpPr>
          <p:nvPr/>
        </p:nvSpPr>
        <p:spPr bwMode="auto">
          <a:xfrm>
            <a:off x="5312338" y="4881789"/>
            <a:ext cx="121263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200" dirty="0" err="1">
                <a:solidFill>
                  <a:srgbClr val="595959"/>
                </a:solidFill>
                <a:latin typeface="Fira Sans" panose="020B0503050000020004" pitchFamily="34" charset="0"/>
              </a:rPr>
              <a:t>average</a:t>
            </a:r>
            <a:r>
              <a:rPr lang="de-DE" altLang="de-DE" sz="1200" dirty="0">
                <a:solidFill>
                  <a:srgbClr val="595959"/>
                </a:solidFill>
                <a:latin typeface="Fira Sans" panose="020B0503050000020004" pitchFamily="34" charset="0"/>
              </a:rPr>
              <a:t> </a:t>
            </a:r>
            <a:r>
              <a:rPr lang="de-DE" altLang="de-DE" sz="1200" dirty="0" err="1">
                <a:solidFill>
                  <a:srgbClr val="595959"/>
                </a:solidFill>
                <a:latin typeface="Fira Sans" panose="020B0503050000020004" pitchFamily="34" charset="0"/>
              </a:rPr>
              <a:t>cost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cxnSp>
        <p:nvCxnSpPr>
          <p:cNvPr id="173" name="Gerade Verbindung mit Pfeil 172"/>
          <p:cNvCxnSpPr/>
          <p:nvPr/>
        </p:nvCxnSpPr>
        <p:spPr>
          <a:xfrm flipV="1">
            <a:off x="3448050" y="1130300"/>
            <a:ext cx="0" cy="3157539"/>
          </a:xfrm>
          <a:prstGeom prst="straightConnector1">
            <a:avLst/>
          </a:prstGeom>
          <a:ln w="76200" cap="rnd">
            <a:solidFill>
              <a:srgbClr val="FF7737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Gerade Verbindung mit Pfeil 173"/>
          <p:cNvCxnSpPr/>
          <p:nvPr/>
        </p:nvCxnSpPr>
        <p:spPr>
          <a:xfrm>
            <a:off x="3448050" y="4292070"/>
            <a:ext cx="5441242" cy="0"/>
          </a:xfrm>
          <a:prstGeom prst="straightConnector1">
            <a:avLst/>
          </a:prstGeom>
          <a:ln w="76200" cap="rnd">
            <a:solidFill>
              <a:srgbClr val="FF7737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ihandform 1">
            <a:extLst>
              <a:ext uri="{FF2B5EF4-FFF2-40B4-BE49-F238E27FC236}">
                <a16:creationId xmlns:a16="http://schemas.microsoft.com/office/drawing/2014/main" id="{42CD06EE-45B5-FEBF-AF1B-62783A7776BD}"/>
              </a:ext>
            </a:extLst>
          </p:cNvPr>
          <p:cNvSpPr/>
          <p:nvPr/>
        </p:nvSpPr>
        <p:spPr>
          <a:xfrm>
            <a:off x="3883378" y="1614311"/>
            <a:ext cx="4109155" cy="824089"/>
          </a:xfrm>
          <a:custGeom>
            <a:avLst/>
            <a:gdLst>
              <a:gd name="connsiteX0" fmla="*/ 0 w 4109155"/>
              <a:gd name="connsiteY0" fmla="*/ 0 h 824089"/>
              <a:gd name="connsiteX1" fmla="*/ 4109155 w 4109155"/>
              <a:gd name="connsiteY1" fmla="*/ 824089 h 824089"/>
              <a:gd name="connsiteX0" fmla="*/ 0 w 4109155"/>
              <a:gd name="connsiteY0" fmla="*/ 0 h 824089"/>
              <a:gd name="connsiteX1" fmla="*/ 1828800 w 4109155"/>
              <a:gd name="connsiteY1" fmla="*/ 383822 h 824089"/>
              <a:gd name="connsiteX2" fmla="*/ 4109155 w 4109155"/>
              <a:gd name="connsiteY2" fmla="*/ 824089 h 824089"/>
              <a:gd name="connsiteX0" fmla="*/ 0 w 4109155"/>
              <a:gd name="connsiteY0" fmla="*/ 0 h 824089"/>
              <a:gd name="connsiteX1" fmla="*/ 1828800 w 4109155"/>
              <a:gd name="connsiteY1" fmla="*/ 383822 h 824089"/>
              <a:gd name="connsiteX2" fmla="*/ 4109155 w 4109155"/>
              <a:gd name="connsiteY2" fmla="*/ 824089 h 824089"/>
              <a:gd name="connsiteX0" fmla="*/ 0 w 4109155"/>
              <a:gd name="connsiteY0" fmla="*/ 0 h 824089"/>
              <a:gd name="connsiteX1" fmla="*/ 1828800 w 4109155"/>
              <a:gd name="connsiteY1" fmla="*/ 383822 h 824089"/>
              <a:gd name="connsiteX2" fmla="*/ 4109155 w 4109155"/>
              <a:gd name="connsiteY2" fmla="*/ 824089 h 824089"/>
              <a:gd name="connsiteX0" fmla="*/ 0 w 4109155"/>
              <a:gd name="connsiteY0" fmla="*/ 0 h 824089"/>
              <a:gd name="connsiteX1" fmla="*/ 1828800 w 4109155"/>
              <a:gd name="connsiteY1" fmla="*/ 383822 h 824089"/>
              <a:gd name="connsiteX2" fmla="*/ 4109155 w 4109155"/>
              <a:gd name="connsiteY2" fmla="*/ 824089 h 82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9155" h="824089">
                <a:moveTo>
                  <a:pt x="0" y="0"/>
                </a:moveTo>
                <a:cubicBezTo>
                  <a:pt x="609600" y="127941"/>
                  <a:pt x="1076208" y="291629"/>
                  <a:pt x="1828800" y="383822"/>
                </a:cubicBezTo>
                <a:cubicBezTo>
                  <a:pt x="2581392" y="476015"/>
                  <a:pt x="3247437" y="763882"/>
                  <a:pt x="4109155" y="824089"/>
                </a:cubicBezTo>
              </a:path>
            </a:pathLst>
          </a:custGeom>
          <a:noFill/>
          <a:ln w="50800" cap="rnd">
            <a:solidFill>
              <a:srgbClr val="FF773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9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Macintosh PowerPoint</Application>
  <PresentationFormat>Breitbild</PresentationFormat>
  <Paragraphs>307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115</cp:revision>
  <cp:lastPrinted>2022-09-28T20:37:19Z</cp:lastPrinted>
  <dcterms:created xsi:type="dcterms:W3CDTF">2021-11-23T15:40:59Z</dcterms:created>
  <dcterms:modified xsi:type="dcterms:W3CDTF">2023-06-14T10:26:55Z</dcterms:modified>
</cp:coreProperties>
</file>