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9" r:id="rId3"/>
    <p:sldId id="351" r:id="rId4"/>
    <p:sldId id="352" r:id="rId5"/>
    <p:sldId id="353" r:id="rId6"/>
    <p:sldId id="354" r:id="rId7"/>
    <p:sldId id="355" r:id="rId8"/>
    <p:sldId id="358" r:id="rId9"/>
    <p:sldId id="357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DF92ADF-DFAE-AD41-9737-DF2FDE3256C6}">
          <p14:sldIdLst>
            <p14:sldId id="256"/>
          </p14:sldIdLst>
        </p14:section>
        <p14:section name="Üb" id="{D2740A65-EFFA-2048-AC5F-1543E7210601}">
          <p14:sldIdLst>
            <p14:sldId id="329"/>
            <p14:sldId id="351"/>
            <p14:sldId id="352"/>
            <p14:sldId id="353"/>
            <p14:sldId id="354"/>
            <p14:sldId id="355"/>
            <p14:sldId id="358"/>
            <p14:sldId id="3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12B24E-D652-2B07-E2C9-C318BC3DCDA9}" name="Raffaele Spinelli" initials="RS" userId="S::raffaele.spinelli@cnr.it::e158d477-ecfb-4540-88c0-2df797e211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28"/>
    <p:restoredTop sz="96327"/>
  </p:normalViewPr>
  <p:slideViewPr>
    <p:cSldViewPr snapToGrid="0" snapToObjects="1">
      <p:cViewPr varScale="1">
        <p:scale>
          <a:sx n="127" d="100"/>
          <a:sy n="127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F8ABB-1F54-0F42-ADA7-556FB8AF7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499E14-A748-6344-809F-E972D4992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C897F99-9F57-4F41-A859-3CE5A55FF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0935" y="6356349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83156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B9CBF-D553-C24E-9A79-99EDF6D9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7BA64B-ED07-4E42-8582-05B66E3B6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14816"/>
            <a:ext cx="10515600" cy="50621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274A0D-E5EC-6C43-B691-718D38CB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BFB8A6-222D-7046-B07D-FC176BAE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F4095-BFD4-8446-BF6A-3D1649AC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3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B03478-9E8D-5744-9042-54483A0A9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AC9600-1FB8-4940-ABA4-69092FF7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418B4C-1119-D442-86B6-FE2848D4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3142F-F9C1-F74F-8E76-AD9BD45E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A33E0-5B1D-0245-BAEB-F0EA1281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54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A48E04-AC29-9E47-A681-E25C272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6170" y="6356350"/>
            <a:ext cx="1815229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07.07.23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F74C5A-D26E-9645-A951-5A4E16AC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FFE3F86-67E0-A348-ADA4-964ABC935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98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0270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7E39-64EE-B746-B9BE-2F081D18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04A57-F432-8A4F-AAB7-10A053652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7DB21-A7B4-AD48-A632-0F47D5D2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E711B1-4097-064C-BFDB-FFA23323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223210-CC73-8643-8975-8A7112FD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93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DC05A-192F-8C49-B84E-591C8CE6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179824-49A5-E649-BC8B-172ED8A06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3A7765-258F-3446-B559-F167C17B4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14C01D-F9C6-3D4C-8D4D-0FD06407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4D4AD-2A3F-5541-8BDD-FB3D35DA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9F8F7C-FA8F-CA44-8FBE-F8D669BA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0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24911-BA03-0240-B521-BAB1EC11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26A37C-7918-2048-8D84-527F3750A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348EEB-8CE1-F240-B83A-47062DD34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199DE6-710E-4944-9F31-84A952FF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62587F-6C2F-F94C-B2B1-AFAC4FFC2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B742C1-6D02-E846-B8C4-8E641F8F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07.07.23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55F033-C683-DB4C-8DA7-B7F014DD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5FD388-31F6-5744-87F8-07AB16AE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38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08431-769E-1441-8685-4DC2AEC9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3D2727-6086-B14B-8086-5B332D28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07.07.23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F7CC7E-2D95-674A-B568-06E3550D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0CDEA57-12B2-E34C-8DB1-BC584AD6B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31396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4BBA54-8184-B843-AF7E-3BB6DA72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07.07.23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D16211-E2CA-214F-8E60-10FA3BA5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4B2E2-B05F-7A4A-A84E-41F934346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23248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7C1C-A53C-0343-A84B-5D278B15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F9496-A2E4-2742-BDF7-AB6D5EAE3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B6818-C733-6B46-B88D-7861F47EC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BB768A-7484-D746-BCC1-901CFA90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87EF7B-9BC9-6A49-B7FE-2A8CE8B8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4619BB-DFE3-4E46-BAE8-B6DB63D6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3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37970-3DFE-5847-8B44-CC928CFB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78270B-D83D-0E49-825A-DF7225FE4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055FC2-9E59-B946-B430-648581AD0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D7845-6448-3544-982C-820D6F65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CA8D5-2277-8F44-934A-907315BD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83B63A-561B-6D48-A973-6C72096B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38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1714F93-EA51-E744-BAC9-D2B945BA379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79851" y="6035317"/>
            <a:ext cx="832095" cy="833972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ED8F288-7812-E24E-A5CA-41DCBCE5FF63}"/>
              </a:ext>
            </a:extLst>
          </p:cNvPr>
          <p:cNvSpPr txBox="1">
            <a:spLocks/>
          </p:cNvSpPr>
          <p:nvPr userDrawn="1"/>
        </p:nvSpPr>
        <p:spPr>
          <a:xfrm>
            <a:off x="3058703" y="6311018"/>
            <a:ext cx="1225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FAA26-2EBD-7043-B625-A2D79AA5B83B}" type="datetimeFigureOut">
              <a:rPr lang="de-DE" smtClean="0"/>
              <a:pPr/>
              <a:t>07.07.23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E5EEDEA-EACC-9C41-A3E9-25BAF59281DE}"/>
              </a:ext>
            </a:extLst>
          </p:cNvPr>
          <p:cNvSpPr txBox="1">
            <a:spLocks/>
          </p:cNvSpPr>
          <p:nvPr userDrawn="1"/>
        </p:nvSpPr>
        <p:spPr>
          <a:xfrm>
            <a:off x="4447822" y="6310312"/>
            <a:ext cx="428977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TECHNODIVERSITY, PROJECT RESULT 1: FACTS &amp; METHODS</a:t>
            </a:r>
          </a:p>
          <a:p>
            <a:r>
              <a:rPr lang="de-DE" dirty="0"/>
              <a:t>PR1-F04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0F9C816-0139-6145-A6D0-D31200020F42}"/>
              </a:ext>
            </a:extLst>
          </p:cNvPr>
          <p:cNvSpPr txBox="1">
            <a:spLocks/>
          </p:cNvSpPr>
          <p:nvPr userDrawn="1"/>
        </p:nvSpPr>
        <p:spPr>
          <a:xfrm>
            <a:off x="8929511" y="6310312"/>
            <a:ext cx="19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C62297-CE19-6449-92AD-A01F77531C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492EB7B-B23E-B67F-3FEE-94B74A4D84C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8859" y="6252868"/>
            <a:ext cx="1900992" cy="3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DF190DB-4610-404A-847F-653423742AC6}"/>
              </a:ext>
            </a:extLst>
          </p:cNvPr>
          <p:cNvSpPr/>
          <p:nvPr/>
        </p:nvSpPr>
        <p:spPr>
          <a:xfrm>
            <a:off x="1" y="5611660"/>
            <a:ext cx="12192000" cy="124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7624E632-E049-274D-A55B-5489E7040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0D42CBF9-3F43-264B-9B22-935127B012E6}"/>
              </a:ext>
            </a:extLst>
          </p:cNvPr>
          <p:cNvSpPr txBox="1">
            <a:spLocks/>
          </p:cNvSpPr>
          <p:nvPr/>
        </p:nvSpPr>
        <p:spPr>
          <a:xfrm>
            <a:off x="1524000" y="3955898"/>
            <a:ext cx="9144000" cy="1655762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400" b="1" dirty="0">
                <a:solidFill>
                  <a:schemeClr val="accent1"/>
                </a:solidFill>
              </a:rPr>
              <a:t>TECHNODIVERSITY</a:t>
            </a:r>
          </a:p>
          <a:p>
            <a:r>
              <a:rPr lang="de-DE" sz="5400" b="1" dirty="0">
                <a:solidFill>
                  <a:schemeClr val="accent1"/>
                </a:solidFill>
              </a:rPr>
              <a:t>PR1 FACTS &amp; METHODS</a:t>
            </a:r>
          </a:p>
          <a:p>
            <a:r>
              <a:rPr lang="de-DE" sz="5400" b="1" dirty="0" err="1">
                <a:solidFill>
                  <a:schemeClr val="accent1"/>
                </a:solidFill>
              </a:rPr>
              <a:t>TDiv</a:t>
            </a:r>
            <a:r>
              <a:rPr lang="de-DE" sz="5400" b="1" dirty="0">
                <a:solidFill>
                  <a:schemeClr val="accent1"/>
                </a:solidFill>
              </a:rPr>
              <a:t> PR1-F04-Figures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Jörn Erler, Technische Universität Dresden (</a:t>
            </a:r>
            <a:r>
              <a:rPr lang="de-DE" sz="4000" dirty="0" err="1">
                <a:solidFill>
                  <a:schemeClr val="accent1"/>
                </a:solidFill>
              </a:rPr>
              <a:t>conception</a:t>
            </a:r>
            <a:r>
              <a:rPr lang="de-DE" sz="4000" dirty="0">
                <a:solidFill>
                  <a:schemeClr val="accent1"/>
                </a:solidFill>
              </a:rPr>
              <a:t>, design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original </a:t>
            </a:r>
            <a:r>
              <a:rPr lang="de-DE" sz="4000" dirty="0" err="1">
                <a:solidFill>
                  <a:schemeClr val="accent1"/>
                </a:solidFill>
              </a:rPr>
              <a:t>writing</a:t>
            </a:r>
            <a:r>
              <a:rPr lang="de-DE" sz="4000" dirty="0">
                <a:solidFill>
                  <a:schemeClr val="accent1"/>
                </a:solidFill>
              </a:rPr>
              <a:t>);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Raffaele </a:t>
            </a:r>
            <a:r>
              <a:rPr lang="de-DE" sz="4000" dirty="0" err="1">
                <a:solidFill>
                  <a:schemeClr val="accent1"/>
                </a:solidFill>
              </a:rPr>
              <a:t>Spinelli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Consiglio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Nazionale</a:t>
            </a:r>
            <a:r>
              <a:rPr lang="de-DE" sz="4000" dirty="0">
                <a:solidFill>
                  <a:schemeClr val="accent1"/>
                </a:solidFill>
              </a:rPr>
              <a:t> delle </a:t>
            </a:r>
            <a:r>
              <a:rPr lang="de-DE" sz="4000" dirty="0" err="1">
                <a:solidFill>
                  <a:schemeClr val="accent1"/>
                </a:solidFill>
              </a:rPr>
              <a:t>Ricerche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Firence</a:t>
            </a:r>
            <a:r>
              <a:rPr lang="de-DE" sz="4000" dirty="0">
                <a:solidFill>
                  <a:schemeClr val="accent1"/>
                </a:solidFill>
              </a:rPr>
              <a:t> (</a:t>
            </a:r>
            <a:r>
              <a:rPr lang="de-DE" sz="4000" dirty="0" err="1">
                <a:solidFill>
                  <a:schemeClr val="accent1"/>
                </a:solidFill>
              </a:rPr>
              <a:t>revision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analysis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co-writing</a:t>
            </a:r>
            <a:r>
              <a:rPr lang="de-DE" sz="4000" dirty="0">
                <a:solidFill>
                  <a:schemeClr val="accent1"/>
                </a:solidFill>
              </a:rPr>
              <a:t>)</a:t>
            </a:r>
            <a:br>
              <a:rPr lang="de-DE" sz="4000" dirty="0">
                <a:solidFill>
                  <a:schemeClr val="accent1"/>
                </a:solidFill>
              </a:rPr>
            </a:br>
            <a:endParaRPr lang="de-DE" sz="4000" dirty="0">
              <a:solidFill>
                <a:schemeClr val="accent1"/>
              </a:solidFill>
            </a:endParaRPr>
          </a:p>
          <a:p>
            <a:endParaRPr lang="de-DE" sz="2600" dirty="0">
              <a:solidFill>
                <a:schemeClr val="accent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833C6C6-9C31-E8F9-D2D4-D2FFC421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51" y="698243"/>
            <a:ext cx="3200850" cy="29641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F8D45D9-D2BB-B581-6A14-C467835B6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56738"/>
            <a:ext cx="4105275" cy="8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13DD501-8FA5-E420-9C8D-8D8D0FBE2B10}"/>
              </a:ext>
            </a:extLst>
          </p:cNvPr>
          <p:cNvSpPr txBox="1"/>
          <p:nvPr/>
        </p:nvSpPr>
        <p:spPr>
          <a:xfrm>
            <a:off x="3591339" y="3768648"/>
            <a:ext cx="2445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pT</a:t>
            </a:r>
            <a:r>
              <a:rPr lang="de-DE" dirty="0"/>
              <a:t> = </a:t>
            </a:r>
            <a:r>
              <a:rPr lang="de-DE" u="sng" dirty="0" err="1"/>
              <a:t>p</a:t>
            </a:r>
            <a:r>
              <a:rPr lang="de-DE" dirty="0" err="1"/>
              <a:t>artly</a:t>
            </a:r>
            <a:r>
              <a:rPr lang="de-DE" dirty="0"/>
              <a:t> </a:t>
            </a:r>
            <a:r>
              <a:rPr lang="de-DE" dirty="0" err="1"/>
              <a:t>mechanized</a:t>
            </a:r>
            <a:r>
              <a:rPr lang="de-DE" dirty="0"/>
              <a:t> </a:t>
            </a:r>
            <a:r>
              <a:rPr lang="de-DE" u="sng" dirty="0" err="1"/>
              <a:t>t</a:t>
            </a:r>
            <a:r>
              <a:rPr lang="de-DE" dirty="0" err="1"/>
              <a:t>ree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u="sng" dirty="0" err="1"/>
              <a:t>skidder</a:t>
            </a:r>
            <a:endParaRPr lang="de-DE" u="sng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7FB510-8C1F-8FCE-31F8-F8B2A0632E20}"/>
              </a:ext>
            </a:extLst>
          </p:cNvPr>
          <p:cNvSpPr txBox="1"/>
          <p:nvPr/>
        </p:nvSpPr>
        <p:spPr>
          <a:xfrm>
            <a:off x="6501866" y="3786011"/>
            <a:ext cx="2445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pT</a:t>
            </a:r>
            <a:r>
              <a:rPr lang="de-DE" dirty="0"/>
              <a:t> = </a:t>
            </a:r>
            <a:r>
              <a:rPr lang="de-DE" u="sng" dirty="0" err="1"/>
              <a:t>p</a:t>
            </a:r>
            <a:r>
              <a:rPr lang="de-DE" dirty="0" err="1"/>
              <a:t>artly</a:t>
            </a:r>
            <a:r>
              <a:rPr lang="de-DE" dirty="0"/>
              <a:t> </a:t>
            </a:r>
            <a:r>
              <a:rPr lang="de-DE" dirty="0" err="1"/>
              <a:t>mechanized</a:t>
            </a:r>
            <a:r>
              <a:rPr lang="de-DE" dirty="0"/>
              <a:t> </a:t>
            </a:r>
            <a:r>
              <a:rPr lang="de-DE" u="sng" dirty="0" err="1"/>
              <a:t>t</a:t>
            </a:r>
            <a:r>
              <a:rPr lang="de-DE" dirty="0" err="1"/>
              <a:t>ree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u="sng" dirty="0" err="1"/>
              <a:t>yarder</a:t>
            </a:r>
            <a:endParaRPr lang="de-DE" u="sng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7924A61-6FE5-5BE4-BA0F-882BC8142A42}"/>
              </a:ext>
            </a:extLst>
          </p:cNvPr>
          <p:cNvSpPr txBox="1"/>
          <p:nvPr/>
        </p:nvSpPr>
        <p:spPr>
          <a:xfrm>
            <a:off x="9356056" y="3786011"/>
            <a:ext cx="2445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fC</a:t>
            </a:r>
            <a:r>
              <a:rPr lang="de-DE" dirty="0"/>
              <a:t> = </a:t>
            </a:r>
            <a:r>
              <a:rPr lang="de-DE" u="sng" dirty="0"/>
              <a:t>f</a:t>
            </a:r>
            <a:r>
              <a:rPr lang="de-DE" dirty="0"/>
              <a:t>ully </a:t>
            </a:r>
            <a:r>
              <a:rPr lang="de-DE" dirty="0" err="1"/>
              <a:t>mechanized</a:t>
            </a:r>
            <a:r>
              <a:rPr lang="de-DE" dirty="0"/>
              <a:t> </a:t>
            </a:r>
            <a:r>
              <a:rPr lang="de-DE" u="sng" dirty="0" err="1"/>
              <a:t>c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u="sng" dirty="0" err="1"/>
              <a:t>winch-assist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AC2156A-46D6-08DE-7662-59A73483A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50" y="1432389"/>
            <a:ext cx="2453640" cy="1905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FE9B309-D5B4-2685-7251-E16F3031FA81}"/>
              </a:ext>
            </a:extLst>
          </p:cNvPr>
          <p:cNvSpPr txBox="1"/>
          <p:nvPr/>
        </p:nvSpPr>
        <p:spPr>
          <a:xfrm>
            <a:off x="996246" y="1432389"/>
            <a:ext cx="177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 </a:t>
            </a:r>
            <a:r>
              <a:rPr lang="de-DE" dirty="0" err="1"/>
              <a:t>zero</a:t>
            </a:r>
            <a:r>
              <a:rPr lang="de-DE" dirty="0"/>
              <a:t> </a:t>
            </a:r>
            <a:r>
              <a:rPr lang="de-DE" dirty="0" err="1"/>
              <a:t>option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6C550E7-5748-FB98-15A3-4F6BA0D84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381" y="1432389"/>
            <a:ext cx="2453640" cy="1905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E2AEC90-C5BB-D771-DE13-B35CA2C45ADE}"/>
              </a:ext>
            </a:extLst>
          </p:cNvPr>
          <p:cNvSpPr txBox="1"/>
          <p:nvPr/>
        </p:nvSpPr>
        <p:spPr>
          <a:xfrm>
            <a:off x="3922303" y="1429076"/>
            <a:ext cx="177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pT</a:t>
            </a:r>
            <a:r>
              <a:rPr lang="de-DE" dirty="0"/>
              <a:t> </a:t>
            </a:r>
            <a:r>
              <a:rPr lang="de-DE" dirty="0" err="1"/>
              <a:t>skidder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6792BC0-01E5-DF58-5FA6-E88AF9B71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908" y="1432389"/>
            <a:ext cx="2453640" cy="1905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465D7C8-53C6-9A4F-38EE-698216EE9D8B}"/>
              </a:ext>
            </a:extLst>
          </p:cNvPr>
          <p:cNvSpPr txBox="1"/>
          <p:nvPr/>
        </p:nvSpPr>
        <p:spPr>
          <a:xfrm>
            <a:off x="6832832" y="1429076"/>
            <a:ext cx="177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pT</a:t>
            </a:r>
            <a:r>
              <a:rPr lang="de-DE" dirty="0"/>
              <a:t> </a:t>
            </a:r>
            <a:r>
              <a:rPr lang="de-DE" dirty="0" err="1"/>
              <a:t>yarder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12EACA2-323C-916D-BD2A-CD3C80607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8098" y="1432389"/>
            <a:ext cx="2453640" cy="1905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BA95F45-4F04-3BC1-7BF9-D47488E19143}"/>
              </a:ext>
            </a:extLst>
          </p:cNvPr>
          <p:cNvSpPr txBox="1"/>
          <p:nvPr/>
        </p:nvSpPr>
        <p:spPr>
          <a:xfrm>
            <a:off x="9687022" y="1429076"/>
            <a:ext cx="177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fC</a:t>
            </a:r>
            <a:r>
              <a:rPr lang="de-DE" dirty="0"/>
              <a:t> </a:t>
            </a:r>
            <a:r>
              <a:rPr lang="de-DE" dirty="0" err="1"/>
              <a:t>winch-assist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9269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2">
            <a:extLst>
              <a:ext uri="{FF2B5EF4-FFF2-40B4-BE49-F238E27FC236}">
                <a16:creationId xmlns:a16="http://schemas.microsoft.com/office/drawing/2014/main" id="{B5893141-8255-6B64-8A7D-397596BEC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339146"/>
              </p:ext>
            </p:extLst>
          </p:nvPr>
        </p:nvGraphicFramePr>
        <p:xfrm>
          <a:off x="8844384" y="3412728"/>
          <a:ext cx="2845144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2572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  <a:gridCol w="1422572">
                  <a:extLst>
                    <a:ext uri="{9D8B030D-6E8A-4147-A177-3AD203B41FA5}">
                      <a16:colId xmlns:a16="http://schemas.microsoft.com/office/drawing/2014/main" val="321558731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Societal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suitability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Ergonom.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Soc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comp.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A2679D5D-1D29-A65B-DDEC-7E775359F57B}"/>
              </a:ext>
            </a:extLst>
          </p:cNvPr>
          <p:cNvSpPr/>
          <p:nvPr/>
        </p:nvSpPr>
        <p:spPr>
          <a:xfrm>
            <a:off x="9410786" y="4242503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8572E4D-81DD-7F9F-3643-FD75A9C2CD41}"/>
              </a:ext>
            </a:extLst>
          </p:cNvPr>
          <p:cNvSpPr/>
          <p:nvPr/>
        </p:nvSpPr>
        <p:spPr>
          <a:xfrm>
            <a:off x="10830340" y="4242503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E67FC9D-47A0-4606-4869-A8B1D7DEAD98}"/>
              </a:ext>
            </a:extLst>
          </p:cNvPr>
          <p:cNvSpPr/>
          <p:nvPr/>
        </p:nvSpPr>
        <p:spPr>
          <a:xfrm>
            <a:off x="10817517" y="4611835"/>
            <a:ext cx="232965" cy="2238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E2F1E34-DD60-A960-2955-445EF1894E13}"/>
              </a:ext>
            </a:extLst>
          </p:cNvPr>
          <p:cNvSpPr/>
          <p:nvPr/>
        </p:nvSpPr>
        <p:spPr>
          <a:xfrm>
            <a:off x="10817517" y="4981167"/>
            <a:ext cx="232965" cy="2238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358CBFF-45FA-7B76-E611-D81FF5DE9FE9}"/>
              </a:ext>
            </a:extLst>
          </p:cNvPr>
          <p:cNvSpPr/>
          <p:nvPr/>
        </p:nvSpPr>
        <p:spPr>
          <a:xfrm>
            <a:off x="9410785" y="5350499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AFC7F48-685B-8D6F-F6EC-9C5F5FE01420}"/>
              </a:ext>
            </a:extLst>
          </p:cNvPr>
          <p:cNvSpPr/>
          <p:nvPr/>
        </p:nvSpPr>
        <p:spPr>
          <a:xfrm>
            <a:off x="10816269" y="5350499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8DE0FE0-92AA-221B-99A5-BE97833BA69B}"/>
              </a:ext>
            </a:extLst>
          </p:cNvPr>
          <p:cNvSpPr/>
          <p:nvPr/>
        </p:nvSpPr>
        <p:spPr>
          <a:xfrm>
            <a:off x="9410785" y="4611835"/>
            <a:ext cx="232965" cy="2238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657E427-B970-90BF-3DA8-0F99F26F951B}"/>
              </a:ext>
            </a:extLst>
          </p:cNvPr>
          <p:cNvSpPr/>
          <p:nvPr/>
        </p:nvSpPr>
        <p:spPr>
          <a:xfrm>
            <a:off x="9410785" y="4981167"/>
            <a:ext cx="232965" cy="2238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aphicFrame>
        <p:nvGraphicFramePr>
          <p:cNvPr id="11" name="Tabelle 12">
            <a:extLst>
              <a:ext uri="{FF2B5EF4-FFF2-40B4-BE49-F238E27FC236}">
                <a16:creationId xmlns:a16="http://schemas.microsoft.com/office/drawing/2014/main" id="{8D34A789-9B6D-CBB5-F038-6DA07CFE4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588261"/>
              </p:ext>
            </p:extLst>
          </p:nvPr>
        </p:nvGraphicFramePr>
        <p:xfrm>
          <a:off x="5814733" y="3412728"/>
          <a:ext cx="2845144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2572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  <a:gridCol w="1422572">
                  <a:extLst>
                    <a:ext uri="{9D8B030D-6E8A-4147-A177-3AD203B41FA5}">
                      <a16:colId xmlns:a16="http://schemas.microsoft.com/office/drawing/2014/main" val="20464017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Ecological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suitability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Eco-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effic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Ecol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comp.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sp>
        <p:nvSpPr>
          <p:cNvPr id="12" name="Stern mit 5 Zacken 11">
            <a:extLst>
              <a:ext uri="{FF2B5EF4-FFF2-40B4-BE49-F238E27FC236}">
                <a16:creationId xmlns:a16="http://schemas.microsoft.com/office/drawing/2014/main" id="{4E065510-EBD5-3F00-0814-09D5AF8540D4}"/>
              </a:ext>
            </a:extLst>
          </p:cNvPr>
          <p:cNvSpPr/>
          <p:nvPr/>
        </p:nvSpPr>
        <p:spPr bwMode="auto">
          <a:xfrm>
            <a:off x="6370311" y="4146903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1AA00066-5B8A-C56C-C084-50362F59C8DD}"/>
              </a:ext>
            </a:extLst>
          </p:cNvPr>
          <p:cNvSpPr/>
          <p:nvPr/>
        </p:nvSpPr>
        <p:spPr bwMode="auto">
          <a:xfrm>
            <a:off x="6412596" y="4907222"/>
            <a:ext cx="392262" cy="368201"/>
          </a:xfrm>
          <a:prstGeom prst="mathPl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4" name="Stern mit 5 Zacken 13">
            <a:extLst>
              <a:ext uri="{FF2B5EF4-FFF2-40B4-BE49-F238E27FC236}">
                <a16:creationId xmlns:a16="http://schemas.microsoft.com/office/drawing/2014/main" id="{AA95D183-31AC-FB7C-FA4C-8542D96B0321}"/>
              </a:ext>
            </a:extLst>
          </p:cNvPr>
          <p:cNvSpPr/>
          <p:nvPr/>
        </p:nvSpPr>
        <p:spPr bwMode="auto">
          <a:xfrm>
            <a:off x="6370311" y="4493504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5" name="&quot;Nein&quot;-Symbol 14">
            <a:extLst>
              <a:ext uri="{FF2B5EF4-FFF2-40B4-BE49-F238E27FC236}">
                <a16:creationId xmlns:a16="http://schemas.microsoft.com/office/drawing/2014/main" id="{7CE942D1-6649-F574-F967-54F5BC4D2D11}"/>
              </a:ext>
            </a:extLst>
          </p:cNvPr>
          <p:cNvSpPr/>
          <p:nvPr/>
        </p:nvSpPr>
        <p:spPr>
          <a:xfrm>
            <a:off x="6412596" y="5253823"/>
            <a:ext cx="351254" cy="348121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Stern mit 5 Zacken 15">
            <a:extLst>
              <a:ext uri="{FF2B5EF4-FFF2-40B4-BE49-F238E27FC236}">
                <a16:creationId xmlns:a16="http://schemas.microsoft.com/office/drawing/2014/main" id="{CE86FD85-8A8F-198A-5B8D-C2FD35C88223}"/>
              </a:ext>
            </a:extLst>
          </p:cNvPr>
          <p:cNvSpPr/>
          <p:nvPr/>
        </p:nvSpPr>
        <p:spPr bwMode="auto">
          <a:xfrm>
            <a:off x="7737835" y="4113890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7" name="Stern mit 5 Zacken 16">
            <a:extLst>
              <a:ext uri="{FF2B5EF4-FFF2-40B4-BE49-F238E27FC236}">
                <a16:creationId xmlns:a16="http://schemas.microsoft.com/office/drawing/2014/main" id="{BD05A9A2-6C3D-5BFA-FECD-792CAF8BB946}"/>
              </a:ext>
            </a:extLst>
          </p:cNvPr>
          <p:cNvSpPr/>
          <p:nvPr/>
        </p:nvSpPr>
        <p:spPr bwMode="auto">
          <a:xfrm>
            <a:off x="7739797" y="5246111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8" name="Minus 17">
            <a:extLst>
              <a:ext uri="{FF2B5EF4-FFF2-40B4-BE49-F238E27FC236}">
                <a16:creationId xmlns:a16="http://schemas.microsoft.com/office/drawing/2014/main" id="{0D92377F-B5D1-EBA9-9688-C22E58A63106}"/>
              </a:ext>
            </a:extLst>
          </p:cNvPr>
          <p:cNvSpPr/>
          <p:nvPr/>
        </p:nvSpPr>
        <p:spPr bwMode="auto">
          <a:xfrm>
            <a:off x="7955101" y="4560169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9" name="Minus 18">
            <a:extLst>
              <a:ext uri="{FF2B5EF4-FFF2-40B4-BE49-F238E27FC236}">
                <a16:creationId xmlns:a16="http://schemas.microsoft.com/office/drawing/2014/main" id="{9CF2A2ED-A3E8-258B-B49D-DF8DC9103959}"/>
              </a:ext>
            </a:extLst>
          </p:cNvPr>
          <p:cNvSpPr/>
          <p:nvPr/>
        </p:nvSpPr>
        <p:spPr bwMode="auto">
          <a:xfrm>
            <a:off x="7738605" y="4560169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20" name="Minus 19">
            <a:extLst>
              <a:ext uri="{FF2B5EF4-FFF2-40B4-BE49-F238E27FC236}">
                <a16:creationId xmlns:a16="http://schemas.microsoft.com/office/drawing/2014/main" id="{F6BBAF60-9385-3E27-7716-B5EBAC93C81F}"/>
              </a:ext>
            </a:extLst>
          </p:cNvPr>
          <p:cNvSpPr/>
          <p:nvPr/>
        </p:nvSpPr>
        <p:spPr bwMode="auto">
          <a:xfrm>
            <a:off x="7949593" y="4912089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21" name="Minus 20">
            <a:extLst>
              <a:ext uri="{FF2B5EF4-FFF2-40B4-BE49-F238E27FC236}">
                <a16:creationId xmlns:a16="http://schemas.microsoft.com/office/drawing/2014/main" id="{B88079EE-5CFB-340D-4E17-FB1A7AAE4C95}"/>
              </a:ext>
            </a:extLst>
          </p:cNvPr>
          <p:cNvSpPr/>
          <p:nvPr/>
        </p:nvSpPr>
        <p:spPr bwMode="auto">
          <a:xfrm>
            <a:off x="7733097" y="4912089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graphicFrame>
        <p:nvGraphicFramePr>
          <p:cNvPr id="22" name="Tabelle 12">
            <a:extLst>
              <a:ext uri="{FF2B5EF4-FFF2-40B4-BE49-F238E27FC236}">
                <a16:creationId xmlns:a16="http://schemas.microsoft.com/office/drawing/2014/main" id="{816F9DFD-7C7D-0E6D-301E-5E7806E75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610118"/>
              </p:ext>
            </p:extLst>
          </p:nvPr>
        </p:nvGraphicFramePr>
        <p:xfrm>
          <a:off x="2785082" y="3412728"/>
          <a:ext cx="2845144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2572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  <a:gridCol w="1422572">
                  <a:extLst>
                    <a:ext uri="{9D8B030D-6E8A-4147-A177-3AD203B41FA5}">
                      <a16:colId xmlns:a16="http://schemas.microsoft.com/office/drawing/2014/main" val="20464017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Economic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suitability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Effectiveness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32,00 €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60 %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11,67 €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60,67€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90 %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C34CD701-FA0B-C9A3-B34E-5015F9896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808780"/>
              </p:ext>
            </p:extLst>
          </p:nvPr>
        </p:nvGraphicFramePr>
        <p:xfrm>
          <a:off x="819111" y="3412728"/>
          <a:ext cx="174027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0270">
                  <a:extLst>
                    <a:ext uri="{9D8B030D-6E8A-4147-A177-3AD203B41FA5}">
                      <a16:colId xmlns:a16="http://schemas.microsoft.com/office/drawing/2014/main" val="3563369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90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option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04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zero-option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61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skidder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24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2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yarder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57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fC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winch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ass.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069863"/>
                  </a:ext>
                </a:extLst>
              </a:tr>
            </a:tbl>
          </a:graphicData>
        </a:graphic>
      </p:graphicFrame>
      <p:pic>
        <p:nvPicPr>
          <p:cNvPr id="24" name="Grafik 23">
            <a:extLst>
              <a:ext uri="{FF2B5EF4-FFF2-40B4-BE49-F238E27FC236}">
                <a16:creationId xmlns:a16="http://schemas.microsoft.com/office/drawing/2014/main" id="{150D5036-7477-2930-5146-41169FFB8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50" y="1432389"/>
            <a:ext cx="2453640" cy="190500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97C45A8C-52A7-2814-D86E-49D4D0D2FFA3}"/>
              </a:ext>
            </a:extLst>
          </p:cNvPr>
          <p:cNvSpPr txBox="1"/>
          <p:nvPr/>
        </p:nvSpPr>
        <p:spPr>
          <a:xfrm>
            <a:off x="996246" y="1432389"/>
            <a:ext cx="177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 </a:t>
            </a:r>
            <a:r>
              <a:rPr lang="de-DE" dirty="0" err="1"/>
              <a:t>zero</a:t>
            </a:r>
            <a:r>
              <a:rPr lang="de-DE" dirty="0"/>
              <a:t> </a:t>
            </a:r>
            <a:r>
              <a:rPr lang="de-DE" dirty="0" err="1"/>
              <a:t>option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8EFA1CEC-AD8D-922F-A39F-EE4C632EC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381" y="1432389"/>
            <a:ext cx="2453640" cy="190500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F1B438C0-BAFD-6E08-F077-987127A9979C}"/>
              </a:ext>
            </a:extLst>
          </p:cNvPr>
          <p:cNvSpPr txBox="1"/>
          <p:nvPr/>
        </p:nvSpPr>
        <p:spPr>
          <a:xfrm>
            <a:off x="3922303" y="1429076"/>
            <a:ext cx="177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pT</a:t>
            </a:r>
            <a:r>
              <a:rPr lang="de-DE" dirty="0"/>
              <a:t> </a:t>
            </a:r>
            <a:r>
              <a:rPr lang="de-DE" dirty="0" err="1"/>
              <a:t>skidder</a:t>
            </a:r>
            <a:endParaRPr lang="de-DE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B36ABA30-4C1A-EACE-F626-944717081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908" y="1432389"/>
            <a:ext cx="2453640" cy="19050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4EBAE258-991F-C6B4-78A5-5083D1F8B7F9}"/>
              </a:ext>
            </a:extLst>
          </p:cNvPr>
          <p:cNvSpPr txBox="1"/>
          <p:nvPr/>
        </p:nvSpPr>
        <p:spPr>
          <a:xfrm>
            <a:off x="6832832" y="1429076"/>
            <a:ext cx="177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pT</a:t>
            </a:r>
            <a:r>
              <a:rPr lang="de-DE" dirty="0"/>
              <a:t> </a:t>
            </a:r>
            <a:r>
              <a:rPr lang="de-DE" dirty="0" err="1"/>
              <a:t>yarder</a:t>
            </a:r>
            <a:endParaRPr lang="de-DE" dirty="0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DDC520C-0488-7C67-B9C7-DB9B70DB1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8098" y="1432389"/>
            <a:ext cx="2453640" cy="1905000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1777C67A-B0C4-48CD-48EF-1A489F2CD61E}"/>
              </a:ext>
            </a:extLst>
          </p:cNvPr>
          <p:cNvSpPr txBox="1"/>
          <p:nvPr/>
        </p:nvSpPr>
        <p:spPr>
          <a:xfrm>
            <a:off x="9687022" y="1429076"/>
            <a:ext cx="177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fC</a:t>
            </a:r>
            <a:r>
              <a:rPr lang="de-DE" dirty="0"/>
              <a:t> </a:t>
            </a:r>
            <a:r>
              <a:rPr lang="de-DE" dirty="0" err="1"/>
              <a:t>winch-assist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928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C2FF56AE-F76F-9D8F-7A59-62DA86D2E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00152"/>
              </p:ext>
            </p:extLst>
          </p:nvPr>
        </p:nvGraphicFramePr>
        <p:xfrm>
          <a:off x="893197" y="639383"/>
          <a:ext cx="174027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0270">
                  <a:extLst>
                    <a:ext uri="{9D8B030D-6E8A-4147-A177-3AD203B41FA5}">
                      <a16:colId xmlns:a16="http://schemas.microsoft.com/office/drawing/2014/main" val="3563369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90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option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04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zero-option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61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skidder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24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2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yarder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57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fC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winch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-ass.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069863"/>
                  </a:ext>
                </a:extLst>
              </a:tr>
            </a:tbl>
          </a:graphicData>
        </a:graphic>
      </p:graphicFrame>
      <p:graphicFrame>
        <p:nvGraphicFramePr>
          <p:cNvPr id="3" name="Tabelle 12">
            <a:extLst>
              <a:ext uri="{FF2B5EF4-FFF2-40B4-BE49-F238E27FC236}">
                <a16:creationId xmlns:a16="http://schemas.microsoft.com/office/drawing/2014/main" id="{71FF37B9-FBD3-A9F1-16C1-29FEAB7D4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861740"/>
              </p:ext>
            </p:extLst>
          </p:nvPr>
        </p:nvGraphicFramePr>
        <p:xfrm>
          <a:off x="8964964" y="639383"/>
          <a:ext cx="2845144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2572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  <a:gridCol w="1422572">
                  <a:extLst>
                    <a:ext uri="{9D8B030D-6E8A-4147-A177-3AD203B41FA5}">
                      <a16:colId xmlns:a16="http://schemas.microsoft.com/office/drawing/2014/main" val="321558731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Social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suitability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Ergonom.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Soc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comp.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C391513D-C742-9D17-D1D1-BDA919F99F60}"/>
              </a:ext>
            </a:extLst>
          </p:cNvPr>
          <p:cNvSpPr/>
          <p:nvPr/>
        </p:nvSpPr>
        <p:spPr>
          <a:xfrm>
            <a:off x="9531366" y="1469158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AEB6CF0-BFB4-6299-92B7-694AE8209D64}"/>
              </a:ext>
            </a:extLst>
          </p:cNvPr>
          <p:cNvSpPr/>
          <p:nvPr/>
        </p:nvSpPr>
        <p:spPr>
          <a:xfrm>
            <a:off x="10950920" y="1469158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49C8ECB-BDE0-A61F-5F6D-86CF0B931AA9}"/>
              </a:ext>
            </a:extLst>
          </p:cNvPr>
          <p:cNvSpPr/>
          <p:nvPr/>
        </p:nvSpPr>
        <p:spPr>
          <a:xfrm>
            <a:off x="10938097" y="1838490"/>
            <a:ext cx="232965" cy="2238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804271C-C831-4E0C-9FA3-C09051AC6239}"/>
              </a:ext>
            </a:extLst>
          </p:cNvPr>
          <p:cNvSpPr/>
          <p:nvPr/>
        </p:nvSpPr>
        <p:spPr>
          <a:xfrm>
            <a:off x="10938097" y="2207822"/>
            <a:ext cx="232965" cy="2238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6EE623A-48CC-4D23-78EB-7BE5299EA4F7}"/>
              </a:ext>
            </a:extLst>
          </p:cNvPr>
          <p:cNvSpPr/>
          <p:nvPr/>
        </p:nvSpPr>
        <p:spPr>
          <a:xfrm>
            <a:off x="9531365" y="2577154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C8C9CEB-431C-A3FF-F125-6782AB837B96}"/>
              </a:ext>
            </a:extLst>
          </p:cNvPr>
          <p:cNvSpPr/>
          <p:nvPr/>
        </p:nvSpPr>
        <p:spPr>
          <a:xfrm>
            <a:off x="10936849" y="2577154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317E1EB-E9FC-C3F6-DE21-2668FD707A06}"/>
              </a:ext>
            </a:extLst>
          </p:cNvPr>
          <p:cNvSpPr/>
          <p:nvPr/>
        </p:nvSpPr>
        <p:spPr>
          <a:xfrm>
            <a:off x="9531365" y="1838490"/>
            <a:ext cx="232965" cy="2238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65D533F-B184-64E1-BFA6-5E652FD03C47}"/>
              </a:ext>
            </a:extLst>
          </p:cNvPr>
          <p:cNvSpPr/>
          <p:nvPr/>
        </p:nvSpPr>
        <p:spPr>
          <a:xfrm>
            <a:off x="9531365" y="2207822"/>
            <a:ext cx="232965" cy="2238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aphicFrame>
        <p:nvGraphicFramePr>
          <p:cNvPr id="12" name="Tabelle 12">
            <a:extLst>
              <a:ext uri="{FF2B5EF4-FFF2-40B4-BE49-F238E27FC236}">
                <a16:creationId xmlns:a16="http://schemas.microsoft.com/office/drawing/2014/main" id="{DE1C2812-8326-CDF5-DCE0-C05222761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750501"/>
              </p:ext>
            </p:extLst>
          </p:nvPr>
        </p:nvGraphicFramePr>
        <p:xfrm>
          <a:off x="5935313" y="639383"/>
          <a:ext cx="2845144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2572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  <a:gridCol w="1422572">
                  <a:extLst>
                    <a:ext uri="{9D8B030D-6E8A-4147-A177-3AD203B41FA5}">
                      <a16:colId xmlns:a16="http://schemas.microsoft.com/office/drawing/2014/main" val="20464017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Ecological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suitability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Eco-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effic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Ecol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comp.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sp>
        <p:nvSpPr>
          <p:cNvPr id="13" name="Stern mit 5 Zacken 12">
            <a:extLst>
              <a:ext uri="{FF2B5EF4-FFF2-40B4-BE49-F238E27FC236}">
                <a16:creationId xmlns:a16="http://schemas.microsoft.com/office/drawing/2014/main" id="{AF6A1977-B7D7-C0E0-D4A2-13AA9A288004}"/>
              </a:ext>
            </a:extLst>
          </p:cNvPr>
          <p:cNvSpPr/>
          <p:nvPr/>
        </p:nvSpPr>
        <p:spPr bwMode="auto">
          <a:xfrm>
            <a:off x="6490891" y="1373558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4" name="Plus 13">
            <a:extLst>
              <a:ext uri="{FF2B5EF4-FFF2-40B4-BE49-F238E27FC236}">
                <a16:creationId xmlns:a16="http://schemas.microsoft.com/office/drawing/2014/main" id="{EE8087DA-3F07-0C34-8987-9406D86FF1EF}"/>
              </a:ext>
            </a:extLst>
          </p:cNvPr>
          <p:cNvSpPr/>
          <p:nvPr/>
        </p:nvSpPr>
        <p:spPr bwMode="auto">
          <a:xfrm>
            <a:off x="6533176" y="2133877"/>
            <a:ext cx="392262" cy="368201"/>
          </a:xfrm>
          <a:prstGeom prst="mathPl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5" name="Stern mit 5 Zacken 14">
            <a:extLst>
              <a:ext uri="{FF2B5EF4-FFF2-40B4-BE49-F238E27FC236}">
                <a16:creationId xmlns:a16="http://schemas.microsoft.com/office/drawing/2014/main" id="{1193EA8A-D53E-A13D-7354-4E41F3F82F83}"/>
              </a:ext>
            </a:extLst>
          </p:cNvPr>
          <p:cNvSpPr/>
          <p:nvPr/>
        </p:nvSpPr>
        <p:spPr bwMode="auto">
          <a:xfrm>
            <a:off x="6490891" y="1720159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6" name="&quot;Nein&quot;-Symbol 15">
            <a:extLst>
              <a:ext uri="{FF2B5EF4-FFF2-40B4-BE49-F238E27FC236}">
                <a16:creationId xmlns:a16="http://schemas.microsoft.com/office/drawing/2014/main" id="{CF3BED71-B35F-E83B-3505-A830A866EDE6}"/>
              </a:ext>
            </a:extLst>
          </p:cNvPr>
          <p:cNvSpPr/>
          <p:nvPr/>
        </p:nvSpPr>
        <p:spPr>
          <a:xfrm>
            <a:off x="6533176" y="2480478"/>
            <a:ext cx="351254" cy="348121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Stern mit 5 Zacken 16">
            <a:extLst>
              <a:ext uri="{FF2B5EF4-FFF2-40B4-BE49-F238E27FC236}">
                <a16:creationId xmlns:a16="http://schemas.microsoft.com/office/drawing/2014/main" id="{C756F590-640A-6197-F303-85F42A5AC1DC}"/>
              </a:ext>
            </a:extLst>
          </p:cNvPr>
          <p:cNvSpPr/>
          <p:nvPr/>
        </p:nvSpPr>
        <p:spPr bwMode="auto">
          <a:xfrm>
            <a:off x="7858415" y="1340545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8" name="Stern mit 5 Zacken 17">
            <a:extLst>
              <a:ext uri="{FF2B5EF4-FFF2-40B4-BE49-F238E27FC236}">
                <a16:creationId xmlns:a16="http://schemas.microsoft.com/office/drawing/2014/main" id="{8A135B61-6C4A-D32D-8FBD-5E27D665C3EE}"/>
              </a:ext>
            </a:extLst>
          </p:cNvPr>
          <p:cNvSpPr/>
          <p:nvPr/>
        </p:nvSpPr>
        <p:spPr bwMode="auto">
          <a:xfrm>
            <a:off x="7860377" y="2472766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9" name="Minus 18">
            <a:extLst>
              <a:ext uri="{FF2B5EF4-FFF2-40B4-BE49-F238E27FC236}">
                <a16:creationId xmlns:a16="http://schemas.microsoft.com/office/drawing/2014/main" id="{051D1930-8F54-BFC9-49CE-988E8C0354E1}"/>
              </a:ext>
            </a:extLst>
          </p:cNvPr>
          <p:cNvSpPr/>
          <p:nvPr/>
        </p:nvSpPr>
        <p:spPr bwMode="auto">
          <a:xfrm>
            <a:off x="8075681" y="1786824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20" name="Minus 19">
            <a:extLst>
              <a:ext uri="{FF2B5EF4-FFF2-40B4-BE49-F238E27FC236}">
                <a16:creationId xmlns:a16="http://schemas.microsoft.com/office/drawing/2014/main" id="{D53F6CC5-AAE7-5B73-C2F8-9A15C1DE862D}"/>
              </a:ext>
            </a:extLst>
          </p:cNvPr>
          <p:cNvSpPr/>
          <p:nvPr/>
        </p:nvSpPr>
        <p:spPr bwMode="auto">
          <a:xfrm>
            <a:off x="7859185" y="1786824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21" name="Minus 20">
            <a:extLst>
              <a:ext uri="{FF2B5EF4-FFF2-40B4-BE49-F238E27FC236}">
                <a16:creationId xmlns:a16="http://schemas.microsoft.com/office/drawing/2014/main" id="{4D6E3290-0680-D916-2088-7FAD325C79BC}"/>
              </a:ext>
            </a:extLst>
          </p:cNvPr>
          <p:cNvSpPr/>
          <p:nvPr/>
        </p:nvSpPr>
        <p:spPr bwMode="auto">
          <a:xfrm>
            <a:off x="8070173" y="2138744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22" name="Minus 21">
            <a:extLst>
              <a:ext uri="{FF2B5EF4-FFF2-40B4-BE49-F238E27FC236}">
                <a16:creationId xmlns:a16="http://schemas.microsoft.com/office/drawing/2014/main" id="{4A1D85CF-4B23-BC53-9DA0-ADE46DED4E09}"/>
              </a:ext>
            </a:extLst>
          </p:cNvPr>
          <p:cNvSpPr/>
          <p:nvPr/>
        </p:nvSpPr>
        <p:spPr bwMode="auto">
          <a:xfrm>
            <a:off x="7853677" y="2138744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graphicFrame>
        <p:nvGraphicFramePr>
          <p:cNvPr id="23" name="Tabelle 12">
            <a:extLst>
              <a:ext uri="{FF2B5EF4-FFF2-40B4-BE49-F238E27FC236}">
                <a16:creationId xmlns:a16="http://schemas.microsoft.com/office/drawing/2014/main" id="{EB3574C2-05F1-C9D2-37AE-306FEF0B4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910807"/>
              </p:ext>
            </p:extLst>
          </p:nvPr>
        </p:nvGraphicFramePr>
        <p:xfrm>
          <a:off x="2905662" y="639383"/>
          <a:ext cx="2845144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2572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  <a:gridCol w="1422572">
                  <a:extLst>
                    <a:ext uri="{9D8B030D-6E8A-4147-A177-3AD203B41FA5}">
                      <a16:colId xmlns:a16="http://schemas.microsoft.com/office/drawing/2014/main" val="20464017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Economic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suitability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Effectiveness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32,00 €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60 %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11,67 €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60,67 €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90 %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sp>
        <p:nvSpPr>
          <p:cNvPr id="24" name="Oval 23">
            <a:extLst>
              <a:ext uri="{FF2B5EF4-FFF2-40B4-BE49-F238E27FC236}">
                <a16:creationId xmlns:a16="http://schemas.microsoft.com/office/drawing/2014/main" id="{F63B6C83-C82F-D707-02C9-D79F3E1E8D85}"/>
              </a:ext>
            </a:extLst>
          </p:cNvPr>
          <p:cNvSpPr/>
          <p:nvPr/>
        </p:nvSpPr>
        <p:spPr>
          <a:xfrm>
            <a:off x="2995605" y="1195676"/>
            <a:ext cx="1232899" cy="7139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01F1CFB-0436-F405-881A-239029FD08DB}"/>
              </a:ext>
            </a:extLst>
          </p:cNvPr>
          <p:cNvSpPr/>
          <p:nvPr/>
        </p:nvSpPr>
        <p:spPr>
          <a:xfrm>
            <a:off x="6090341" y="2346521"/>
            <a:ext cx="1232899" cy="7139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06EAD82-6F1D-C21D-7865-11716D0AC7EA}"/>
              </a:ext>
            </a:extLst>
          </p:cNvPr>
          <p:cNvSpPr/>
          <p:nvPr/>
        </p:nvSpPr>
        <p:spPr>
          <a:xfrm>
            <a:off x="10430049" y="1734068"/>
            <a:ext cx="1232899" cy="829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ED006F8-5B26-72CE-5EC6-D835FA3860FF}"/>
              </a:ext>
            </a:extLst>
          </p:cNvPr>
          <p:cNvCxnSpPr/>
          <p:nvPr/>
        </p:nvCxnSpPr>
        <p:spPr>
          <a:xfrm flipV="1">
            <a:off x="803737" y="2540777"/>
            <a:ext cx="1850278" cy="3236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FF919E54-AB17-6AEB-456E-6EBEC74481AD}"/>
              </a:ext>
            </a:extLst>
          </p:cNvPr>
          <p:cNvCxnSpPr/>
          <p:nvPr/>
        </p:nvCxnSpPr>
        <p:spPr>
          <a:xfrm flipV="1">
            <a:off x="793463" y="1397403"/>
            <a:ext cx="1850278" cy="3236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8E390311-0500-E22C-71E2-3E6F82840687}"/>
              </a:ext>
            </a:extLst>
          </p:cNvPr>
          <p:cNvCxnSpPr/>
          <p:nvPr/>
        </p:nvCxnSpPr>
        <p:spPr>
          <a:xfrm flipV="1">
            <a:off x="801360" y="1799278"/>
            <a:ext cx="1850278" cy="3236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A65F2834-5B05-B161-92EA-2E62547B9AE2}"/>
              </a:ext>
            </a:extLst>
          </p:cNvPr>
          <p:cNvCxnSpPr/>
          <p:nvPr/>
        </p:nvCxnSpPr>
        <p:spPr>
          <a:xfrm flipV="1">
            <a:off x="800440" y="2138902"/>
            <a:ext cx="1850278" cy="3236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elle 30">
            <a:extLst>
              <a:ext uri="{FF2B5EF4-FFF2-40B4-BE49-F238E27FC236}">
                <a16:creationId xmlns:a16="http://schemas.microsoft.com/office/drawing/2014/main" id="{6137C8E1-73C4-7593-5513-A4ACE6C6E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056469"/>
              </p:ext>
            </p:extLst>
          </p:nvPr>
        </p:nvGraphicFramePr>
        <p:xfrm>
          <a:off x="772617" y="3412728"/>
          <a:ext cx="174027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0270">
                  <a:extLst>
                    <a:ext uri="{9D8B030D-6E8A-4147-A177-3AD203B41FA5}">
                      <a16:colId xmlns:a16="http://schemas.microsoft.com/office/drawing/2014/main" val="3563369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90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option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04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zero-option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61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skidder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24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2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yarder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57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fC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winch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-ass.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069863"/>
                  </a:ext>
                </a:extLst>
              </a:tr>
            </a:tbl>
          </a:graphicData>
        </a:graphic>
      </p:graphicFrame>
      <p:sp>
        <p:nvSpPr>
          <p:cNvPr id="32" name="Stern mit 5 Zacken 31">
            <a:extLst>
              <a:ext uri="{FF2B5EF4-FFF2-40B4-BE49-F238E27FC236}">
                <a16:creationId xmlns:a16="http://schemas.microsoft.com/office/drawing/2014/main" id="{C79D51B0-D116-8197-7D51-D6723FCBF6EA}"/>
              </a:ext>
            </a:extLst>
          </p:cNvPr>
          <p:cNvSpPr/>
          <p:nvPr/>
        </p:nvSpPr>
        <p:spPr bwMode="auto">
          <a:xfrm>
            <a:off x="6370311" y="4146903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3" name="Plus 32">
            <a:extLst>
              <a:ext uri="{FF2B5EF4-FFF2-40B4-BE49-F238E27FC236}">
                <a16:creationId xmlns:a16="http://schemas.microsoft.com/office/drawing/2014/main" id="{5D062291-A132-04B3-B6C0-E98AF9ADF7E3}"/>
              </a:ext>
            </a:extLst>
          </p:cNvPr>
          <p:cNvSpPr/>
          <p:nvPr/>
        </p:nvSpPr>
        <p:spPr bwMode="auto">
          <a:xfrm>
            <a:off x="6412596" y="4907222"/>
            <a:ext cx="392262" cy="368201"/>
          </a:xfrm>
          <a:prstGeom prst="mathPl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4" name="Stern mit 5 Zacken 33">
            <a:extLst>
              <a:ext uri="{FF2B5EF4-FFF2-40B4-BE49-F238E27FC236}">
                <a16:creationId xmlns:a16="http://schemas.microsoft.com/office/drawing/2014/main" id="{88B9A48E-1FF5-9B14-C4B2-A8C70833495D}"/>
              </a:ext>
            </a:extLst>
          </p:cNvPr>
          <p:cNvSpPr/>
          <p:nvPr/>
        </p:nvSpPr>
        <p:spPr bwMode="auto">
          <a:xfrm>
            <a:off x="6370311" y="4493504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5" name="&quot;Nein&quot;-Symbol 34">
            <a:extLst>
              <a:ext uri="{FF2B5EF4-FFF2-40B4-BE49-F238E27FC236}">
                <a16:creationId xmlns:a16="http://schemas.microsoft.com/office/drawing/2014/main" id="{04CA9469-9609-6CEB-8571-E9CA1CAAD365}"/>
              </a:ext>
            </a:extLst>
          </p:cNvPr>
          <p:cNvSpPr/>
          <p:nvPr/>
        </p:nvSpPr>
        <p:spPr>
          <a:xfrm>
            <a:off x="6412596" y="5253823"/>
            <a:ext cx="351254" cy="348121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aphicFrame>
        <p:nvGraphicFramePr>
          <p:cNvPr id="36" name="Tabelle 12">
            <a:extLst>
              <a:ext uri="{FF2B5EF4-FFF2-40B4-BE49-F238E27FC236}">
                <a16:creationId xmlns:a16="http://schemas.microsoft.com/office/drawing/2014/main" id="{BD561CF8-1A8B-0802-FB6F-2B8ECAD3F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494019"/>
              </p:ext>
            </p:extLst>
          </p:nvPr>
        </p:nvGraphicFramePr>
        <p:xfrm>
          <a:off x="2785082" y="3412728"/>
          <a:ext cx="2845144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2572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  <a:gridCol w="1422572">
                  <a:extLst>
                    <a:ext uri="{9D8B030D-6E8A-4147-A177-3AD203B41FA5}">
                      <a16:colId xmlns:a16="http://schemas.microsoft.com/office/drawing/2014/main" val="20464017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Economic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suitability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Effectiveness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32,00 €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60 %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11,67 €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60,67 €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90 %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graphicFrame>
        <p:nvGraphicFramePr>
          <p:cNvPr id="37" name="Tabelle 12">
            <a:extLst>
              <a:ext uri="{FF2B5EF4-FFF2-40B4-BE49-F238E27FC236}">
                <a16:creationId xmlns:a16="http://schemas.microsoft.com/office/drawing/2014/main" id="{EC73F7EC-DD1A-2596-DEBB-2F4CA9281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610298"/>
              </p:ext>
            </p:extLst>
          </p:nvPr>
        </p:nvGraphicFramePr>
        <p:xfrm>
          <a:off x="5670231" y="3433375"/>
          <a:ext cx="1422572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2572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Economic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Suitability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19,20 €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11,67 €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54,60 €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0E3970C8-E48D-CD95-BEF4-C22A296E1602}"/>
              </a:ext>
            </a:extLst>
          </p:cNvPr>
          <p:cNvCxnSpPr/>
          <p:nvPr/>
        </p:nvCxnSpPr>
        <p:spPr>
          <a:xfrm flipV="1">
            <a:off x="662609" y="5314122"/>
            <a:ext cx="1850278" cy="3236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93E0F459-27F3-2E99-34C7-63A1FA7892D1}"/>
              </a:ext>
            </a:extLst>
          </p:cNvPr>
          <p:cNvCxnSpPr/>
          <p:nvPr/>
        </p:nvCxnSpPr>
        <p:spPr>
          <a:xfrm flipV="1">
            <a:off x="5445172" y="5320841"/>
            <a:ext cx="1850278" cy="3236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B82DD38C-E391-943B-6E52-03A5C4774ADA}"/>
              </a:ext>
            </a:extLst>
          </p:cNvPr>
          <p:cNvSpPr/>
          <p:nvPr/>
        </p:nvSpPr>
        <p:spPr>
          <a:xfrm>
            <a:off x="5739745" y="4499967"/>
            <a:ext cx="1232899" cy="44179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201C24F4-DA3C-4C25-DEA2-4C8BEA0523E7}"/>
              </a:ext>
            </a:extLst>
          </p:cNvPr>
          <p:cNvCxnSpPr/>
          <p:nvPr/>
        </p:nvCxnSpPr>
        <p:spPr>
          <a:xfrm flipV="1">
            <a:off x="652449" y="4176202"/>
            <a:ext cx="1850278" cy="3236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188ED529-22C2-8396-0D5D-1AAE192BC7F7}"/>
              </a:ext>
            </a:extLst>
          </p:cNvPr>
          <p:cNvCxnSpPr/>
          <p:nvPr/>
        </p:nvCxnSpPr>
        <p:spPr>
          <a:xfrm flipV="1">
            <a:off x="5435012" y="4182921"/>
            <a:ext cx="1850278" cy="3236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DC5AA35A-1538-9B32-FD49-85B18A412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166224"/>
              </p:ext>
            </p:extLst>
          </p:nvPr>
        </p:nvGraphicFramePr>
        <p:xfrm>
          <a:off x="772617" y="3412728"/>
          <a:ext cx="174027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0270">
                  <a:extLst>
                    <a:ext uri="{9D8B030D-6E8A-4147-A177-3AD203B41FA5}">
                      <a16:colId xmlns:a16="http://schemas.microsoft.com/office/drawing/2014/main" val="3563369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90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option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04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zero-option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61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skidder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24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2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yarder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57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fC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winch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-ass.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069863"/>
                  </a:ext>
                </a:extLst>
              </a:tr>
            </a:tbl>
          </a:graphicData>
        </a:graphic>
      </p:graphicFrame>
      <p:graphicFrame>
        <p:nvGraphicFramePr>
          <p:cNvPr id="3" name="Tabelle 12">
            <a:extLst>
              <a:ext uri="{FF2B5EF4-FFF2-40B4-BE49-F238E27FC236}">
                <a16:creationId xmlns:a16="http://schemas.microsoft.com/office/drawing/2014/main" id="{920C63D6-CCE4-9FD7-EFBA-7A7BAD423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834568"/>
              </p:ext>
            </p:extLst>
          </p:nvPr>
        </p:nvGraphicFramePr>
        <p:xfrm>
          <a:off x="7823664" y="3412728"/>
          <a:ext cx="2509418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4709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  <a:gridCol w="1254709">
                  <a:extLst>
                    <a:ext uri="{9D8B030D-6E8A-4147-A177-3AD203B41FA5}">
                      <a16:colId xmlns:a16="http://schemas.microsoft.com/office/drawing/2014/main" val="321558731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Social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suitability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Ergonom.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Soc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comp.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-10 €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-3 €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-5 €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-3 €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-2 €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graphicFrame>
        <p:nvGraphicFramePr>
          <p:cNvPr id="4" name="Tabelle 12">
            <a:extLst>
              <a:ext uri="{FF2B5EF4-FFF2-40B4-BE49-F238E27FC236}">
                <a16:creationId xmlns:a16="http://schemas.microsoft.com/office/drawing/2014/main" id="{8EBBAB42-72D0-D277-ECE6-9609C5409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662353"/>
              </p:ext>
            </p:extLst>
          </p:nvPr>
        </p:nvGraphicFramePr>
        <p:xfrm>
          <a:off x="5219313" y="3412728"/>
          <a:ext cx="2509418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4709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  <a:gridCol w="1254709">
                  <a:extLst>
                    <a:ext uri="{9D8B030D-6E8A-4147-A177-3AD203B41FA5}">
                      <a16:colId xmlns:a16="http://schemas.microsoft.com/office/drawing/2014/main" val="20464017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Ecological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suitability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Eco-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effic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Ecol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comp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-10 €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-2 €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-25 €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-5 €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graphicFrame>
        <p:nvGraphicFramePr>
          <p:cNvPr id="5" name="Tabelle 12">
            <a:extLst>
              <a:ext uri="{FF2B5EF4-FFF2-40B4-BE49-F238E27FC236}">
                <a16:creationId xmlns:a16="http://schemas.microsoft.com/office/drawing/2014/main" id="{28D5D35F-96A7-88B4-1C2F-7A3E92AC1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397632"/>
              </p:ext>
            </p:extLst>
          </p:nvPr>
        </p:nvGraphicFramePr>
        <p:xfrm>
          <a:off x="2614962" y="3412728"/>
          <a:ext cx="2509418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4709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  <a:gridCol w="1254709">
                  <a:extLst>
                    <a:ext uri="{9D8B030D-6E8A-4147-A177-3AD203B41FA5}">
                      <a16:colId xmlns:a16="http://schemas.microsoft.com/office/drawing/2014/main" val="20464017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Economic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suitability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Effectiven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 -25 €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32,00 €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-20 €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11,67 €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60,67 €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-5 €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A6D941F8-6850-11A6-8F7F-A0A418DA1DB4}"/>
              </a:ext>
            </a:extLst>
          </p:cNvPr>
          <p:cNvSpPr/>
          <p:nvPr/>
        </p:nvSpPr>
        <p:spPr>
          <a:xfrm>
            <a:off x="10540345" y="5232757"/>
            <a:ext cx="1232899" cy="44179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664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2">
            <a:extLst>
              <a:ext uri="{FF2B5EF4-FFF2-40B4-BE49-F238E27FC236}">
                <a16:creationId xmlns:a16="http://schemas.microsoft.com/office/drawing/2014/main" id="{195ED44D-1697-AD58-B6E7-8968CEF2E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915497"/>
              </p:ext>
            </p:extLst>
          </p:nvPr>
        </p:nvGraphicFramePr>
        <p:xfrm>
          <a:off x="8864481" y="860447"/>
          <a:ext cx="2845144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2572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  <a:gridCol w="1422572">
                  <a:extLst>
                    <a:ext uri="{9D8B030D-6E8A-4147-A177-3AD203B41FA5}">
                      <a16:colId xmlns:a16="http://schemas.microsoft.com/office/drawing/2014/main" val="321558731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Social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suitability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Ergonom.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Soc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comp.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          =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          =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          = 5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          = 0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          = 5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          = 0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          = 9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          = 9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18986845-1090-B830-0F85-9A37425FC55C}"/>
              </a:ext>
            </a:extLst>
          </p:cNvPr>
          <p:cNvSpPr/>
          <p:nvPr/>
        </p:nvSpPr>
        <p:spPr>
          <a:xfrm>
            <a:off x="9068933" y="1690222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691A83C-4A1F-5589-E2D6-6739EB1F7AAC}"/>
              </a:ext>
            </a:extLst>
          </p:cNvPr>
          <p:cNvSpPr/>
          <p:nvPr/>
        </p:nvSpPr>
        <p:spPr>
          <a:xfrm>
            <a:off x="10488487" y="1690222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6B81EFE-F909-C6A1-E7DD-448928B2EC46}"/>
              </a:ext>
            </a:extLst>
          </p:cNvPr>
          <p:cNvSpPr/>
          <p:nvPr/>
        </p:nvSpPr>
        <p:spPr>
          <a:xfrm>
            <a:off x="10475664" y="2059554"/>
            <a:ext cx="232965" cy="2238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39C436E-C83E-B5D0-0B6E-C08F0A88EA76}"/>
              </a:ext>
            </a:extLst>
          </p:cNvPr>
          <p:cNvSpPr/>
          <p:nvPr/>
        </p:nvSpPr>
        <p:spPr>
          <a:xfrm>
            <a:off x="10475664" y="2428886"/>
            <a:ext cx="232965" cy="2238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D11F9C0-0C7D-7215-E1F9-0B3CC05FAEA5}"/>
              </a:ext>
            </a:extLst>
          </p:cNvPr>
          <p:cNvSpPr/>
          <p:nvPr/>
        </p:nvSpPr>
        <p:spPr>
          <a:xfrm>
            <a:off x="9068932" y="2798218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C9F29A4-7439-78E8-F38E-9A33FD7178F1}"/>
              </a:ext>
            </a:extLst>
          </p:cNvPr>
          <p:cNvSpPr/>
          <p:nvPr/>
        </p:nvSpPr>
        <p:spPr>
          <a:xfrm>
            <a:off x="10474416" y="2798218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E7C9F1C-A8BC-6A07-C697-25DF1B0E4A94}"/>
              </a:ext>
            </a:extLst>
          </p:cNvPr>
          <p:cNvSpPr/>
          <p:nvPr/>
        </p:nvSpPr>
        <p:spPr>
          <a:xfrm>
            <a:off x="9068932" y="2059554"/>
            <a:ext cx="232965" cy="2238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3D4A9DE-3950-FEA9-53F7-8F57B102B1FF}"/>
              </a:ext>
            </a:extLst>
          </p:cNvPr>
          <p:cNvSpPr/>
          <p:nvPr/>
        </p:nvSpPr>
        <p:spPr>
          <a:xfrm>
            <a:off x="9068932" y="2428886"/>
            <a:ext cx="232965" cy="2238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aphicFrame>
        <p:nvGraphicFramePr>
          <p:cNvPr id="11" name="Tabelle 12">
            <a:extLst>
              <a:ext uri="{FF2B5EF4-FFF2-40B4-BE49-F238E27FC236}">
                <a16:creationId xmlns:a16="http://schemas.microsoft.com/office/drawing/2014/main" id="{8DCF6DBF-9893-374A-D54F-C3801FEA4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435253"/>
              </p:ext>
            </p:extLst>
          </p:nvPr>
        </p:nvGraphicFramePr>
        <p:xfrm>
          <a:off x="5834830" y="860447"/>
          <a:ext cx="2845144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2572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  <a:gridCol w="1422572">
                  <a:extLst>
                    <a:ext uri="{9D8B030D-6E8A-4147-A177-3AD203B41FA5}">
                      <a16:colId xmlns:a16="http://schemas.microsoft.com/office/drawing/2014/main" val="20464017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Ecological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suitability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Eco-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effic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Ecol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comp.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             =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            =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             = 9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           =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            =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           =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            =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           =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sp>
        <p:nvSpPr>
          <p:cNvPr id="12" name="Stern mit 5 Zacken 11">
            <a:extLst>
              <a:ext uri="{FF2B5EF4-FFF2-40B4-BE49-F238E27FC236}">
                <a16:creationId xmlns:a16="http://schemas.microsoft.com/office/drawing/2014/main" id="{2BFAEB54-660A-FF19-B72E-7BF69AB078FA}"/>
              </a:ext>
            </a:extLst>
          </p:cNvPr>
          <p:cNvSpPr/>
          <p:nvPr/>
        </p:nvSpPr>
        <p:spPr bwMode="auto">
          <a:xfrm>
            <a:off x="6066558" y="1594622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C21DBF3E-133E-7BDC-ADEB-53380904D65A}"/>
              </a:ext>
            </a:extLst>
          </p:cNvPr>
          <p:cNvSpPr/>
          <p:nvPr/>
        </p:nvSpPr>
        <p:spPr bwMode="auto">
          <a:xfrm>
            <a:off x="6108843" y="2354941"/>
            <a:ext cx="392262" cy="368201"/>
          </a:xfrm>
          <a:prstGeom prst="mathPl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4" name="Stern mit 5 Zacken 13">
            <a:extLst>
              <a:ext uri="{FF2B5EF4-FFF2-40B4-BE49-F238E27FC236}">
                <a16:creationId xmlns:a16="http://schemas.microsoft.com/office/drawing/2014/main" id="{706A3AEC-1998-3CD9-66B1-A29BE8918FA2}"/>
              </a:ext>
            </a:extLst>
          </p:cNvPr>
          <p:cNvSpPr/>
          <p:nvPr/>
        </p:nvSpPr>
        <p:spPr bwMode="auto">
          <a:xfrm>
            <a:off x="6066558" y="1941223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5" name="&quot;Nein&quot;-Symbol 14">
            <a:extLst>
              <a:ext uri="{FF2B5EF4-FFF2-40B4-BE49-F238E27FC236}">
                <a16:creationId xmlns:a16="http://schemas.microsoft.com/office/drawing/2014/main" id="{6D555AA1-BA1A-2C95-EE9C-10A4489FFA78}"/>
              </a:ext>
            </a:extLst>
          </p:cNvPr>
          <p:cNvSpPr/>
          <p:nvPr/>
        </p:nvSpPr>
        <p:spPr>
          <a:xfrm>
            <a:off x="6108843" y="2701542"/>
            <a:ext cx="351254" cy="348121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Stern mit 5 Zacken 15">
            <a:extLst>
              <a:ext uri="{FF2B5EF4-FFF2-40B4-BE49-F238E27FC236}">
                <a16:creationId xmlns:a16="http://schemas.microsoft.com/office/drawing/2014/main" id="{5A172123-EDCF-1C9C-4083-E15088D74AD6}"/>
              </a:ext>
            </a:extLst>
          </p:cNvPr>
          <p:cNvSpPr/>
          <p:nvPr/>
        </p:nvSpPr>
        <p:spPr bwMode="auto">
          <a:xfrm>
            <a:off x="7395982" y="1561609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7" name="Stern mit 5 Zacken 16">
            <a:extLst>
              <a:ext uri="{FF2B5EF4-FFF2-40B4-BE49-F238E27FC236}">
                <a16:creationId xmlns:a16="http://schemas.microsoft.com/office/drawing/2014/main" id="{EE51A9BD-25C6-29B0-CA73-A8D9210A9B5E}"/>
              </a:ext>
            </a:extLst>
          </p:cNvPr>
          <p:cNvSpPr/>
          <p:nvPr/>
        </p:nvSpPr>
        <p:spPr bwMode="auto">
          <a:xfrm>
            <a:off x="7397944" y="2693830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8" name="Minus 17">
            <a:extLst>
              <a:ext uri="{FF2B5EF4-FFF2-40B4-BE49-F238E27FC236}">
                <a16:creationId xmlns:a16="http://schemas.microsoft.com/office/drawing/2014/main" id="{5F80FFDA-70E3-1CD7-07B1-6F904DA55527}"/>
              </a:ext>
            </a:extLst>
          </p:cNvPr>
          <p:cNvSpPr/>
          <p:nvPr/>
        </p:nvSpPr>
        <p:spPr bwMode="auto">
          <a:xfrm>
            <a:off x="7613248" y="2007888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9" name="Minus 18">
            <a:extLst>
              <a:ext uri="{FF2B5EF4-FFF2-40B4-BE49-F238E27FC236}">
                <a16:creationId xmlns:a16="http://schemas.microsoft.com/office/drawing/2014/main" id="{37A70174-349F-E5F3-E2EB-2E30B26068D2}"/>
              </a:ext>
            </a:extLst>
          </p:cNvPr>
          <p:cNvSpPr/>
          <p:nvPr/>
        </p:nvSpPr>
        <p:spPr bwMode="auto">
          <a:xfrm>
            <a:off x="7396752" y="2007888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20" name="Minus 19">
            <a:extLst>
              <a:ext uri="{FF2B5EF4-FFF2-40B4-BE49-F238E27FC236}">
                <a16:creationId xmlns:a16="http://schemas.microsoft.com/office/drawing/2014/main" id="{1733BF87-3048-9BFD-BAA9-76FD297237EF}"/>
              </a:ext>
            </a:extLst>
          </p:cNvPr>
          <p:cNvSpPr/>
          <p:nvPr/>
        </p:nvSpPr>
        <p:spPr bwMode="auto">
          <a:xfrm>
            <a:off x="7607740" y="2359808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21" name="Minus 20">
            <a:extLst>
              <a:ext uri="{FF2B5EF4-FFF2-40B4-BE49-F238E27FC236}">
                <a16:creationId xmlns:a16="http://schemas.microsoft.com/office/drawing/2014/main" id="{F7D70494-3356-22E6-3C8F-8067CD07E629}"/>
              </a:ext>
            </a:extLst>
          </p:cNvPr>
          <p:cNvSpPr/>
          <p:nvPr/>
        </p:nvSpPr>
        <p:spPr bwMode="auto">
          <a:xfrm>
            <a:off x="7391244" y="2359808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graphicFrame>
        <p:nvGraphicFramePr>
          <p:cNvPr id="22" name="Tabelle 12">
            <a:extLst>
              <a:ext uri="{FF2B5EF4-FFF2-40B4-BE49-F238E27FC236}">
                <a16:creationId xmlns:a16="http://schemas.microsoft.com/office/drawing/2014/main" id="{88A16D69-9641-3BFA-79CA-518C91E06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321944"/>
              </p:ext>
            </p:extLst>
          </p:nvPr>
        </p:nvGraphicFramePr>
        <p:xfrm>
          <a:off x="2805179" y="860447"/>
          <a:ext cx="2845144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2572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  <a:gridCol w="1422572">
                  <a:extLst>
                    <a:ext uri="{9D8B030D-6E8A-4147-A177-3AD203B41FA5}">
                      <a16:colId xmlns:a16="http://schemas.microsoft.com/office/drawing/2014/main" val="20464017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Economic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suitability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Effectiveness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0,00 € =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0 % =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32,00 € =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60 % =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11,67 € =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100 % =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60,67 € =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90 % =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id="{F85772C0-A6C5-EC7D-8517-50FAD8BFAC67}"/>
              </a:ext>
            </a:extLst>
          </p:cNvPr>
          <p:cNvSpPr/>
          <p:nvPr/>
        </p:nvSpPr>
        <p:spPr>
          <a:xfrm>
            <a:off x="3287279" y="1205066"/>
            <a:ext cx="954593" cy="321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25%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A8CBD13-F412-7972-AF63-91A2D12AD8E8}"/>
              </a:ext>
            </a:extLst>
          </p:cNvPr>
          <p:cNvSpPr/>
          <p:nvPr/>
        </p:nvSpPr>
        <p:spPr>
          <a:xfrm>
            <a:off x="4787983" y="1197265"/>
            <a:ext cx="954593" cy="321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25%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3B1D4DF-95E0-2D78-7BF7-BF6DDE86CAD6}"/>
              </a:ext>
            </a:extLst>
          </p:cNvPr>
          <p:cNvSpPr/>
          <p:nvPr/>
        </p:nvSpPr>
        <p:spPr>
          <a:xfrm>
            <a:off x="6460097" y="1197264"/>
            <a:ext cx="954593" cy="321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15%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17564BB-4435-BAA9-94EE-97A100FFE13D}"/>
              </a:ext>
            </a:extLst>
          </p:cNvPr>
          <p:cNvSpPr/>
          <p:nvPr/>
        </p:nvSpPr>
        <p:spPr>
          <a:xfrm>
            <a:off x="7720445" y="1196527"/>
            <a:ext cx="954593" cy="321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15%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6963B92-8021-8DE0-DFF8-5722C31AEBE3}"/>
              </a:ext>
            </a:extLst>
          </p:cNvPr>
          <p:cNvSpPr/>
          <p:nvPr/>
        </p:nvSpPr>
        <p:spPr>
          <a:xfrm>
            <a:off x="9236100" y="1240062"/>
            <a:ext cx="954593" cy="321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10%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A4ACF12-DDA1-F3DE-7E45-4AABB2F15481}"/>
              </a:ext>
            </a:extLst>
          </p:cNvPr>
          <p:cNvSpPr/>
          <p:nvPr/>
        </p:nvSpPr>
        <p:spPr>
          <a:xfrm>
            <a:off x="10604969" y="1223157"/>
            <a:ext cx="954593" cy="321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10%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DC8C503-0FB0-B569-C34B-1BBCAB30F654}"/>
              </a:ext>
            </a:extLst>
          </p:cNvPr>
          <p:cNvSpPr/>
          <p:nvPr/>
        </p:nvSpPr>
        <p:spPr>
          <a:xfrm>
            <a:off x="4027507" y="836327"/>
            <a:ext cx="954593" cy="321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50%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FD8359C-32B9-147B-5B83-7A76CACE8296}"/>
              </a:ext>
            </a:extLst>
          </p:cNvPr>
          <p:cNvSpPr/>
          <p:nvPr/>
        </p:nvSpPr>
        <p:spPr>
          <a:xfrm>
            <a:off x="7200325" y="828525"/>
            <a:ext cx="954593" cy="321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30%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97E522B-AD12-61D6-982C-48AE4FB7FD31}"/>
              </a:ext>
            </a:extLst>
          </p:cNvPr>
          <p:cNvSpPr/>
          <p:nvPr/>
        </p:nvSpPr>
        <p:spPr>
          <a:xfrm>
            <a:off x="9976328" y="871323"/>
            <a:ext cx="954593" cy="321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20%</a:t>
            </a:r>
          </a:p>
        </p:txBody>
      </p:sp>
      <p:graphicFrame>
        <p:nvGraphicFramePr>
          <p:cNvPr id="32" name="Tabelle 31">
            <a:extLst>
              <a:ext uri="{FF2B5EF4-FFF2-40B4-BE49-F238E27FC236}">
                <a16:creationId xmlns:a16="http://schemas.microsoft.com/office/drawing/2014/main" id="{B29C9E6E-905C-6677-9209-C5F74EE64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06443"/>
              </p:ext>
            </p:extLst>
          </p:nvPr>
        </p:nvGraphicFramePr>
        <p:xfrm>
          <a:off x="792714" y="860447"/>
          <a:ext cx="174027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0270">
                  <a:extLst>
                    <a:ext uri="{9D8B030D-6E8A-4147-A177-3AD203B41FA5}">
                      <a16:colId xmlns:a16="http://schemas.microsoft.com/office/drawing/2014/main" val="3563369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90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option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04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zero-option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61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skidder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24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2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yarder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57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fC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winch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-ass.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069863"/>
                  </a:ext>
                </a:extLst>
              </a:tr>
            </a:tbl>
          </a:graphicData>
        </a:graphic>
      </p:graphicFrame>
      <p:graphicFrame>
        <p:nvGraphicFramePr>
          <p:cNvPr id="33" name="Tabelle 12">
            <a:extLst>
              <a:ext uri="{FF2B5EF4-FFF2-40B4-BE49-F238E27FC236}">
                <a16:creationId xmlns:a16="http://schemas.microsoft.com/office/drawing/2014/main" id="{DE828278-7982-980B-F490-AED22C302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087034"/>
              </p:ext>
            </p:extLst>
          </p:nvPr>
        </p:nvGraphicFramePr>
        <p:xfrm>
          <a:off x="7823664" y="3241907"/>
          <a:ext cx="2509418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4709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  <a:gridCol w="1254709">
                  <a:extLst>
                    <a:ext uri="{9D8B030D-6E8A-4147-A177-3AD203B41FA5}">
                      <a16:colId xmlns:a16="http://schemas.microsoft.com/office/drawing/2014/main" val="321558731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Social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suitability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Ergonom.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Soc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comp.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>
                          <a:solidFill>
                            <a:sysClr val="windowText" lastClr="000000"/>
                          </a:solidFill>
                        </a:rPr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i="1" dirty="0">
                          <a:solidFill>
                            <a:sysClr val="windowText" lastClr="000000"/>
                          </a:solidFill>
                        </a:rPr>
                        <a:t>0.10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460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graphicFrame>
        <p:nvGraphicFramePr>
          <p:cNvPr id="34" name="Tabelle 12">
            <a:extLst>
              <a:ext uri="{FF2B5EF4-FFF2-40B4-BE49-F238E27FC236}">
                <a16:creationId xmlns:a16="http://schemas.microsoft.com/office/drawing/2014/main" id="{99B41DB8-0464-ECBC-0ADF-3A9B1C286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892748"/>
              </p:ext>
            </p:extLst>
          </p:nvPr>
        </p:nvGraphicFramePr>
        <p:xfrm>
          <a:off x="5219313" y="3241907"/>
          <a:ext cx="2509418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4709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  <a:gridCol w="1254709">
                  <a:extLst>
                    <a:ext uri="{9D8B030D-6E8A-4147-A177-3AD203B41FA5}">
                      <a16:colId xmlns:a16="http://schemas.microsoft.com/office/drawing/2014/main" val="20464017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Ecological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suitability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Eco-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effic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Ecol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comp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>
                          <a:solidFill>
                            <a:sysClr val="windowText" lastClr="000000"/>
                          </a:solidFill>
                        </a:rPr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i="1" dirty="0">
                          <a:solidFill>
                            <a:sysClr val="windowText" lastClr="000000"/>
                          </a:solidFill>
                        </a:rPr>
                        <a:t>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274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graphicFrame>
        <p:nvGraphicFramePr>
          <p:cNvPr id="35" name="Tabelle 34">
            <a:extLst>
              <a:ext uri="{FF2B5EF4-FFF2-40B4-BE49-F238E27FC236}">
                <a16:creationId xmlns:a16="http://schemas.microsoft.com/office/drawing/2014/main" id="{D2EF0B04-AA2B-9771-EF52-7E2759EAB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713722"/>
              </p:ext>
            </p:extLst>
          </p:nvPr>
        </p:nvGraphicFramePr>
        <p:xfrm>
          <a:off x="772617" y="3241907"/>
          <a:ext cx="1740270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0270">
                  <a:extLst>
                    <a:ext uri="{9D8B030D-6E8A-4147-A177-3AD203B41FA5}">
                      <a16:colId xmlns:a16="http://schemas.microsoft.com/office/drawing/2014/main" val="3563369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90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option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04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736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zero-option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61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skidder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24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2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yarder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57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fC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winch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-ass.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069863"/>
                  </a:ext>
                </a:extLst>
              </a:tr>
            </a:tbl>
          </a:graphicData>
        </a:graphic>
      </p:graphicFrame>
      <p:graphicFrame>
        <p:nvGraphicFramePr>
          <p:cNvPr id="36" name="Tabelle 12">
            <a:extLst>
              <a:ext uri="{FF2B5EF4-FFF2-40B4-BE49-F238E27FC236}">
                <a16:creationId xmlns:a16="http://schemas.microsoft.com/office/drawing/2014/main" id="{FFED4736-C486-010D-F4C0-CC7EA6130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981783"/>
              </p:ext>
            </p:extLst>
          </p:nvPr>
        </p:nvGraphicFramePr>
        <p:xfrm>
          <a:off x="2614962" y="3241907"/>
          <a:ext cx="2509418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4709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  <a:gridCol w="1254709">
                  <a:extLst>
                    <a:ext uri="{9D8B030D-6E8A-4147-A177-3AD203B41FA5}">
                      <a16:colId xmlns:a16="http://schemas.microsoft.com/office/drawing/2014/main" val="20464017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Economic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suitability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Effectiven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>
                          <a:solidFill>
                            <a:sysClr val="windowText" lastClr="000000"/>
                          </a:solidFill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>
                          <a:solidFill>
                            <a:sysClr val="windowText" lastClr="000000"/>
                          </a:solidFill>
                        </a:rPr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129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graphicFrame>
        <p:nvGraphicFramePr>
          <p:cNvPr id="37" name="Tabelle 36">
            <a:extLst>
              <a:ext uri="{FF2B5EF4-FFF2-40B4-BE49-F238E27FC236}">
                <a16:creationId xmlns:a16="http://schemas.microsoft.com/office/drawing/2014/main" id="{1AE2BE1D-BF6F-FFE8-7E3C-FB10CE7BE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40126"/>
              </p:ext>
            </p:extLst>
          </p:nvPr>
        </p:nvGraphicFramePr>
        <p:xfrm>
          <a:off x="10428015" y="3258179"/>
          <a:ext cx="1422572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2572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Utility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value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>
                          <a:solidFill>
                            <a:sysClr val="windowText" lastClr="000000"/>
                          </a:solidFill>
                        </a:rPr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63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4.50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4.30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7.15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sp>
        <p:nvSpPr>
          <p:cNvPr id="38" name="Oval 37">
            <a:extLst>
              <a:ext uri="{FF2B5EF4-FFF2-40B4-BE49-F238E27FC236}">
                <a16:creationId xmlns:a16="http://schemas.microsoft.com/office/drawing/2014/main" id="{D57E9A55-0A3C-1FB2-1684-F0E180804778}"/>
              </a:ext>
            </a:extLst>
          </p:cNvPr>
          <p:cNvSpPr/>
          <p:nvPr/>
        </p:nvSpPr>
        <p:spPr>
          <a:xfrm>
            <a:off x="10522851" y="5412269"/>
            <a:ext cx="1232899" cy="44179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996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A0516B-AB38-1A61-574E-F84C84EAA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0" y="1020212"/>
            <a:ext cx="2306353" cy="223681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752A7E2-C525-2F1E-3B64-FD9B6097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599" y="1020212"/>
            <a:ext cx="2306353" cy="223681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6111875-2680-6ECF-7D5C-3A3F3C59E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448" y="1020212"/>
            <a:ext cx="2306353" cy="2236815"/>
          </a:xfrm>
          <a:prstGeom prst="rect">
            <a:avLst/>
          </a:prstGeom>
        </p:spPr>
      </p:pic>
      <p:graphicFrame>
        <p:nvGraphicFramePr>
          <p:cNvPr id="5" name="Tabelle 12">
            <a:extLst>
              <a:ext uri="{FF2B5EF4-FFF2-40B4-BE49-F238E27FC236}">
                <a16:creationId xmlns:a16="http://schemas.microsoft.com/office/drawing/2014/main" id="{09A5B171-ED26-0BEE-27C0-7B3E75532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33307"/>
              </p:ext>
            </p:extLst>
          </p:nvPr>
        </p:nvGraphicFramePr>
        <p:xfrm>
          <a:off x="7823664" y="3241907"/>
          <a:ext cx="2509418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4709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  <a:gridCol w="1254709">
                  <a:extLst>
                    <a:ext uri="{9D8B030D-6E8A-4147-A177-3AD203B41FA5}">
                      <a16:colId xmlns:a16="http://schemas.microsoft.com/office/drawing/2014/main" val="321558731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Social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suitability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Ergonom.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Soc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comp.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>
                          <a:solidFill>
                            <a:sysClr val="windowText" lastClr="000000"/>
                          </a:solidFill>
                        </a:rPr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i="1" dirty="0">
                          <a:solidFill>
                            <a:sysClr val="windowText" lastClr="000000"/>
                          </a:solidFill>
                        </a:rPr>
                        <a:t>0.10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460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graphicFrame>
        <p:nvGraphicFramePr>
          <p:cNvPr id="6" name="Tabelle 12">
            <a:extLst>
              <a:ext uri="{FF2B5EF4-FFF2-40B4-BE49-F238E27FC236}">
                <a16:creationId xmlns:a16="http://schemas.microsoft.com/office/drawing/2014/main" id="{4F3B14D8-E11E-847D-B85F-0E844FFED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692944"/>
              </p:ext>
            </p:extLst>
          </p:nvPr>
        </p:nvGraphicFramePr>
        <p:xfrm>
          <a:off x="5219313" y="3241907"/>
          <a:ext cx="2509418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4709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  <a:gridCol w="1254709">
                  <a:extLst>
                    <a:ext uri="{9D8B030D-6E8A-4147-A177-3AD203B41FA5}">
                      <a16:colId xmlns:a16="http://schemas.microsoft.com/office/drawing/2014/main" val="20464017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Ecological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suitability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Eco-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effic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Ecol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comp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>
                          <a:solidFill>
                            <a:sysClr val="windowText" lastClr="000000"/>
                          </a:solidFill>
                        </a:rPr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i="1" dirty="0">
                          <a:solidFill>
                            <a:sysClr val="windowText" lastClr="000000"/>
                          </a:solidFill>
                        </a:rPr>
                        <a:t>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274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graphicFrame>
        <p:nvGraphicFramePr>
          <p:cNvPr id="7" name="Tabelle 12">
            <a:extLst>
              <a:ext uri="{FF2B5EF4-FFF2-40B4-BE49-F238E27FC236}">
                <a16:creationId xmlns:a16="http://schemas.microsoft.com/office/drawing/2014/main" id="{46B73872-ADF8-5250-6011-557750AD2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988983"/>
              </p:ext>
            </p:extLst>
          </p:nvPr>
        </p:nvGraphicFramePr>
        <p:xfrm>
          <a:off x="2614962" y="3241907"/>
          <a:ext cx="2509418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4709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  <a:gridCol w="1254709">
                  <a:extLst>
                    <a:ext uri="{9D8B030D-6E8A-4147-A177-3AD203B41FA5}">
                      <a16:colId xmlns:a16="http://schemas.microsoft.com/office/drawing/2014/main" val="20464017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Economic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suitability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Effectiven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>
                          <a:solidFill>
                            <a:sysClr val="windowText" lastClr="000000"/>
                          </a:solidFill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>
                          <a:solidFill>
                            <a:sysClr val="windowText" lastClr="000000"/>
                          </a:solidFill>
                        </a:rPr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129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10AAB869-E6AB-9BC5-8283-B7DE5DED0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558539"/>
              </p:ext>
            </p:extLst>
          </p:nvPr>
        </p:nvGraphicFramePr>
        <p:xfrm>
          <a:off x="772617" y="3241907"/>
          <a:ext cx="1740270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0270">
                  <a:extLst>
                    <a:ext uri="{9D8B030D-6E8A-4147-A177-3AD203B41FA5}">
                      <a16:colId xmlns:a16="http://schemas.microsoft.com/office/drawing/2014/main" val="3563369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90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option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04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736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zero-option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61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skidder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24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2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yarder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57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fC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winch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-ass.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069863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A5CE0A0F-9915-75FA-DEF0-A12539DCE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51227"/>
              </p:ext>
            </p:extLst>
          </p:nvPr>
        </p:nvGraphicFramePr>
        <p:xfrm>
          <a:off x="10428015" y="3258179"/>
          <a:ext cx="1422572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2572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Utility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value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>
                          <a:solidFill>
                            <a:sysClr val="windowText" lastClr="000000"/>
                          </a:solidFill>
                        </a:rPr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63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-0.4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-0.35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1.25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826BFD0E-6922-32B0-6667-602711D2169D}"/>
              </a:ext>
            </a:extLst>
          </p:cNvPr>
          <p:cNvSpPr/>
          <p:nvPr/>
        </p:nvSpPr>
        <p:spPr>
          <a:xfrm>
            <a:off x="10522851" y="5412269"/>
            <a:ext cx="1232899" cy="44179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34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7">
            <a:extLst>
              <a:ext uri="{FF2B5EF4-FFF2-40B4-BE49-F238E27FC236}">
                <a16:creationId xmlns:a16="http://schemas.microsoft.com/office/drawing/2014/main" id="{82C59C15-02A7-2A64-F435-3AB43B2057A2}"/>
              </a:ext>
            </a:extLst>
          </p:cNvPr>
          <p:cNvGraphicFramePr>
            <a:graphicFrameLocks noGrp="1"/>
          </p:cNvGraphicFramePr>
          <p:nvPr/>
        </p:nvGraphicFramePr>
        <p:xfrm>
          <a:off x="2783384" y="904585"/>
          <a:ext cx="3759200" cy="25958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939800">
                  <a:extLst>
                    <a:ext uri="{9D8B030D-6E8A-4147-A177-3AD203B41FA5}">
                      <a16:colId xmlns:a16="http://schemas.microsoft.com/office/drawing/2014/main" val="253206748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181511029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37458401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74830361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efficiency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360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econ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ecol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soc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777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i="1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636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035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327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42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092793"/>
                  </a:ext>
                </a:extLst>
              </a:tr>
            </a:tbl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1DDD0769-8EB8-A3B5-9F7A-5CA5E56F0718}"/>
              </a:ext>
            </a:extLst>
          </p:cNvPr>
          <p:cNvGraphicFramePr>
            <a:graphicFrameLocks noGrp="1"/>
          </p:cNvGraphicFramePr>
          <p:nvPr/>
        </p:nvGraphicFramePr>
        <p:xfrm>
          <a:off x="2783384" y="3522922"/>
          <a:ext cx="3759200" cy="25958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939800">
                  <a:extLst>
                    <a:ext uri="{9D8B030D-6E8A-4147-A177-3AD203B41FA5}">
                      <a16:colId xmlns:a16="http://schemas.microsoft.com/office/drawing/2014/main" val="253206748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181511029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37458401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74830361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effectiveness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360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econ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ecol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soc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777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i="1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636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035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327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42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092793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A822EBC7-E70A-8880-6461-20F4487A6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994" y="1727405"/>
            <a:ext cx="4597400" cy="42418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634D7FB-CB79-7911-5887-9B30404C5F56}"/>
              </a:ext>
            </a:extLst>
          </p:cNvPr>
          <p:cNvSpPr/>
          <p:nvPr/>
        </p:nvSpPr>
        <p:spPr>
          <a:xfrm>
            <a:off x="9251038" y="4073216"/>
            <a:ext cx="411983" cy="371789"/>
          </a:xfrm>
          <a:prstGeom prst="ellipse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59221F-F836-E1A6-8FCD-5924E0DDFF07}"/>
              </a:ext>
            </a:extLst>
          </p:cNvPr>
          <p:cNvSpPr/>
          <p:nvPr/>
        </p:nvSpPr>
        <p:spPr>
          <a:xfrm>
            <a:off x="10053821" y="4772330"/>
            <a:ext cx="411983" cy="371789"/>
          </a:xfrm>
          <a:prstGeom prst="ellipse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DC2B3D1-A652-B609-D27D-C16C87000FD4}"/>
              </a:ext>
            </a:extLst>
          </p:cNvPr>
          <p:cNvSpPr/>
          <p:nvPr/>
        </p:nvSpPr>
        <p:spPr>
          <a:xfrm>
            <a:off x="9326957" y="3737361"/>
            <a:ext cx="411983" cy="371789"/>
          </a:xfrm>
          <a:prstGeom prst="ellipse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6FF27A-F8DC-51EF-D482-1257BA39E7B2}"/>
              </a:ext>
            </a:extLst>
          </p:cNvPr>
          <p:cNvSpPr/>
          <p:nvPr/>
        </p:nvSpPr>
        <p:spPr>
          <a:xfrm>
            <a:off x="10098590" y="2966219"/>
            <a:ext cx="411983" cy="371789"/>
          </a:xfrm>
          <a:prstGeom prst="ellipse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1E07B0B-57D9-A16C-D571-5F66554E4433}"/>
              </a:ext>
            </a:extLst>
          </p:cNvPr>
          <p:cNvSpPr txBox="1"/>
          <p:nvPr/>
        </p:nvSpPr>
        <p:spPr>
          <a:xfrm>
            <a:off x="7046524" y="412085"/>
            <a:ext cx="4409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3 is on the highest optimality curve.</a:t>
            </a:r>
          </a:p>
          <a:p>
            <a:r>
              <a:rPr lang="en-US" dirty="0"/>
              <a:t>Under this visualization, option 1 gain is worst than the zero-option. 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1BB79889-463C-0D94-5C75-28A16A3DE79A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882128"/>
          <a:ext cx="1740270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0270">
                  <a:extLst>
                    <a:ext uri="{9D8B030D-6E8A-4147-A177-3AD203B41FA5}">
                      <a16:colId xmlns:a16="http://schemas.microsoft.com/office/drawing/2014/main" val="3563369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90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option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04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736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zero-option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61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skidder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24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2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yarder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57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fC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winch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-ass.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069863"/>
                  </a:ext>
                </a:extLst>
              </a:tr>
            </a:tbl>
          </a:graphicData>
        </a:graphic>
      </p:graphicFrame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DD70E6CC-D2CD-1A2C-84CC-CBCD6320E06F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522922"/>
          <a:ext cx="1740270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0270">
                  <a:extLst>
                    <a:ext uri="{9D8B030D-6E8A-4147-A177-3AD203B41FA5}">
                      <a16:colId xmlns:a16="http://schemas.microsoft.com/office/drawing/2014/main" val="3563369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90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option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04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736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zero-option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61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skidder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24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2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yarder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57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fC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winch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-ass.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069863"/>
                  </a:ext>
                </a:extLst>
              </a:tr>
            </a:tbl>
          </a:graphicData>
        </a:graphic>
      </p:graphicFrame>
      <p:sp>
        <p:nvSpPr>
          <p:cNvPr id="20" name="Rechteck 19"/>
          <p:cNvSpPr/>
          <p:nvPr/>
        </p:nvSpPr>
        <p:spPr>
          <a:xfrm>
            <a:off x="7046524" y="1466790"/>
            <a:ext cx="347053" cy="465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 rot="5400000">
            <a:off x="9439585" y="3520542"/>
            <a:ext cx="347053" cy="465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7393577" y="5651863"/>
            <a:ext cx="4061975" cy="0"/>
          </a:xfrm>
          <a:prstGeom prst="straightConnector1">
            <a:avLst/>
          </a:prstGeom>
          <a:ln w="76200" cap="rnd">
            <a:solidFill>
              <a:srgbClr val="FF77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11564812" y="1411355"/>
            <a:ext cx="347053" cy="465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F0450FC-15CD-8717-BBD0-B5AF45AE2F98}"/>
              </a:ext>
            </a:extLst>
          </p:cNvPr>
          <p:cNvSpPr txBox="1"/>
          <p:nvPr/>
        </p:nvSpPr>
        <p:spPr>
          <a:xfrm>
            <a:off x="9251038" y="5833903"/>
            <a:ext cx="195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ira Sans" panose="020B0503050000020004" pitchFamily="34" charset="0"/>
              </a:rPr>
              <a:t>total efficiency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0625061-6FB5-5D04-2E48-09AE48F3D0D1}"/>
              </a:ext>
            </a:extLst>
          </p:cNvPr>
          <p:cNvSpPr txBox="1"/>
          <p:nvPr/>
        </p:nvSpPr>
        <p:spPr>
          <a:xfrm rot="16200000">
            <a:off x="5557574" y="3393819"/>
            <a:ext cx="289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ira Sans" panose="020B0503050000020004" pitchFamily="34" charset="0"/>
              </a:rPr>
              <a:t>total effectiveness</a:t>
            </a:r>
          </a:p>
        </p:txBody>
      </p:sp>
      <p:sp>
        <p:nvSpPr>
          <p:cNvPr id="22" name="Rechteck 21"/>
          <p:cNvSpPr/>
          <p:nvPr/>
        </p:nvSpPr>
        <p:spPr>
          <a:xfrm rot="5400000">
            <a:off x="9199003" y="-678218"/>
            <a:ext cx="347053" cy="465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7393577" y="1636955"/>
            <a:ext cx="0" cy="4005943"/>
          </a:xfrm>
          <a:prstGeom prst="straightConnector1">
            <a:avLst/>
          </a:prstGeom>
          <a:ln w="76200" cap="rnd">
            <a:solidFill>
              <a:srgbClr val="FF77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503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9">
            <a:extLst>
              <a:ext uri="{FF2B5EF4-FFF2-40B4-BE49-F238E27FC236}">
                <a16:creationId xmlns:a16="http://schemas.microsoft.com/office/drawing/2014/main" id="{575D5E95-6E2C-4ED5-11A3-FF0AE1FED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696964"/>
              </p:ext>
            </p:extLst>
          </p:nvPr>
        </p:nvGraphicFramePr>
        <p:xfrm>
          <a:off x="2660650" y="3424169"/>
          <a:ext cx="8128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52848384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95111627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1728335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77717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383656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Minimax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Monetariz</a:t>
                      </a:r>
                      <a:r>
                        <a:rPr lang="de-DE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Utility anal.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AHP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Opt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.-</a:t>
                      </a:r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curves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984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270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68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236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44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341788"/>
                  </a:ext>
                </a:extLst>
              </a:tr>
            </a:tbl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2FD4B9C-5893-0F62-9982-3729BBB18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126898"/>
              </p:ext>
            </p:extLst>
          </p:nvPr>
        </p:nvGraphicFramePr>
        <p:xfrm>
          <a:off x="772617" y="3412728"/>
          <a:ext cx="174027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0270">
                  <a:extLst>
                    <a:ext uri="{9D8B030D-6E8A-4147-A177-3AD203B41FA5}">
                      <a16:colId xmlns:a16="http://schemas.microsoft.com/office/drawing/2014/main" val="3563369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Ranking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list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90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option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04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zero-option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61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skidder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24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2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yarder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57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fC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winch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-ass.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069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648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</Words>
  <Application>Microsoft Macintosh PowerPoint</Application>
  <PresentationFormat>Breitbild</PresentationFormat>
  <Paragraphs>366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Fira Sans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Jörn Erler</dc:creator>
  <cp:lastModifiedBy>Jörn Erler</cp:lastModifiedBy>
  <cp:revision>146</cp:revision>
  <cp:lastPrinted>2022-09-28T20:37:19Z</cp:lastPrinted>
  <dcterms:created xsi:type="dcterms:W3CDTF">2021-11-23T15:40:59Z</dcterms:created>
  <dcterms:modified xsi:type="dcterms:W3CDTF">2023-07-07T13:15:14Z</dcterms:modified>
</cp:coreProperties>
</file>