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0" r:id="rId3"/>
    <p:sldId id="321" r:id="rId4"/>
    <p:sldId id="323" r:id="rId5"/>
    <p:sldId id="32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20"/>
            <p14:sldId id="321"/>
            <p14:sldId id="323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  <a:srgbClr val="8EAB99"/>
    <a:srgbClr val="355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04.07.23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PR1-D03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PR1-D03-Figures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39E3965-6221-A191-F0C6-13F2AEB36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049" y="4365745"/>
            <a:ext cx="1800225" cy="911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Verdana"/>
              </a:rPr>
              <a:t>destroyed trails</a:t>
            </a:r>
          </a:p>
          <a:p>
            <a:pPr algn="ctr" eaLnBrk="1" hangingPunct="1">
              <a:buFontTx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Verdana"/>
            </a:endParaRPr>
          </a:p>
        </p:txBody>
      </p:sp>
      <p:pic>
        <p:nvPicPr>
          <p:cNvPr id="3" name="Inhaltsplatzhalter 4" descr="Buschwindroschenteppich.jpg">
            <a:extLst>
              <a:ext uri="{FF2B5EF4-FFF2-40B4-BE49-F238E27FC236}">
                <a16:creationId xmlns:a16="http://schemas.microsoft.com/office/drawing/2014/main" id="{B044F1D7-F8CA-8136-2CB3-FBC861E0C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1495" r="20612" b="9955"/>
          <a:stretch>
            <a:fillRect/>
          </a:stretch>
        </p:blipFill>
        <p:spPr bwMode="auto">
          <a:xfrm>
            <a:off x="2472066" y="1590899"/>
            <a:ext cx="1828800" cy="25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8E0C59B-064C-54C9-1DF6-9C79A393C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497" y="4052913"/>
            <a:ext cx="1800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Verdana"/>
              </a:rPr>
              <a:t>biological active forest soil</a:t>
            </a:r>
          </a:p>
        </p:txBody>
      </p:sp>
      <p:pic>
        <p:nvPicPr>
          <p:cNvPr id="5" name="Picture 10" descr="P:\Egner_Jan-Philipp\Spurtyp 2_NEU.tif">
            <a:extLst>
              <a:ext uri="{FF2B5EF4-FFF2-40B4-BE49-F238E27FC236}">
                <a16:creationId xmlns:a16="http://schemas.microsoft.com/office/drawing/2014/main" id="{8C7010B7-1826-001B-EF3B-714CF38E7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24768" r="45215" b="19858"/>
          <a:stretch>
            <a:fillRect/>
          </a:stretch>
        </p:blipFill>
        <p:spPr bwMode="auto">
          <a:xfrm>
            <a:off x="4931177" y="1851145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:\Egner_Jan-Philipp\Spurtyp 3_NEU.tif">
            <a:extLst>
              <a:ext uri="{FF2B5EF4-FFF2-40B4-BE49-F238E27FC236}">
                <a16:creationId xmlns:a16="http://schemas.microsoft.com/office/drawing/2014/main" id="{4B6C5144-A37F-657B-15D2-D99BB6EDE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r="10632" b="10249"/>
          <a:stretch>
            <a:fillRect/>
          </a:stretch>
        </p:blipFill>
        <p:spPr bwMode="auto">
          <a:xfrm>
            <a:off x="7452127" y="2177053"/>
            <a:ext cx="1828800" cy="23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A1B279B-03C2-60A2-4C40-0159CA5FB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913" y="4228030"/>
            <a:ext cx="1800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Verdana"/>
              </a:rPr>
              <a:t>accessible trails</a:t>
            </a:r>
          </a:p>
          <a:p>
            <a:pPr algn="ctr" eaLnBrk="1" hangingPunct="1">
              <a:buFontTx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Verdana"/>
            </a:endParaRPr>
          </a:p>
        </p:txBody>
      </p:sp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557508C5-03BB-A773-DE7B-9D2B1430F485}"/>
              </a:ext>
            </a:extLst>
          </p:cNvPr>
          <p:cNvSpPr>
            <a:spLocks noChangeArrowheads="1"/>
          </p:cNvSpPr>
          <p:nvPr/>
        </p:nvSpPr>
        <p:spPr bwMode="auto">
          <a:xfrm rot="855844">
            <a:off x="6581468" y="2933700"/>
            <a:ext cx="12192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737"/>
          </a:solidFill>
          <a:ln w="9525">
            <a:solidFill>
              <a:srgbClr val="007C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latin typeface="Genev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60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>
            <a:extLst>
              <a:ext uri="{FF2B5EF4-FFF2-40B4-BE49-F238E27FC236}">
                <a16:creationId xmlns:a16="http://schemas.microsoft.com/office/drawing/2014/main" id="{FD74EE4E-C55A-3727-040C-4C1B2B46CAC3}"/>
              </a:ext>
            </a:extLst>
          </p:cNvPr>
          <p:cNvGrpSpPr>
            <a:grpSpLocks/>
          </p:cNvGrpSpPr>
          <p:nvPr/>
        </p:nvGrpSpPr>
        <p:grpSpPr bwMode="auto">
          <a:xfrm>
            <a:off x="2390109" y="991592"/>
            <a:ext cx="7662863" cy="4362450"/>
            <a:chOff x="692" y="1373"/>
            <a:chExt cx="4827" cy="2748"/>
          </a:xfrm>
        </p:grpSpPr>
        <p:sp>
          <p:nvSpPr>
            <p:cNvPr id="3" name="Text Box 81">
              <a:extLst>
                <a:ext uri="{FF2B5EF4-FFF2-40B4-BE49-F238E27FC236}">
                  <a16:creationId xmlns:a16="http://schemas.microsoft.com/office/drawing/2014/main" id="{CB235564-7A5F-D226-F7EC-DD03403EE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" y="1373"/>
              <a:ext cx="86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346" tIns="46672" rIns="93346" bIns="46672">
              <a:spAutoFit/>
            </a:bodyPr>
            <a:lstStyle>
              <a:lvl1pPr marL="495300" indent="-495300" defTabSz="935038"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35038"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35038"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35038"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35038"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dirty="0">
                  <a:latin typeface="+mn-lt"/>
                </a:rPr>
                <a:t>type 1</a:t>
              </a:r>
            </a:p>
          </p:txBody>
        </p:sp>
        <p:sp>
          <p:nvSpPr>
            <p:cNvPr id="4" name="Text Box 82">
              <a:extLst>
                <a:ext uri="{FF2B5EF4-FFF2-40B4-BE49-F238E27FC236}">
                  <a16:creationId xmlns:a16="http://schemas.microsoft.com/office/drawing/2014/main" id="{194E820E-A3AD-427A-7DEE-5D68D3F4F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" y="2369"/>
              <a:ext cx="86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346" tIns="46672" rIns="93346" bIns="46672">
              <a:spAutoFit/>
            </a:bodyPr>
            <a:lstStyle>
              <a:defPPr>
                <a:defRPr lang="de-DE"/>
              </a:defPPr>
              <a:lvl1pPr marL="495300" indent="-495300" defTabSz="935038">
                <a:spcBef>
                  <a:spcPct val="50000"/>
                </a:spcBef>
                <a:buFontTx/>
                <a:buNone/>
                <a:defRPr sz="1600"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defTabSz="935038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35038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35038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35038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CH" b="1" dirty="0"/>
                <a:t>type 2</a:t>
              </a:r>
            </a:p>
          </p:txBody>
        </p:sp>
        <p:sp>
          <p:nvSpPr>
            <p:cNvPr id="5" name="Text Box 83">
              <a:extLst>
                <a:ext uri="{FF2B5EF4-FFF2-40B4-BE49-F238E27FC236}">
                  <a16:creationId xmlns:a16="http://schemas.microsoft.com/office/drawing/2014/main" id="{97855670-79F7-F7B1-FD43-33C3CB6FE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" y="3457"/>
              <a:ext cx="86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346" tIns="46672" rIns="93346" bIns="46672">
              <a:spAutoFit/>
            </a:bodyPr>
            <a:lstStyle>
              <a:lvl1pPr marL="495300" indent="-495300" defTabSz="935038"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35038"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35038"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35038"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35038"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dirty="0">
                  <a:latin typeface="+mn-lt"/>
                </a:rPr>
                <a:t>type 3</a:t>
              </a:r>
            </a:p>
          </p:txBody>
        </p:sp>
        <p:pic>
          <p:nvPicPr>
            <p:cNvPr id="6" name="Picture 90" descr="Spurtyp2">
              <a:extLst>
                <a:ext uri="{FF2B5EF4-FFF2-40B4-BE49-F238E27FC236}">
                  <a16:creationId xmlns:a16="http://schemas.microsoft.com/office/drawing/2014/main" id="{672AFBBC-FF80-2DCA-B2BA-C5C223398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" y="2423"/>
              <a:ext cx="3478" cy="6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91">
              <a:extLst>
                <a:ext uri="{FF2B5EF4-FFF2-40B4-BE49-F238E27FC236}">
                  <a16:creationId xmlns:a16="http://schemas.microsoft.com/office/drawing/2014/main" id="{D5B0040B-2163-8658-CCB9-76ABE0486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3154"/>
              <a:ext cx="1366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8" name="Picture 92" descr="Spurtyp3">
              <a:extLst>
                <a:ext uri="{FF2B5EF4-FFF2-40B4-BE49-F238E27FC236}">
                  <a16:creationId xmlns:a16="http://schemas.microsoft.com/office/drawing/2014/main" id="{91E5AFFD-07EC-2272-FE1F-A99ECBD5A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" y="3507"/>
              <a:ext cx="346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93">
              <a:extLst>
                <a:ext uri="{FF2B5EF4-FFF2-40B4-BE49-F238E27FC236}">
                  <a16:creationId xmlns:a16="http://schemas.microsoft.com/office/drawing/2014/main" id="{C1138F86-440B-56DC-78FE-E07C95523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3640"/>
              <a:ext cx="17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4">
              <a:extLst>
                <a:ext uri="{FF2B5EF4-FFF2-40B4-BE49-F238E27FC236}">
                  <a16:creationId xmlns:a16="http://schemas.microsoft.com/office/drawing/2014/main" id="{2ED70603-59F7-E937-EB7D-30EB2B9E3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2465"/>
              <a:ext cx="553" cy="188"/>
            </a:xfrm>
            <a:custGeom>
              <a:avLst/>
              <a:gdLst>
                <a:gd name="T0" fmla="*/ 3 w 595"/>
                <a:gd name="T1" fmla="*/ 59 h 212"/>
                <a:gd name="T2" fmla="*/ 124 w 595"/>
                <a:gd name="T3" fmla="*/ 46 h 212"/>
                <a:gd name="T4" fmla="*/ 157 w 595"/>
                <a:gd name="T5" fmla="*/ 31 h 212"/>
                <a:gd name="T6" fmla="*/ 213 w 595"/>
                <a:gd name="T7" fmla="*/ 7 h 212"/>
                <a:gd name="T8" fmla="*/ 230 w 595"/>
                <a:gd name="T9" fmla="*/ 4 h 212"/>
                <a:gd name="T10" fmla="*/ 238 w 595"/>
                <a:gd name="T11" fmla="*/ 0 h 212"/>
                <a:gd name="T12" fmla="*/ 274 w 595"/>
                <a:gd name="T13" fmla="*/ 7 h 212"/>
                <a:gd name="T14" fmla="*/ 290 w 595"/>
                <a:gd name="T15" fmla="*/ 16 h 212"/>
                <a:gd name="T16" fmla="*/ 322 w 595"/>
                <a:gd name="T17" fmla="*/ 48 h 212"/>
                <a:gd name="T18" fmla="*/ 337 w 595"/>
                <a:gd name="T19" fmla="*/ 66 h 212"/>
                <a:gd name="T20" fmla="*/ 376 w 595"/>
                <a:gd name="T21" fmla="*/ 92 h 212"/>
                <a:gd name="T22" fmla="*/ 393 w 595"/>
                <a:gd name="T23" fmla="*/ 101 h 212"/>
                <a:gd name="T24" fmla="*/ 397 w 595"/>
                <a:gd name="T25" fmla="*/ 116 h 212"/>
                <a:gd name="T26" fmla="*/ 337 w 595"/>
                <a:gd name="T27" fmla="*/ 114 h 212"/>
                <a:gd name="T28" fmla="*/ 296 w 595"/>
                <a:gd name="T29" fmla="*/ 103 h 212"/>
                <a:gd name="T30" fmla="*/ 116 w 595"/>
                <a:gd name="T31" fmla="*/ 114 h 212"/>
                <a:gd name="T32" fmla="*/ 10 w 595"/>
                <a:gd name="T33" fmla="*/ 113 h 212"/>
                <a:gd name="T34" fmla="*/ 3 w 595"/>
                <a:gd name="T35" fmla="*/ 88 h 212"/>
                <a:gd name="T36" fmla="*/ 3 w 595"/>
                <a:gd name="T37" fmla="*/ 59 h 212"/>
                <a:gd name="T38" fmla="*/ 7 w 595"/>
                <a:gd name="T39" fmla="*/ 77 h 2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5"/>
                <a:gd name="T61" fmla="*/ 0 h 212"/>
                <a:gd name="T62" fmla="*/ 595 w 595"/>
                <a:gd name="T63" fmla="*/ 212 h 2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5" h="212">
                  <a:moveTo>
                    <a:pt x="3" y="108"/>
                  </a:moveTo>
                  <a:cubicBezTo>
                    <a:pt x="112" y="105"/>
                    <a:pt x="128" y="135"/>
                    <a:pt x="179" y="84"/>
                  </a:cubicBezTo>
                  <a:cubicBezTo>
                    <a:pt x="185" y="67"/>
                    <a:pt x="209" y="60"/>
                    <a:pt x="227" y="56"/>
                  </a:cubicBezTo>
                  <a:cubicBezTo>
                    <a:pt x="254" y="38"/>
                    <a:pt x="275" y="23"/>
                    <a:pt x="307" y="12"/>
                  </a:cubicBezTo>
                  <a:cubicBezTo>
                    <a:pt x="315" y="9"/>
                    <a:pt x="323" y="7"/>
                    <a:pt x="331" y="4"/>
                  </a:cubicBezTo>
                  <a:cubicBezTo>
                    <a:pt x="335" y="3"/>
                    <a:pt x="343" y="0"/>
                    <a:pt x="343" y="0"/>
                  </a:cubicBezTo>
                  <a:cubicBezTo>
                    <a:pt x="356" y="2"/>
                    <a:pt x="383" y="4"/>
                    <a:pt x="395" y="12"/>
                  </a:cubicBezTo>
                  <a:cubicBezTo>
                    <a:pt x="403" y="17"/>
                    <a:pt x="419" y="28"/>
                    <a:pt x="419" y="28"/>
                  </a:cubicBezTo>
                  <a:cubicBezTo>
                    <a:pt x="433" y="49"/>
                    <a:pt x="441" y="73"/>
                    <a:pt x="463" y="88"/>
                  </a:cubicBezTo>
                  <a:cubicBezTo>
                    <a:pt x="472" y="102"/>
                    <a:pt x="473" y="110"/>
                    <a:pt x="487" y="120"/>
                  </a:cubicBezTo>
                  <a:cubicBezTo>
                    <a:pt x="497" y="136"/>
                    <a:pt x="527" y="156"/>
                    <a:pt x="543" y="168"/>
                  </a:cubicBezTo>
                  <a:cubicBezTo>
                    <a:pt x="551" y="174"/>
                    <a:pt x="567" y="184"/>
                    <a:pt x="567" y="184"/>
                  </a:cubicBezTo>
                  <a:cubicBezTo>
                    <a:pt x="574" y="205"/>
                    <a:pt x="595" y="204"/>
                    <a:pt x="571" y="212"/>
                  </a:cubicBezTo>
                  <a:cubicBezTo>
                    <a:pt x="543" y="211"/>
                    <a:pt x="515" y="210"/>
                    <a:pt x="487" y="208"/>
                  </a:cubicBezTo>
                  <a:cubicBezTo>
                    <a:pt x="468" y="206"/>
                    <a:pt x="447" y="191"/>
                    <a:pt x="427" y="188"/>
                  </a:cubicBezTo>
                  <a:cubicBezTo>
                    <a:pt x="334" y="190"/>
                    <a:pt x="255" y="193"/>
                    <a:pt x="167" y="208"/>
                  </a:cubicBezTo>
                  <a:cubicBezTo>
                    <a:pt x="116" y="207"/>
                    <a:pt x="65" y="209"/>
                    <a:pt x="15" y="204"/>
                  </a:cubicBezTo>
                  <a:cubicBezTo>
                    <a:pt x="0" y="202"/>
                    <a:pt x="3" y="160"/>
                    <a:pt x="3" y="160"/>
                  </a:cubicBezTo>
                  <a:cubicBezTo>
                    <a:pt x="10" y="131"/>
                    <a:pt x="21" y="136"/>
                    <a:pt x="3" y="108"/>
                  </a:cubicBezTo>
                  <a:cubicBezTo>
                    <a:pt x="8" y="129"/>
                    <a:pt x="7" y="119"/>
                    <a:pt x="7" y="140"/>
                  </a:cubicBezTo>
                </a:path>
              </a:pathLst>
            </a:cu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95">
              <a:extLst>
                <a:ext uri="{FF2B5EF4-FFF2-40B4-BE49-F238E27FC236}">
                  <a16:creationId xmlns:a16="http://schemas.microsoft.com/office/drawing/2014/main" id="{0518E7D8-506E-9F48-C439-8A2287558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2460"/>
              <a:ext cx="560" cy="199"/>
            </a:xfrm>
            <a:custGeom>
              <a:avLst/>
              <a:gdLst>
                <a:gd name="T0" fmla="*/ 7 w 603"/>
                <a:gd name="T1" fmla="*/ 110 h 225"/>
                <a:gd name="T2" fmla="*/ 101 w 603"/>
                <a:gd name="T3" fmla="*/ 71 h 225"/>
                <a:gd name="T4" fmla="*/ 126 w 603"/>
                <a:gd name="T5" fmla="*/ 53 h 225"/>
                <a:gd name="T6" fmla="*/ 137 w 603"/>
                <a:gd name="T7" fmla="*/ 39 h 225"/>
                <a:gd name="T8" fmla="*/ 151 w 603"/>
                <a:gd name="T9" fmla="*/ 21 h 225"/>
                <a:gd name="T10" fmla="*/ 167 w 603"/>
                <a:gd name="T11" fmla="*/ 17 h 225"/>
                <a:gd name="T12" fmla="*/ 176 w 603"/>
                <a:gd name="T13" fmla="*/ 14 h 225"/>
                <a:gd name="T14" fmla="*/ 223 w 603"/>
                <a:gd name="T15" fmla="*/ 10 h 225"/>
                <a:gd name="T16" fmla="*/ 247 w 603"/>
                <a:gd name="T17" fmla="*/ 23 h 225"/>
                <a:gd name="T18" fmla="*/ 292 w 603"/>
                <a:gd name="T19" fmla="*/ 38 h 225"/>
                <a:gd name="T20" fmla="*/ 308 w 603"/>
                <a:gd name="T21" fmla="*/ 50 h 225"/>
                <a:gd name="T22" fmla="*/ 405 w 603"/>
                <a:gd name="T23" fmla="*/ 59 h 225"/>
                <a:gd name="T24" fmla="*/ 408 w 603"/>
                <a:gd name="T25" fmla="*/ 116 h 225"/>
                <a:gd name="T26" fmla="*/ 381 w 603"/>
                <a:gd name="T27" fmla="*/ 119 h 225"/>
                <a:gd name="T28" fmla="*/ 245 w 603"/>
                <a:gd name="T29" fmla="*/ 101 h 225"/>
                <a:gd name="T30" fmla="*/ 111 w 603"/>
                <a:gd name="T31" fmla="*/ 105 h 225"/>
                <a:gd name="T32" fmla="*/ 73 w 603"/>
                <a:gd name="T33" fmla="*/ 119 h 225"/>
                <a:gd name="T34" fmla="*/ 20 w 603"/>
                <a:gd name="T35" fmla="*/ 119 h 225"/>
                <a:gd name="T36" fmla="*/ 7 w 603"/>
                <a:gd name="T37" fmla="*/ 110 h 2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3"/>
                <a:gd name="T58" fmla="*/ 0 h 225"/>
                <a:gd name="T59" fmla="*/ 603 w 603"/>
                <a:gd name="T60" fmla="*/ 225 h 2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3" h="225">
                  <a:moveTo>
                    <a:pt x="10" y="202"/>
                  </a:moveTo>
                  <a:cubicBezTo>
                    <a:pt x="67" y="188"/>
                    <a:pt x="99" y="162"/>
                    <a:pt x="146" y="130"/>
                  </a:cubicBezTo>
                  <a:cubicBezTo>
                    <a:pt x="167" y="116"/>
                    <a:pt x="155" y="125"/>
                    <a:pt x="182" y="98"/>
                  </a:cubicBezTo>
                  <a:cubicBezTo>
                    <a:pt x="189" y="91"/>
                    <a:pt x="198" y="74"/>
                    <a:pt x="198" y="74"/>
                  </a:cubicBezTo>
                  <a:cubicBezTo>
                    <a:pt x="202" y="58"/>
                    <a:pt x="202" y="45"/>
                    <a:pt x="218" y="38"/>
                  </a:cubicBezTo>
                  <a:cubicBezTo>
                    <a:pt x="226" y="35"/>
                    <a:pt x="234" y="33"/>
                    <a:pt x="242" y="30"/>
                  </a:cubicBezTo>
                  <a:cubicBezTo>
                    <a:pt x="246" y="29"/>
                    <a:pt x="254" y="26"/>
                    <a:pt x="254" y="26"/>
                  </a:cubicBezTo>
                  <a:cubicBezTo>
                    <a:pt x="272" y="0"/>
                    <a:pt x="264" y="4"/>
                    <a:pt x="322" y="18"/>
                  </a:cubicBezTo>
                  <a:cubicBezTo>
                    <a:pt x="322" y="18"/>
                    <a:pt x="352" y="38"/>
                    <a:pt x="358" y="42"/>
                  </a:cubicBezTo>
                  <a:cubicBezTo>
                    <a:pt x="377" y="55"/>
                    <a:pt x="404" y="54"/>
                    <a:pt x="422" y="70"/>
                  </a:cubicBezTo>
                  <a:cubicBezTo>
                    <a:pt x="430" y="78"/>
                    <a:pt x="435" y="90"/>
                    <a:pt x="446" y="94"/>
                  </a:cubicBezTo>
                  <a:cubicBezTo>
                    <a:pt x="506" y="114"/>
                    <a:pt x="492" y="106"/>
                    <a:pt x="586" y="110"/>
                  </a:cubicBezTo>
                  <a:cubicBezTo>
                    <a:pt x="587" y="127"/>
                    <a:pt x="603" y="194"/>
                    <a:pt x="590" y="214"/>
                  </a:cubicBezTo>
                  <a:cubicBezTo>
                    <a:pt x="582" y="225"/>
                    <a:pt x="563" y="220"/>
                    <a:pt x="550" y="222"/>
                  </a:cubicBezTo>
                  <a:cubicBezTo>
                    <a:pt x="484" y="218"/>
                    <a:pt x="417" y="207"/>
                    <a:pt x="354" y="186"/>
                  </a:cubicBezTo>
                  <a:cubicBezTo>
                    <a:pt x="290" y="188"/>
                    <a:pt x="225" y="183"/>
                    <a:pt x="162" y="194"/>
                  </a:cubicBezTo>
                  <a:cubicBezTo>
                    <a:pt x="141" y="197"/>
                    <a:pt x="106" y="222"/>
                    <a:pt x="106" y="222"/>
                  </a:cubicBezTo>
                  <a:cubicBezTo>
                    <a:pt x="81" y="221"/>
                    <a:pt x="55" y="221"/>
                    <a:pt x="30" y="218"/>
                  </a:cubicBezTo>
                  <a:cubicBezTo>
                    <a:pt x="0" y="214"/>
                    <a:pt x="3" y="216"/>
                    <a:pt x="10" y="202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2" name="Picture 96" descr="Spurtyp1">
              <a:extLst>
                <a:ext uri="{FF2B5EF4-FFF2-40B4-BE49-F238E27FC236}">
                  <a16:creationId xmlns:a16="http://schemas.microsoft.com/office/drawing/2014/main" id="{8FA07B15-0D1D-105B-945A-A0B0AE9C1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" y="1424"/>
              <a:ext cx="351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97">
              <a:extLst>
                <a:ext uri="{FF2B5EF4-FFF2-40B4-BE49-F238E27FC236}">
                  <a16:creationId xmlns:a16="http://schemas.microsoft.com/office/drawing/2014/main" id="{96CF3A41-0FF4-0AB5-FC3C-1125FF2BD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0" y="1437"/>
              <a:ext cx="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98">
              <a:extLst>
                <a:ext uri="{FF2B5EF4-FFF2-40B4-BE49-F238E27FC236}">
                  <a16:creationId xmlns:a16="http://schemas.microsoft.com/office/drawing/2014/main" id="{6D1EE63D-E6D6-348A-03C2-736089FEF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2" y="2552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00">
              <a:extLst>
                <a:ext uri="{FF2B5EF4-FFF2-40B4-BE49-F238E27FC236}">
                  <a16:creationId xmlns:a16="http://schemas.microsoft.com/office/drawing/2014/main" id="{D205198A-F294-595A-81E8-6B0548D7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537"/>
              <a:ext cx="655" cy="131"/>
            </a:xfrm>
            <a:custGeom>
              <a:avLst/>
              <a:gdLst>
                <a:gd name="T0" fmla="*/ 3 w 705"/>
                <a:gd name="T1" fmla="*/ 72 h 148"/>
                <a:gd name="T2" fmla="*/ 29 w 705"/>
                <a:gd name="T3" fmla="*/ 60 h 148"/>
                <a:gd name="T4" fmla="*/ 50 w 705"/>
                <a:gd name="T5" fmla="*/ 47 h 148"/>
                <a:gd name="T6" fmla="*/ 62 w 705"/>
                <a:gd name="T7" fmla="*/ 40 h 148"/>
                <a:gd name="T8" fmla="*/ 79 w 705"/>
                <a:gd name="T9" fmla="*/ 23 h 148"/>
                <a:gd name="T10" fmla="*/ 83 w 705"/>
                <a:gd name="T11" fmla="*/ 18 h 148"/>
                <a:gd name="T12" fmla="*/ 89 w 705"/>
                <a:gd name="T13" fmla="*/ 15 h 148"/>
                <a:gd name="T14" fmla="*/ 102 w 705"/>
                <a:gd name="T15" fmla="*/ 4 h 148"/>
                <a:gd name="T16" fmla="*/ 132 w 705"/>
                <a:gd name="T17" fmla="*/ 4 h 148"/>
                <a:gd name="T18" fmla="*/ 158 w 705"/>
                <a:gd name="T19" fmla="*/ 17 h 148"/>
                <a:gd name="T20" fmla="*/ 232 w 705"/>
                <a:gd name="T21" fmla="*/ 23 h 148"/>
                <a:gd name="T22" fmla="*/ 300 w 705"/>
                <a:gd name="T23" fmla="*/ 24 h 148"/>
                <a:gd name="T24" fmla="*/ 357 w 705"/>
                <a:gd name="T25" fmla="*/ 0 h 148"/>
                <a:gd name="T26" fmla="*/ 390 w 705"/>
                <a:gd name="T27" fmla="*/ 3 h 148"/>
                <a:gd name="T28" fmla="*/ 420 w 705"/>
                <a:gd name="T29" fmla="*/ 21 h 148"/>
                <a:gd name="T30" fmla="*/ 435 w 705"/>
                <a:gd name="T31" fmla="*/ 35 h 148"/>
                <a:gd name="T32" fmla="*/ 489 w 705"/>
                <a:gd name="T33" fmla="*/ 69 h 148"/>
                <a:gd name="T34" fmla="*/ 409 w 705"/>
                <a:gd name="T35" fmla="*/ 73 h 148"/>
                <a:gd name="T36" fmla="*/ 17 w 705"/>
                <a:gd name="T37" fmla="*/ 75 h 148"/>
                <a:gd name="T38" fmla="*/ 3 w 705"/>
                <a:gd name="T39" fmla="*/ 72 h 1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148"/>
                <a:gd name="T62" fmla="*/ 705 w 705"/>
                <a:gd name="T63" fmla="*/ 148 h 1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148">
                  <a:moveTo>
                    <a:pt x="3" y="132"/>
                  </a:moveTo>
                  <a:cubicBezTo>
                    <a:pt x="16" y="124"/>
                    <a:pt x="30" y="119"/>
                    <a:pt x="42" y="111"/>
                  </a:cubicBezTo>
                  <a:cubicBezTo>
                    <a:pt x="49" y="100"/>
                    <a:pt x="61" y="93"/>
                    <a:pt x="72" y="87"/>
                  </a:cubicBezTo>
                  <a:cubicBezTo>
                    <a:pt x="78" y="83"/>
                    <a:pt x="90" y="75"/>
                    <a:pt x="90" y="75"/>
                  </a:cubicBezTo>
                  <a:cubicBezTo>
                    <a:pt x="95" y="60"/>
                    <a:pt x="102" y="50"/>
                    <a:pt x="114" y="42"/>
                  </a:cubicBezTo>
                  <a:cubicBezTo>
                    <a:pt x="116" y="39"/>
                    <a:pt x="117" y="36"/>
                    <a:pt x="120" y="33"/>
                  </a:cubicBezTo>
                  <a:cubicBezTo>
                    <a:pt x="123" y="30"/>
                    <a:pt x="127" y="30"/>
                    <a:pt x="129" y="27"/>
                  </a:cubicBezTo>
                  <a:cubicBezTo>
                    <a:pt x="137" y="17"/>
                    <a:pt x="132" y="11"/>
                    <a:pt x="147" y="6"/>
                  </a:cubicBezTo>
                  <a:cubicBezTo>
                    <a:pt x="162" y="7"/>
                    <a:pt x="177" y="6"/>
                    <a:pt x="192" y="9"/>
                  </a:cubicBezTo>
                  <a:cubicBezTo>
                    <a:pt x="205" y="12"/>
                    <a:pt x="215" y="26"/>
                    <a:pt x="228" y="30"/>
                  </a:cubicBezTo>
                  <a:cubicBezTo>
                    <a:pt x="266" y="41"/>
                    <a:pt x="295" y="40"/>
                    <a:pt x="336" y="42"/>
                  </a:cubicBezTo>
                  <a:cubicBezTo>
                    <a:pt x="375" y="46"/>
                    <a:pt x="392" y="47"/>
                    <a:pt x="435" y="45"/>
                  </a:cubicBezTo>
                  <a:cubicBezTo>
                    <a:pt x="462" y="36"/>
                    <a:pt x="492" y="16"/>
                    <a:pt x="516" y="0"/>
                  </a:cubicBezTo>
                  <a:cubicBezTo>
                    <a:pt x="532" y="1"/>
                    <a:pt x="548" y="0"/>
                    <a:pt x="564" y="3"/>
                  </a:cubicBezTo>
                  <a:cubicBezTo>
                    <a:pt x="570" y="4"/>
                    <a:pt x="597" y="33"/>
                    <a:pt x="606" y="39"/>
                  </a:cubicBezTo>
                  <a:cubicBezTo>
                    <a:pt x="620" y="60"/>
                    <a:pt x="612" y="53"/>
                    <a:pt x="627" y="63"/>
                  </a:cubicBezTo>
                  <a:cubicBezTo>
                    <a:pt x="644" y="88"/>
                    <a:pt x="687" y="99"/>
                    <a:pt x="705" y="126"/>
                  </a:cubicBezTo>
                  <a:cubicBezTo>
                    <a:pt x="669" y="138"/>
                    <a:pt x="629" y="129"/>
                    <a:pt x="591" y="135"/>
                  </a:cubicBezTo>
                  <a:cubicBezTo>
                    <a:pt x="403" y="133"/>
                    <a:pt x="212" y="125"/>
                    <a:pt x="24" y="138"/>
                  </a:cubicBezTo>
                  <a:cubicBezTo>
                    <a:pt x="0" y="141"/>
                    <a:pt x="3" y="148"/>
                    <a:pt x="3" y="1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" name="Group 101">
              <a:extLst>
                <a:ext uri="{FF2B5EF4-FFF2-40B4-BE49-F238E27FC236}">
                  <a16:creationId xmlns:a16="http://schemas.microsoft.com/office/drawing/2014/main" id="{B675FFB0-27AE-423D-92C4-D29EEB9E0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" y="2465"/>
              <a:ext cx="2621" cy="234"/>
              <a:chOff x="1806" y="2244"/>
              <a:chExt cx="2820" cy="265"/>
            </a:xfrm>
          </p:grpSpPr>
          <p:sp>
            <p:nvSpPr>
              <p:cNvPr id="22" name="Freeform 102">
                <a:extLst>
                  <a:ext uri="{FF2B5EF4-FFF2-40B4-BE49-F238E27FC236}">
                    <a16:creationId xmlns:a16="http://schemas.microsoft.com/office/drawing/2014/main" id="{01B67924-15D0-616F-266F-5DC89DC37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247"/>
                <a:ext cx="1014" cy="258"/>
              </a:xfrm>
              <a:custGeom>
                <a:avLst/>
                <a:gdLst>
                  <a:gd name="T0" fmla="*/ 0 w 1014"/>
                  <a:gd name="T1" fmla="*/ 102 h 258"/>
                  <a:gd name="T2" fmla="*/ 129 w 1014"/>
                  <a:gd name="T3" fmla="*/ 102 h 258"/>
                  <a:gd name="T4" fmla="*/ 174 w 1014"/>
                  <a:gd name="T5" fmla="*/ 84 h 258"/>
                  <a:gd name="T6" fmla="*/ 273 w 1014"/>
                  <a:gd name="T7" fmla="*/ 30 h 258"/>
                  <a:gd name="T8" fmla="*/ 354 w 1014"/>
                  <a:gd name="T9" fmla="*/ 0 h 258"/>
                  <a:gd name="T10" fmla="*/ 423 w 1014"/>
                  <a:gd name="T11" fmla="*/ 18 h 258"/>
                  <a:gd name="T12" fmla="*/ 456 w 1014"/>
                  <a:gd name="T13" fmla="*/ 63 h 258"/>
                  <a:gd name="T14" fmla="*/ 492 w 1014"/>
                  <a:gd name="T15" fmla="*/ 105 h 258"/>
                  <a:gd name="T16" fmla="*/ 522 w 1014"/>
                  <a:gd name="T17" fmla="*/ 135 h 258"/>
                  <a:gd name="T18" fmla="*/ 558 w 1014"/>
                  <a:gd name="T19" fmla="*/ 165 h 258"/>
                  <a:gd name="T20" fmla="*/ 606 w 1014"/>
                  <a:gd name="T21" fmla="*/ 213 h 258"/>
                  <a:gd name="T22" fmla="*/ 687 w 1014"/>
                  <a:gd name="T23" fmla="*/ 234 h 258"/>
                  <a:gd name="T24" fmla="*/ 768 w 1014"/>
                  <a:gd name="T25" fmla="*/ 249 h 258"/>
                  <a:gd name="T26" fmla="*/ 837 w 1014"/>
                  <a:gd name="T27" fmla="*/ 258 h 258"/>
                  <a:gd name="T28" fmla="*/ 984 w 1014"/>
                  <a:gd name="T29" fmla="*/ 231 h 258"/>
                  <a:gd name="T30" fmla="*/ 1014 w 1014"/>
                  <a:gd name="T31" fmla="*/ 210 h 2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14"/>
                  <a:gd name="T49" fmla="*/ 0 h 258"/>
                  <a:gd name="T50" fmla="*/ 1014 w 1014"/>
                  <a:gd name="T51" fmla="*/ 258 h 2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14" h="258">
                    <a:moveTo>
                      <a:pt x="0" y="102"/>
                    </a:moveTo>
                    <a:cubicBezTo>
                      <a:pt x="45" y="105"/>
                      <a:pt x="84" y="106"/>
                      <a:pt x="129" y="102"/>
                    </a:cubicBezTo>
                    <a:cubicBezTo>
                      <a:pt x="145" y="97"/>
                      <a:pt x="160" y="93"/>
                      <a:pt x="174" y="84"/>
                    </a:cubicBezTo>
                    <a:cubicBezTo>
                      <a:pt x="194" y="54"/>
                      <a:pt x="242" y="45"/>
                      <a:pt x="273" y="30"/>
                    </a:cubicBezTo>
                    <a:cubicBezTo>
                      <a:pt x="310" y="11"/>
                      <a:pt x="307" y="6"/>
                      <a:pt x="354" y="0"/>
                    </a:cubicBezTo>
                    <a:cubicBezTo>
                      <a:pt x="408" y="4"/>
                      <a:pt x="387" y="6"/>
                      <a:pt x="423" y="18"/>
                    </a:cubicBezTo>
                    <a:cubicBezTo>
                      <a:pt x="429" y="35"/>
                      <a:pt x="445" y="49"/>
                      <a:pt x="456" y="63"/>
                    </a:cubicBezTo>
                    <a:cubicBezTo>
                      <a:pt x="469" y="80"/>
                      <a:pt x="474" y="93"/>
                      <a:pt x="492" y="105"/>
                    </a:cubicBezTo>
                    <a:cubicBezTo>
                      <a:pt x="497" y="121"/>
                      <a:pt x="508" y="126"/>
                      <a:pt x="522" y="135"/>
                    </a:cubicBezTo>
                    <a:cubicBezTo>
                      <a:pt x="534" y="143"/>
                      <a:pt x="548" y="154"/>
                      <a:pt x="558" y="165"/>
                    </a:cubicBezTo>
                    <a:cubicBezTo>
                      <a:pt x="573" y="183"/>
                      <a:pt x="583" y="205"/>
                      <a:pt x="606" y="213"/>
                    </a:cubicBezTo>
                    <a:cubicBezTo>
                      <a:pt x="629" y="231"/>
                      <a:pt x="659" y="232"/>
                      <a:pt x="687" y="234"/>
                    </a:cubicBezTo>
                    <a:cubicBezTo>
                      <a:pt x="714" y="241"/>
                      <a:pt x="740" y="246"/>
                      <a:pt x="768" y="249"/>
                    </a:cubicBezTo>
                    <a:cubicBezTo>
                      <a:pt x="790" y="256"/>
                      <a:pt x="815" y="256"/>
                      <a:pt x="837" y="258"/>
                    </a:cubicBezTo>
                    <a:cubicBezTo>
                      <a:pt x="922" y="255"/>
                      <a:pt x="920" y="252"/>
                      <a:pt x="984" y="231"/>
                    </a:cubicBezTo>
                    <a:cubicBezTo>
                      <a:pt x="992" y="219"/>
                      <a:pt x="1004" y="220"/>
                      <a:pt x="1014" y="210"/>
                    </a:cubicBezTo>
                  </a:path>
                </a:pathLst>
              </a:custGeom>
              <a:noFill/>
              <a:ln w="158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Freeform 103">
                <a:extLst>
                  <a:ext uri="{FF2B5EF4-FFF2-40B4-BE49-F238E27FC236}">
                    <a16:creationId xmlns:a16="http://schemas.microsoft.com/office/drawing/2014/main" id="{1BE7A0E6-8927-EA86-3FBE-23E9E313C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244"/>
                <a:ext cx="1809" cy="265"/>
              </a:xfrm>
              <a:custGeom>
                <a:avLst/>
                <a:gdLst>
                  <a:gd name="T0" fmla="*/ 0 w 1809"/>
                  <a:gd name="T1" fmla="*/ 213 h 265"/>
                  <a:gd name="T2" fmla="*/ 45 w 1809"/>
                  <a:gd name="T3" fmla="*/ 186 h 265"/>
                  <a:gd name="T4" fmla="*/ 75 w 1809"/>
                  <a:gd name="T5" fmla="*/ 162 h 265"/>
                  <a:gd name="T6" fmla="*/ 87 w 1809"/>
                  <a:gd name="T7" fmla="*/ 150 h 265"/>
                  <a:gd name="T8" fmla="*/ 105 w 1809"/>
                  <a:gd name="T9" fmla="*/ 138 h 265"/>
                  <a:gd name="T10" fmla="*/ 132 w 1809"/>
                  <a:gd name="T11" fmla="*/ 105 h 265"/>
                  <a:gd name="T12" fmla="*/ 168 w 1809"/>
                  <a:gd name="T13" fmla="*/ 78 h 265"/>
                  <a:gd name="T14" fmla="*/ 225 w 1809"/>
                  <a:gd name="T15" fmla="*/ 102 h 265"/>
                  <a:gd name="T16" fmla="*/ 288 w 1809"/>
                  <a:gd name="T17" fmla="*/ 111 h 265"/>
                  <a:gd name="T18" fmla="*/ 390 w 1809"/>
                  <a:gd name="T19" fmla="*/ 123 h 265"/>
                  <a:gd name="T20" fmla="*/ 486 w 1809"/>
                  <a:gd name="T21" fmla="*/ 99 h 265"/>
                  <a:gd name="T22" fmla="*/ 513 w 1809"/>
                  <a:gd name="T23" fmla="*/ 87 h 265"/>
                  <a:gd name="T24" fmla="*/ 531 w 1809"/>
                  <a:gd name="T25" fmla="*/ 81 h 265"/>
                  <a:gd name="T26" fmla="*/ 579 w 1809"/>
                  <a:gd name="T27" fmla="*/ 87 h 265"/>
                  <a:gd name="T28" fmla="*/ 603 w 1809"/>
                  <a:gd name="T29" fmla="*/ 108 h 265"/>
                  <a:gd name="T30" fmla="*/ 666 w 1809"/>
                  <a:gd name="T31" fmla="*/ 156 h 265"/>
                  <a:gd name="T32" fmla="*/ 729 w 1809"/>
                  <a:gd name="T33" fmla="*/ 204 h 265"/>
                  <a:gd name="T34" fmla="*/ 801 w 1809"/>
                  <a:gd name="T35" fmla="*/ 231 h 265"/>
                  <a:gd name="T36" fmla="*/ 981 w 1809"/>
                  <a:gd name="T37" fmla="*/ 261 h 265"/>
                  <a:gd name="T38" fmla="*/ 1113 w 1809"/>
                  <a:gd name="T39" fmla="*/ 246 h 265"/>
                  <a:gd name="T40" fmla="*/ 1191 w 1809"/>
                  <a:gd name="T41" fmla="*/ 225 h 265"/>
                  <a:gd name="T42" fmla="*/ 1248 w 1809"/>
                  <a:gd name="T43" fmla="*/ 198 h 265"/>
                  <a:gd name="T44" fmla="*/ 1305 w 1809"/>
                  <a:gd name="T45" fmla="*/ 180 h 265"/>
                  <a:gd name="T46" fmla="*/ 1332 w 1809"/>
                  <a:gd name="T47" fmla="*/ 165 h 265"/>
                  <a:gd name="T48" fmla="*/ 1350 w 1809"/>
                  <a:gd name="T49" fmla="*/ 147 h 265"/>
                  <a:gd name="T50" fmla="*/ 1401 w 1809"/>
                  <a:gd name="T51" fmla="*/ 102 h 265"/>
                  <a:gd name="T52" fmla="*/ 1434 w 1809"/>
                  <a:gd name="T53" fmla="*/ 39 h 265"/>
                  <a:gd name="T54" fmla="*/ 1461 w 1809"/>
                  <a:gd name="T55" fmla="*/ 24 h 265"/>
                  <a:gd name="T56" fmla="*/ 1464 w 1809"/>
                  <a:gd name="T57" fmla="*/ 15 h 265"/>
                  <a:gd name="T58" fmla="*/ 1500 w 1809"/>
                  <a:gd name="T59" fmla="*/ 0 h 265"/>
                  <a:gd name="T60" fmla="*/ 1578 w 1809"/>
                  <a:gd name="T61" fmla="*/ 30 h 265"/>
                  <a:gd name="T62" fmla="*/ 1605 w 1809"/>
                  <a:gd name="T63" fmla="*/ 42 h 265"/>
                  <a:gd name="T64" fmla="*/ 1662 w 1809"/>
                  <a:gd name="T65" fmla="*/ 72 h 265"/>
                  <a:gd name="T66" fmla="*/ 1788 w 1809"/>
                  <a:gd name="T67" fmla="*/ 99 h 265"/>
                  <a:gd name="T68" fmla="*/ 1809 w 1809"/>
                  <a:gd name="T69" fmla="*/ 102 h 2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9"/>
                  <a:gd name="T106" fmla="*/ 0 h 265"/>
                  <a:gd name="T107" fmla="*/ 1809 w 1809"/>
                  <a:gd name="T108" fmla="*/ 265 h 2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9" h="265">
                    <a:moveTo>
                      <a:pt x="0" y="213"/>
                    </a:moveTo>
                    <a:cubicBezTo>
                      <a:pt x="20" y="208"/>
                      <a:pt x="26" y="192"/>
                      <a:pt x="45" y="186"/>
                    </a:cubicBezTo>
                    <a:cubicBezTo>
                      <a:pt x="51" y="176"/>
                      <a:pt x="64" y="166"/>
                      <a:pt x="75" y="162"/>
                    </a:cubicBezTo>
                    <a:cubicBezTo>
                      <a:pt x="80" y="147"/>
                      <a:pt x="74" y="157"/>
                      <a:pt x="87" y="150"/>
                    </a:cubicBezTo>
                    <a:cubicBezTo>
                      <a:pt x="93" y="146"/>
                      <a:pt x="105" y="138"/>
                      <a:pt x="105" y="138"/>
                    </a:cubicBezTo>
                    <a:cubicBezTo>
                      <a:pt x="114" y="124"/>
                      <a:pt x="119" y="114"/>
                      <a:pt x="132" y="105"/>
                    </a:cubicBezTo>
                    <a:cubicBezTo>
                      <a:pt x="145" y="86"/>
                      <a:pt x="145" y="83"/>
                      <a:pt x="168" y="78"/>
                    </a:cubicBezTo>
                    <a:cubicBezTo>
                      <a:pt x="191" y="81"/>
                      <a:pt x="205" y="92"/>
                      <a:pt x="225" y="102"/>
                    </a:cubicBezTo>
                    <a:cubicBezTo>
                      <a:pt x="242" y="111"/>
                      <a:pt x="270" y="109"/>
                      <a:pt x="288" y="111"/>
                    </a:cubicBezTo>
                    <a:cubicBezTo>
                      <a:pt x="326" y="119"/>
                      <a:pt x="346" y="121"/>
                      <a:pt x="390" y="123"/>
                    </a:cubicBezTo>
                    <a:cubicBezTo>
                      <a:pt x="425" y="119"/>
                      <a:pt x="455" y="115"/>
                      <a:pt x="486" y="99"/>
                    </a:cubicBezTo>
                    <a:cubicBezTo>
                      <a:pt x="515" y="85"/>
                      <a:pt x="467" y="102"/>
                      <a:pt x="513" y="87"/>
                    </a:cubicBezTo>
                    <a:cubicBezTo>
                      <a:pt x="519" y="85"/>
                      <a:pt x="531" y="81"/>
                      <a:pt x="531" y="81"/>
                    </a:cubicBezTo>
                    <a:cubicBezTo>
                      <a:pt x="547" y="82"/>
                      <a:pt x="566" y="77"/>
                      <a:pt x="579" y="87"/>
                    </a:cubicBezTo>
                    <a:cubicBezTo>
                      <a:pt x="589" y="95"/>
                      <a:pt x="590" y="104"/>
                      <a:pt x="603" y="108"/>
                    </a:cubicBezTo>
                    <a:cubicBezTo>
                      <a:pt x="615" y="126"/>
                      <a:pt x="648" y="144"/>
                      <a:pt x="666" y="156"/>
                    </a:cubicBezTo>
                    <a:cubicBezTo>
                      <a:pt x="682" y="167"/>
                      <a:pt x="713" y="199"/>
                      <a:pt x="729" y="204"/>
                    </a:cubicBezTo>
                    <a:cubicBezTo>
                      <a:pt x="753" y="212"/>
                      <a:pt x="776" y="225"/>
                      <a:pt x="801" y="231"/>
                    </a:cubicBezTo>
                    <a:cubicBezTo>
                      <a:pt x="852" y="265"/>
                      <a:pt x="926" y="260"/>
                      <a:pt x="981" y="261"/>
                    </a:cubicBezTo>
                    <a:cubicBezTo>
                      <a:pt x="1028" y="259"/>
                      <a:pt x="1067" y="249"/>
                      <a:pt x="1113" y="246"/>
                    </a:cubicBezTo>
                    <a:cubicBezTo>
                      <a:pt x="1153" y="233"/>
                      <a:pt x="1136" y="229"/>
                      <a:pt x="1191" y="225"/>
                    </a:cubicBezTo>
                    <a:cubicBezTo>
                      <a:pt x="1214" y="219"/>
                      <a:pt x="1228" y="211"/>
                      <a:pt x="1248" y="198"/>
                    </a:cubicBezTo>
                    <a:cubicBezTo>
                      <a:pt x="1264" y="187"/>
                      <a:pt x="1289" y="191"/>
                      <a:pt x="1305" y="180"/>
                    </a:cubicBezTo>
                    <a:cubicBezTo>
                      <a:pt x="1314" y="174"/>
                      <a:pt x="1324" y="172"/>
                      <a:pt x="1332" y="165"/>
                    </a:cubicBezTo>
                    <a:cubicBezTo>
                      <a:pt x="1338" y="159"/>
                      <a:pt x="1350" y="147"/>
                      <a:pt x="1350" y="147"/>
                    </a:cubicBezTo>
                    <a:cubicBezTo>
                      <a:pt x="1360" y="116"/>
                      <a:pt x="1374" y="116"/>
                      <a:pt x="1401" y="102"/>
                    </a:cubicBezTo>
                    <a:cubicBezTo>
                      <a:pt x="1413" y="83"/>
                      <a:pt x="1418" y="55"/>
                      <a:pt x="1434" y="39"/>
                    </a:cubicBezTo>
                    <a:cubicBezTo>
                      <a:pt x="1441" y="32"/>
                      <a:pt x="1453" y="30"/>
                      <a:pt x="1461" y="24"/>
                    </a:cubicBezTo>
                    <a:cubicBezTo>
                      <a:pt x="1462" y="21"/>
                      <a:pt x="1461" y="17"/>
                      <a:pt x="1464" y="15"/>
                    </a:cubicBezTo>
                    <a:cubicBezTo>
                      <a:pt x="1469" y="11"/>
                      <a:pt x="1493" y="2"/>
                      <a:pt x="1500" y="0"/>
                    </a:cubicBezTo>
                    <a:cubicBezTo>
                      <a:pt x="1516" y="24"/>
                      <a:pt x="1552" y="26"/>
                      <a:pt x="1578" y="30"/>
                    </a:cubicBezTo>
                    <a:cubicBezTo>
                      <a:pt x="1586" y="35"/>
                      <a:pt x="1605" y="42"/>
                      <a:pt x="1605" y="42"/>
                    </a:cubicBezTo>
                    <a:cubicBezTo>
                      <a:pt x="1622" y="59"/>
                      <a:pt x="1639" y="66"/>
                      <a:pt x="1662" y="72"/>
                    </a:cubicBezTo>
                    <a:cubicBezTo>
                      <a:pt x="1710" y="104"/>
                      <a:pt x="1712" y="96"/>
                      <a:pt x="1788" y="99"/>
                    </a:cubicBezTo>
                    <a:cubicBezTo>
                      <a:pt x="1801" y="103"/>
                      <a:pt x="1794" y="102"/>
                      <a:pt x="1809" y="102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" name="Freeform 104">
              <a:extLst>
                <a:ext uri="{FF2B5EF4-FFF2-40B4-BE49-F238E27FC236}">
                  <a16:creationId xmlns:a16="http://schemas.microsoft.com/office/drawing/2014/main" id="{8B6BAF6E-CAF8-3CA3-2ACB-515E16FD2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471"/>
              <a:ext cx="942" cy="232"/>
            </a:xfrm>
            <a:custGeom>
              <a:avLst/>
              <a:gdLst>
                <a:gd name="T0" fmla="*/ 0 w 1014"/>
                <a:gd name="T1" fmla="*/ 57 h 263"/>
                <a:gd name="T2" fmla="*/ 83 w 1014"/>
                <a:gd name="T3" fmla="*/ 55 h 263"/>
                <a:gd name="T4" fmla="*/ 132 w 1014"/>
                <a:gd name="T5" fmla="*/ 35 h 263"/>
                <a:gd name="T6" fmla="*/ 171 w 1014"/>
                <a:gd name="T7" fmla="*/ 26 h 263"/>
                <a:gd name="T8" fmla="*/ 232 w 1014"/>
                <a:gd name="T9" fmla="*/ 7 h 263"/>
                <a:gd name="T10" fmla="*/ 257 w 1014"/>
                <a:gd name="T11" fmla="*/ 0 h 263"/>
                <a:gd name="T12" fmla="*/ 282 w 1014"/>
                <a:gd name="T13" fmla="*/ 7 h 263"/>
                <a:gd name="T14" fmla="*/ 307 w 1014"/>
                <a:gd name="T15" fmla="*/ 19 h 263"/>
                <a:gd name="T16" fmla="*/ 335 w 1014"/>
                <a:gd name="T17" fmla="*/ 51 h 263"/>
                <a:gd name="T18" fmla="*/ 361 w 1014"/>
                <a:gd name="T19" fmla="*/ 64 h 263"/>
                <a:gd name="T20" fmla="*/ 395 w 1014"/>
                <a:gd name="T21" fmla="*/ 86 h 263"/>
                <a:gd name="T22" fmla="*/ 419 w 1014"/>
                <a:gd name="T23" fmla="*/ 100 h 263"/>
                <a:gd name="T24" fmla="*/ 478 w 1014"/>
                <a:gd name="T25" fmla="*/ 125 h 263"/>
                <a:gd name="T26" fmla="*/ 503 w 1014"/>
                <a:gd name="T27" fmla="*/ 135 h 263"/>
                <a:gd name="T28" fmla="*/ 569 w 1014"/>
                <a:gd name="T29" fmla="*/ 138 h 263"/>
                <a:gd name="T30" fmla="*/ 688 w 1014"/>
                <a:gd name="T31" fmla="*/ 122 h 263"/>
                <a:gd name="T32" fmla="*/ 701 w 1014"/>
                <a:gd name="T33" fmla="*/ 112 h 2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14"/>
                <a:gd name="T52" fmla="*/ 0 h 263"/>
                <a:gd name="T53" fmla="*/ 1014 w 1014"/>
                <a:gd name="T54" fmla="*/ 263 h 2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14" h="263">
                  <a:moveTo>
                    <a:pt x="0" y="108"/>
                  </a:moveTo>
                  <a:cubicBezTo>
                    <a:pt x="40" y="106"/>
                    <a:pt x="80" y="107"/>
                    <a:pt x="120" y="102"/>
                  </a:cubicBezTo>
                  <a:lnTo>
                    <a:pt x="192" y="66"/>
                  </a:lnTo>
                  <a:cubicBezTo>
                    <a:pt x="192" y="66"/>
                    <a:pt x="246" y="48"/>
                    <a:pt x="246" y="48"/>
                  </a:cubicBezTo>
                  <a:cubicBezTo>
                    <a:pt x="278" y="37"/>
                    <a:pt x="304" y="23"/>
                    <a:pt x="336" y="12"/>
                  </a:cubicBezTo>
                  <a:cubicBezTo>
                    <a:pt x="348" y="8"/>
                    <a:pt x="372" y="0"/>
                    <a:pt x="372" y="0"/>
                  </a:cubicBezTo>
                  <a:cubicBezTo>
                    <a:pt x="384" y="4"/>
                    <a:pt x="399" y="3"/>
                    <a:pt x="408" y="12"/>
                  </a:cubicBezTo>
                  <a:cubicBezTo>
                    <a:pt x="430" y="34"/>
                    <a:pt x="418" y="27"/>
                    <a:pt x="444" y="36"/>
                  </a:cubicBezTo>
                  <a:cubicBezTo>
                    <a:pt x="458" y="77"/>
                    <a:pt x="451" y="77"/>
                    <a:pt x="486" y="96"/>
                  </a:cubicBezTo>
                  <a:cubicBezTo>
                    <a:pt x="499" y="103"/>
                    <a:pt x="522" y="120"/>
                    <a:pt x="522" y="120"/>
                  </a:cubicBezTo>
                  <a:cubicBezTo>
                    <a:pt x="537" y="143"/>
                    <a:pt x="548" y="150"/>
                    <a:pt x="570" y="162"/>
                  </a:cubicBezTo>
                  <a:cubicBezTo>
                    <a:pt x="583" y="169"/>
                    <a:pt x="606" y="186"/>
                    <a:pt x="606" y="186"/>
                  </a:cubicBezTo>
                  <a:cubicBezTo>
                    <a:pt x="618" y="223"/>
                    <a:pt x="656" y="224"/>
                    <a:pt x="690" y="234"/>
                  </a:cubicBezTo>
                  <a:cubicBezTo>
                    <a:pt x="703" y="238"/>
                    <a:pt x="713" y="250"/>
                    <a:pt x="726" y="252"/>
                  </a:cubicBezTo>
                  <a:cubicBezTo>
                    <a:pt x="758" y="257"/>
                    <a:pt x="790" y="256"/>
                    <a:pt x="822" y="258"/>
                  </a:cubicBezTo>
                  <a:cubicBezTo>
                    <a:pt x="885" y="255"/>
                    <a:pt x="943" y="263"/>
                    <a:pt x="996" y="228"/>
                  </a:cubicBezTo>
                  <a:cubicBezTo>
                    <a:pt x="1009" y="208"/>
                    <a:pt x="1001" y="210"/>
                    <a:pt x="1014" y="21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Rectangle 106">
              <a:extLst>
                <a:ext uri="{FF2B5EF4-FFF2-40B4-BE49-F238E27FC236}">
                  <a16:creationId xmlns:a16="http://schemas.microsoft.com/office/drawing/2014/main" id="{56012DD0-C98F-144C-7962-36D269FE5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1428"/>
              <a:ext cx="164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108">
              <a:extLst>
                <a:ext uri="{FF2B5EF4-FFF2-40B4-BE49-F238E27FC236}">
                  <a16:creationId xmlns:a16="http://schemas.microsoft.com/office/drawing/2014/main" id="{02A9691F-CE55-FEA8-4884-87B1479E6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53" y="1433"/>
              <a:ext cx="6" cy="64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09">
              <a:extLst>
                <a:ext uri="{FF2B5EF4-FFF2-40B4-BE49-F238E27FC236}">
                  <a16:creationId xmlns:a16="http://schemas.microsoft.com/office/drawing/2014/main" id="{048D61C3-C8C7-0661-9E58-BAE86E21E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7" y="2439"/>
              <a:ext cx="245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110">
              <a:extLst>
                <a:ext uri="{FF2B5EF4-FFF2-40B4-BE49-F238E27FC236}">
                  <a16:creationId xmlns:a16="http://schemas.microsoft.com/office/drawing/2014/main" id="{A7F32553-A1AA-054E-FC87-23739A7B6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7" y="3546"/>
              <a:ext cx="228" cy="3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94C0BD28-5EDE-F182-854F-3DF70214F3B1}"/>
              </a:ext>
            </a:extLst>
          </p:cNvPr>
          <p:cNvSpPr txBox="1"/>
          <p:nvPr/>
        </p:nvSpPr>
        <p:spPr>
          <a:xfrm>
            <a:off x="7932054" y="1321679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altLang="zh-CN" sz="1400" dirty="0" err="1">
                <a:ea typeface="SimSun" charset="0"/>
                <a:cs typeface="SimSun" charset="0"/>
              </a:rPr>
              <a:t>mineral</a:t>
            </a:r>
            <a:r>
              <a:rPr lang="de-DE" altLang="zh-CN" sz="1400" dirty="0">
                <a:ea typeface="SimSun" charset="0"/>
                <a:cs typeface="SimSun" charset="0"/>
              </a:rPr>
              <a:t> top </a:t>
            </a:r>
            <a:r>
              <a:rPr lang="de-DE" altLang="zh-CN" sz="1400" dirty="0" err="1">
                <a:ea typeface="SimSun" charset="0"/>
                <a:cs typeface="SimSun" charset="0"/>
              </a:rPr>
              <a:t>layer</a:t>
            </a:r>
            <a:r>
              <a:rPr lang="de-DE" altLang="zh-CN" sz="1400" dirty="0">
                <a:ea typeface="SimSun" charset="0"/>
                <a:cs typeface="SimSun" charset="0"/>
              </a:rPr>
              <a:t> (A)</a:t>
            </a:r>
            <a:endParaRPr lang="en-US" sz="1400" dirty="0"/>
          </a:p>
          <a:p>
            <a:endParaRPr lang="de-DE" sz="14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F713CE-2C9E-01DE-292F-D4ADDFD87674}"/>
              </a:ext>
            </a:extLst>
          </p:cNvPr>
          <p:cNvSpPr txBox="1"/>
          <p:nvPr/>
        </p:nvSpPr>
        <p:spPr>
          <a:xfrm>
            <a:off x="7934725" y="1021736"/>
            <a:ext cx="2736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altLang="zh-CN" sz="1400" dirty="0" err="1">
                <a:ea typeface="SimSun" charset="0"/>
                <a:cs typeface="SimSun" charset="0"/>
              </a:rPr>
              <a:t>organic</a:t>
            </a:r>
            <a:r>
              <a:rPr lang="fr-FR" altLang="zh-CN" sz="1400" dirty="0">
                <a:ea typeface="SimSun" charset="0"/>
                <a:cs typeface="SimSun" charset="0"/>
              </a:rPr>
              <a:t> top layer (O)</a:t>
            </a:r>
            <a:endParaRPr lang="en-US" sz="14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1478CD8-E13A-0D93-8DF1-9B8BB22907BB}"/>
              </a:ext>
            </a:extLst>
          </p:cNvPr>
          <p:cNvSpPr txBox="1"/>
          <p:nvPr/>
        </p:nvSpPr>
        <p:spPr>
          <a:xfrm>
            <a:off x="7934725" y="1751864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altLang="zh-CN" sz="1400" dirty="0" err="1">
                <a:ea typeface="SimSun" charset="0"/>
                <a:cs typeface="SimSun" charset="0"/>
              </a:rPr>
              <a:t>mineral</a:t>
            </a:r>
            <a:r>
              <a:rPr lang="de-DE" altLang="zh-CN" sz="1400" dirty="0">
                <a:ea typeface="SimSun" charset="0"/>
                <a:cs typeface="SimSun" charset="0"/>
              </a:rPr>
              <a:t> </a:t>
            </a:r>
            <a:r>
              <a:rPr lang="de-DE" altLang="zh-CN" sz="1400" dirty="0" err="1">
                <a:ea typeface="SimSun" charset="0"/>
                <a:cs typeface="SimSun" charset="0"/>
              </a:rPr>
              <a:t>subsoil</a:t>
            </a:r>
            <a:r>
              <a:rPr lang="de-DE" altLang="zh-CN" sz="1400" dirty="0">
                <a:ea typeface="SimSun" charset="0"/>
                <a:cs typeface="SimSun" charset="0"/>
              </a:rPr>
              <a:t> (B, C)</a:t>
            </a:r>
            <a:endParaRPr lang="en-US" sz="1400" dirty="0"/>
          </a:p>
          <a:p>
            <a:endParaRPr lang="de-DE" sz="14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4ABD7ED-E292-3DED-5420-84301125BAA3}"/>
              </a:ext>
            </a:extLst>
          </p:cNvPr>
          <p:cNvSpPr/>
          <p:nvPr/>
        </p:nvSpPr>
        <p:spPr>
          <a:xfrm>
            <a:off x="7919372" y="2321169"/>
            <a:ext cx="2621349" cy="1497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93C69C-4107-3E0A-2E67-A8AC421F5B19}"/>
              </a:ext>
            </a:extLst>
          </p:cNvPr>
          <p:cNvSpPr txBox="1"/>
          <p:nvPr/>
        </p:nvSpPr>
        <p:spPr>
          <a:xfrm>
            <a:off x="7932054" y="2562176"/>
            <a:ext cx="18002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rgbClr val="000000"/>
                </a:solidFill>
              </a:rPr>
              <a:t>ridges</a:t>
            </a:r>
            <a:r>
              <a:rPr lang="de-DE" sz="1400" dirty="0">
                <a:solidFill>
                  <a:srgbClr val="000000"/>
                </a:solidFill>
              </a:rPr>
              <a:t> on </a:t>
            </a:r>
            <a:r>
              <a:rPr lang="de-DE" sz="1400" dirty="0" err="1">
                <a:solidFill>
                  <a:srgbClr val="000000"/>
                </a:solidFill>
              </a:rPr>
              <a:t>side</a:t>
            </a:r>
            <a:r>
              <a:rPr lang="de-DE" sz="1400" dirty="0">
                <a:solidFill>
                  <a:srgbClr val="000000"/>
                </a:solidFill>
              </a:rPr>
              <a:t>, </a:t>
            </a:r>
            <a:r>
              <a:rPr lang="de-DE" sz="1400" dirty="0" err="1">
                <a:solidFill>
                  <a:srgbClr val="000000"/>
                </a:solidFill>
              </a:rPr>
              <a:t>given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by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extrusion</a:t>
            </a:r>
            <a:r>
              <a:rPr lang="de-DE" sz="1400" dirty="0">
                <a:solidFill>
                  <a:srgbClr val="000000"/>
                </a:solidFill>
              </a:rPr>
              <a:t> and </a:t>
            </a:r>
            <a:r>
              <a:rPr lang="de-DE" sz="1400" dirty="0" err="1">
                <a:solidFill>
                  <a:srgbClr val="000000"/>
                </a:solidFill>
              </a:rPr>
              <a:t>lifting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of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soil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BBE264F-0D42-5C82-1A24-14929EA9C771}"/>
              </a:ext>
            </a:extLst>
          </p:cNvPr>
          <p:cNvSpPr/>
          <p:nvPr/>
        </p:nvSpPr>
        <p:spPr>
          <a:xfrm>
            <a:off x="7889810" y="4144679"/>
            <a:ext cx="2621349" cy="1497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5B098D3-6E20-C808-5811-755CD9EF8D3A}"/>
              </a:ext>
            </a:extLst>
          </p:cNvPr>
          <p:cNvSpPr txBox="1"/>
          <p:nvPr/>
        </p:nvSpPr>
        <p:spPr>
          <a:xfrm>
            <a:off x="7938262" y="4288112"/>
            <a:ext cx="1800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rgbClr val="000000"/>
                </a:solidFill>
              </a:rPr>
              <a:t>ridges</a:t>
            </a:r>
            <a:r>
              <a:rPr lang="de-DE" sz="1400" dirty="0">
                <a:solidFill>
                  <a:srgbClr val="000000"/>
                </a:solidFill>
              </a:rPr>
              <a:t> on </a:t>
            </a:r>
            <a:r>
              <a:rPr lang="de-DE" sz="1400" dirty="0" err="1">
                <a:solidFill>
                  <a:srgbClr val="000000"/>
                </a:solidFill>
              </a:rPr>
              <a:t>side</a:t>
            </a:r>
            <a:r>
              <a:rPr lang="de-DE" sz="1400" dirty="0">
                <a:solidFill>
                  <a:srgbClr val="000000"/>
                </a:solidFill>
              </a:rPr>
              <a:t>, </a:t>
            </a:r>
            <a:r>
              <a:rPr lang="de-DE" sz="1400" dirty="0" err="1">
                <a:solidFill>
                  <a:srgbClr val="000000"/>
                </a:solidFill>
              </a:rPr>
              <a:t>coming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from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floating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soil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0" descr="Spurtyp2">
            <a:extLst>
              <a:ext uri="{FF2B5EF4-FFF2-40B4-BE49-F238E27FC236}">
                <a16:creationId xmlns:a16="http://schemas.microsoft.com/office/drawing/2014/main" id="{672AFBBC-FF80-2DCA-B2BA-C5C22339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59" y="2658467"/>
            <a:ext cx="5521325" cy="107156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2" descr="Spurtyp3">
            <a:extLst>
              <a:ext uri="{FF2B5EF4-FFF2-40B4-BE49-F238E27FC236}">
                <a16:creationId xmlns:a16="http://schemas.microsoft.com/office/drawing/2014/main" id="{91E5AFFD-07EC-2272-FE1F-A99ECBD5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97" y="4379317"/>
            <a:ext cx="55006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6" descr="Spurtyp1">
            <a:extLst>
              <a:ext uri="{FF2B5EF4-FFF2-40B4-BE49-F238E27FC236}">
                <a16:creationId xmlns:a16="http://schemas.microsoft.com/office/drawing/2014/main" id="{8FA07B15-0D1D-105B-945A-A0B0AE9C1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59" y="1072555"/>
            <a:ext cx="558323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44ABD7ED-E292-3DED-5420-84301125BAA3}"/>
              </a:ext>
            </a:extLst>
          </p:cNvPr>
          <p:cNvSpPr/>
          <p:nvPr/>
        </p:nvSpPr>
        <p:spPr>
          <a:xfrm>
            <a:off x="7919372" y="2321169"/>
            <a:ext cx="2621349" cy="1497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BBE264F-0D42-5C82-1A24-14929EA9C771}"/>
              </a:ext>
            </a:extLst>
          </p:cNvPr>
          <p:cNvSpPr/>
          <p:nvPr/>
        </p:nvSpPr>
        <p:spPr>
          <a:xfrm>
            <a:off x="7889810" y="4144679"/>
            <a:ext cx="2621349" cy="1497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Box 81">
            <a:extLst>
              <a:ext uri="{FF2B5EF4-FFF2-40B4-BE49-F238E27FC236}">
                <a16:creationId xmlns:a16="http://schemas.microsoft.com/office/drawing/2014/main" id="{CB235564-7A5F-D226-F7EC-DD03403EE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416" y="991592"/>
            <a:ext cx="1368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6" tIns="46672" rIns="93346" bIns="46672">
            <a:spAutoFit/>
          </a:bodyPr>
          <a:lstStyle>
            <a:lvl1pPr marL="495300" indent="-495300" defTabSz="935038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5038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b="0" dirty="0">
                <a:latin typeface="Fira Sans" panose="020B0503050000020004" pitchFamily="34" charset="0"/>
              </a:rPr>
              <a:t>type 1</a:t>
            </a:r>
          </a:p>
        </p:txBody>
      </p:sp>
      <p:sp>
        <p:nvSpPr>
          <p:cNvPr id="4" name="Text Box 82">
            <a:extLst>
              <a:ext uri="{FF2B5EF4-FFF2-40B4-BE49-F238E27FC236}">
                <a16:creationId xmlns:a16="http://schemas.microsoft.com/office/drawing/2014/main" id="{194E820E-A3AD-427A-7DEE-5D68D3F4F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416" y="2572742"/>
            <a:ext cx="1368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6" tIns="46672" rIns="93346" bIns="46672">
            <a:spAutoFit/>
          </a:bodyPr>
          <a:lstStyle>
            <a:defPPr>
              <a:defRPr lang="de-DE"/>
            </a:defPPr>
            <a:lvl1pPr marL="495300" indent="-495300" defTabSz="935038">
              <a:spcBef>
                <a:spcPct val="500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defTabSz="935038"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CH" dirty="0">
                <a:latin typeface="Fira Sans" panose="020B0503050000020004" pitchFamily="34" charset="0"/>
              </a:rPr>
              <a:t>type 2</a:t>
            </a:r>
          </a:p>
        </p:txBody>
      </p:sp>
      <p:sp>
        <p:nvSpPr>
          <p:cNvPr id="5" name="Text Box 83">
            <a:extLst>
              <a:ext uri="{FF2B5EF4-FFF2-40B4-BE49-F238E27FC236}">
                <a16:creationId xmlns:a16="http://schemas.microsoft.com/office/drawing/2014/main" id="{97855670-79F7-F7B1-FD43-33C3CB6F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179" y="4299942"/>
            <a:ext cx="1368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6" tIns="46672" rIns="93346" bIns="46672">
            <a:spAutoFit/>
          </a:bodyPr>
          <a:lstStyle>
            <a:lvl1pPr marL="495300" indent="-495300" defTabSz="935038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5038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b="0" dirty="0">
                <a:latin typeface="Fira Sans" panose="020B0503050000020004" pitchFamily="34" charset="0"/>
              </a:rPr>
              <a:t>type 3</a:t>
            </a:r>
          </a:p>
        </p:txBody>
      </p:sp>
      <p:sp>
        <p:nvSpPr>
          <p:cNvPr id="7" name="Rectangle 91">
            <a:extLst>
              <a:ext uri="{FF2B5EF4-FFF2-40B4-BE49-F238E27FC236}">
                <a16:creationId xmlns:a16="http://schemas.microsoft.com/office/drawing/2014/main" id="{D5B0040B-2163-8658-CCB9-76ABE0486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447" y="3818930"/>
            <a:ext cx="2168525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93">
            <a:extLst>
              <a:ext uri="{FF2B5EF4-FFF2-40B4-BE49-F238E27FC236}">
                <a16:creationId xmlns:a16="http://schemas.microsoft.com/office/drawing/2014/main" id="{C1138F86-440B-56DC-78FE-E07C955236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7659" y="4590455"/>
            <a:ext cx="2773363" cy="0"/>
          </a:xfrm>
          <a:prstGeom prst="line">
            <a:avLst/>
          </a:prstGeom>
          <a:noFill/>
          <a:ln w="50800">
            <a:solidFill>
              <a:srgbClr val="FF773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Freeform 94">
            <a:extLst>
              <a:ext uri="{FF2B5EF4-FFF2-40B4-BE49-F238E27FC236}">
                <a16:creationId xmlns:a16="http://schemas.microsoft.com/office/drawing/2014/main" id="{2ED70603-59F7-E937-EB7D-30EB2B9E38F6}"/>
              </a:ext>
            </a:extLst>
          </p:cNvPr>
          <p:cNvSpPr>
            <a:spLocks/>
          </p:cNvSpPr>
          <p:nvPr/>
        </p:nvSpPr>
        <p:spPr bwMode="auto">
          <a:xfrm>
            <a:off x="3737897" y="2725142"/>
            <a:ext cx="877888" cy="298450"/>
          </a:xfrm>
          <a:custGeom>
            <a:avLst/>
            <a:gdLst>
              <a:gd name="T0" fmla="*/ 3 w 595"/>
              <a:gd name="T1" fmla="*/ 59 h 212"/>
              <a:gd name="T2" fmla="*/ 124 w 595"/>
              <a:gd name="T3" fmla="*/ 46 h 212"/>
              <a:gd name="T4" fmla="*/ 157 w 595"/>
              <a:gd name="T5" fmla="*/ 31 h 212"/>
              <a:gd name="T6" fmla="*/ 213 w 595"/>
              <a:gd name="T7" fmla="*/ 7 h 212"/>
              <a:gd name="T8" fmla="*/ 230 w 595"/>
              <a:gd name="T9" fmla="*/ 4 h 212"/>
              <a:gd name="T10" fmla="*/ 238 w 595"/>
              <a:gd name="T11" fmla="*/ 0 h 212"/>
              <a:gd name="T12" fmla="*/ 274 w 595"/>
              <a:gd name="T13" fmla="*/ 7 h 212"/>
              <a:gd name="T14" fmla="*/ 290 w 595"/>
              <a:gd name="T15" fmla="*/ 16 h 212"/>
              <a:gd name="T16" fmla="*/ 322 w 595"/>
              <a:gd name="T17" fmla="*/ 48 h 212"/>
              <a:gd name="T18" fmla="*/ 337 w 595"/>
              <a:gd name="T19" fmla="*/ 66 h 212"/>
              <a:gd name="T20" fmla="*/ 376 w 595"/>
              <a:gd name="T21" fmla="*/ 92 h 212"/>
              <a:gd name="T22" fmla="*/ 393 w 595"/>
              <a:gd name="T23" fmla="*/ 101 h 212"/>
              <a:gd name="T24" fmla="*/ 397 w 595"/>
              <a:gd name="T25" fmla="*/ 116 h 212"/>
              <a:gd name="T26" fmla="*/ 337 w 595"/>
              <a:gd name="T27" fmla="*/ 114 h 212"/>
              <a:gd name="T28" fmla="*/ 296 w 595"/>
              <a:gd name="T29" fmla="*/ 103 h 212"/>
              <a:gd name="T30" fmla="*/ 116 w 595"/>
              <a:gd name="T31" fmla="*/ 114 h 212"/>
              <a:gd name="T32" fmla="*/ 10 w 595"/>
              <a:gd name="T33" fmla="*/ 113 h 212"/>
              <a:gd name="T34" fmla="*/ 3 w 595"/>
              <a:gd name="T35" fmla="*/ 88 h 212"/>
              <a:gd name="T36" fmla="*/ 3 w 595"/>
              <a:gd name="T37" fmla="*/ 59 h 212"/>
              <a:gd name="T38" fmla="*/ 7 w 595"/>
              <a:gd name="T39" fmla="*/ 77 h 2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95"/>
              <a:gd name="T61" fmla="*/ 0 h 212"/>
              <a:gd name="T62" fmla="*/ 595 w 595"/>
              <a:gd name="T63" fmla="*/ 212 h 2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95" h="212">
                <a:moveTo>
                  <a:pt x="3" y="108"/>
                </a:moveTo>
                <a:cubicBezTo>
                  <a:pt x="112" y="105"/>
                  <a:pt x="128" y="135"/>
                  <a:pt x="179" y="84"/>
                </a:cubicBezTo>
                <a:cubicBezTo>
                  <a:pt x="185" y="67"/>
                  <a:pt x="209" y="60"/>
                  <a:pt x="227" y="56"/>
                </a:cubicBezTo>
                <a:cubicBezTo>
                  <a:pt x="254" y="38"/>
                  <a:pt x="275" y="23"/>
                  <a:pt x="307" y="12"/>
                </a:cubicBezTo>
                <a:cubicBezTo>
                  <a:pt x="315" y="9"/>
                  <a:pt x="323" y="7"/>
                  <a:pt x="331" y="4"/>
                </a:cubicBezTo>
                <a:cubicBezTo>
                  <a:pt x="335" y="3"/>
                  <a:pt x="343" y="0"/>
                  <a:pt x="343" y="0"/>
                </a:cubicBezTo>
                <a:cubicBezTo>
                  <a:pt x="356" y="2"/>
                  <a:pt x="383" y="4"/>
                  <a:pt x="395" y="12"/>
                </a:cubicBezTo>
                <a:cubicBezTo>
                  <a:pt x="403" y="17"/>
                  <a:pt x="419" y="28"/>
                  <a:pt x="419" y="28"/>
                </a:cubicBezTo>
                <a:cubicBezTo>
                  <a:pt x="433" y="49"/>
                  <a:pt x="441" y="73"/>
                  <a:pt x="463" y="88"/>
                </a:cubicBezTo>
                <a:cubicBezTo>
                  <a:pt x="472" y="102"/>
                  <a:pt x="473" y="110"/>
                  <a:pt x="487" y="120"/>
                </a:cubicBezTo>
                <a:cubicBezTo>
                  <a:pt x="497" y="136"/>
                  <a:pt x="527" y="156"/>
                  <a:pt x="543" y="168"/>
                </a:cubicBezTo>
                <a:cubicBezTo>
                  <a:pt x="551" y="174"/>
                  <a:pt x="567" y="184"/>
                  <a:pt x="567" y="184"/>
                </a:cubicBezTo>
                <a:cubicBezTo>
                  <a:pt x="574" y="205"/>
                  <a:pt x="595" y="204"/>
                  <a:pt x="571" y="212"/>
                </a:cubicBezTo>
                <a:cubicBezTo>
                  <a:pt x="543" y="211"/>
                  <a:pt x="515" y="210"/>
                  <a:pt x="487" y="208"/>
                </a:cubicBezTo>
                <a:cubicBezTo>
                  <a:pt x="468" y="206"/>
                  <a:pt x="447" y="191"/>
                  <a:pt x="427" y="188"/>
                </a:cubicBezTo>
                <a:cubicBezTo>
                  <a:pt x="334" y="190"/>
                  <a:pt x="255" y="193"/>
                  <a:pt x="167" y="208"/>
                </a:cubicBezTo>
                <a:cubicBezTo>
                  <a:pt x="116" y="207"/>
                  <a:pt x="65" y="209"/>
                  <a:pt x="15" y="204"/>
                </a:cubicBezTo>
                <a:cubicBezTo>
                  <a:pt x="0" y="202"/>
                  <a:pt x="3" y="160"/>
                  <a:pt x="3" y="160"/>
                </a:cubicBezTo>
                <a:cubicBezTo>
                  <a:pt x="10" y="131"/>
                  <a:pt x="21" y="136"/>
                  <a:pt x="3" y="108"/>
                </a:cubicBezTo>
                <a:cubicBezTo>
                  <a:pt x="8" y="129"/>
                  <a:pt x="7" y="119"/>
                  <a:pt x="7" y="140"/>
                </a:cubicBezTo>
              </a:path>
            </a:pathLst>
          </a:cu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95">
            <a:extLst>
              <a:ext uri="{FF2B5EF4-FFF2-40B4-BE49-F238E27FC236}">
                <a16:creationId xmlns:a16="http://schemas.microsoft.com/office/drawing/2014/main" id="{0518E7D8-506E-9F48-C439-8A2287558844}"/>
              </a:ext>
            </a:extLst>
          </p:cNvPr>
          <p:cNvSpPr>
            <a:spLocks/>
          </p:cNvSpPr>
          <p:nvPr/>
        </p:nvSpPr>
        <p:spPr bwMode="auto">
          <a:xfrm>
            <a:off x="6989057" y="2734667"/>
            <a:ext cx="889000" cy="315913"/>
          </a:xfrm>
          <a:custGeom>
            <a:avLst/>
            <a:gdLst>
              <a:gd name="T0" fmla="*/ 7 w 603"/>
              <a:gd name="T1" fmla="*/ 110 h 225"/>
              <a:gd name="T2" fmla="*/ 101 w 603"/>
              <a:gd name="T3" fmla="*/ 71 h 225"/>
              <a:gd name="T4" fmla="*/ 126 w 603"/>
              <a:gd name="T5" fmla="*/ 53 h 225"/>
              <a:gd name="T6" fmla="*/ 137 w 603"/>
              <a:gd name="T7" fmla="*/ 39 h 225"/>
              <a:gd name="T8" fmla="*/ 151 w 603"/>
              <a:gd name="T9" fmla="*/ 21 h 225"/>
              <a:gd name="T10" fmla="*/ 167 w 603"/>
              <a:gd name="T11" fmla="*/ 17 h 225"/>
              <a:gd name="T12" fmla="*/ 176 w 603"/>
              <a:gd name="T13" fmla="*/ 14 h 225"/>
              <a:gd name="T14" fmla="*/ 223 w 603"/>
              <a:gd name="T15" fmla="*/ 10 h 225"/>
              <a:gd name="T16" fmla="*/ 247 w 603"/>
              <a:gd name="T17" fmla="*/ 23 h 225"/>
              <a:gd name="T18" fmla="*/ 292 w 603"/>
              <a:gd name="T19" fmla="*/ 38 h 225"/>
              <a:gd name="T20" fmla="*/ 308 w 603"/>
              <a:gd name="T21" fmla="*/ 50 h 225"/>
              <a:gd name="T22" fmla="*/ 405 w 603"/>
              <a:gd name="T23" fmla="*/ 59 h 225"/>
              <a:gd name="T24" fmla="*/ 408 w 603"/>
              <a:gd name="T25" fmla="*/ 116 h 225"/>
              <a:gd name="T26" fmla="*/ 381 w 603"/>
              <a:gd name="T27" fmla="*/ 119 h 225"/>
              <a:gd name="T28" fmla="*/ 245 w 603"/>
              <a:gd name="T29" fmla="*/ 101 h 225"/>
              <a:gd name="T30" fmla="*/ 111 w 603"/>
              <a:gd name="T31" fmla="*/ 105 h 225"/>
              <a:gd name="T32" fmla="*/ 73 w 603"/>
              <a:gd name="T33" fmla="*/ 119 h 225"/>
              <a:gd name="T34" fmla="*/ 20 w 603"/>
              <a:gd name="T35" fmla="*/ 119 h 225"/>
              <a:gd name="T36" fmla="*/ 7 w 603"/>
              <a:gd name="T37" fmla="*/ 110 h 2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03"/>
              <a:gd name="T58" fmla="*/ 0 h 225"/>
              <a:gd name="T59" fmla="*/ 603 w 603"/>
              <a:gd name="T60" fmla="*/ 225 h 2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03" h="225">
                <a:moveTo>
                  <a:pt x="10" y="202"/>
                </a:moveTo>
                <a:cubicBezTo>
                  <a:pt x="67" y="188"/>
                  <a:pt x="99" y="162"/>
                  <a:pt x="146" y="130"/>
                </a:cubicBezTo>
                <a:cubicBezTo>
                  <a:pt x="167" y="116"/>
                  <a:pt x="155" y="125"/>
                  <a:pt x="182" y="98"/>
                </a:cubicBezTo>
                <a:cubicBezTo>
                  <a:pt x="189" y="91"/>
                  <a:pt x="198" y="74"/>
                  <a:pt x="198" y="74"/>
                </a:cubicBezTo>
                <a:cubicBezTo>
                  <a:pt x="202" y="58"/>
                  <a:pt x="202" y="45"/>
                  <a:pt x="218" y="38"/>
                </a:cubicBezTo>
                <a:cubicBezTo>
                  <a:pt x="226" y="35"/>
                  <a:pt x="234" y="33"/>
                  <a:pt x="242" y="30"/>
                </a:cubicBezTo>
                <a:cubicBezTo>
                  <a:pt x="246" y="29"/>
                  <a:pt x="254" y="26"/>
                  <a:pt x="254" y="26"/>
                </a:cubicBezTo>
                <a:cubicBezTo>
                  <a:pt x="272" y="0"/>
                  <a:pt x="264" y="4"/>
                  <a:pt x="322" y="18"/>
                </a:cubicBezTo>
                <a:cubicBezTo>
                  <a:pt x="322" y="18"/>
                  <a:pt x="352" y="38"/>
                  <a:pt x="358" y="42"/>
                </a:cubicBezTo>
                <a:cubicBezTo>
                  <a:pt x="377" y="55"/>
                  <a:pt x="404" y="54"/>
                  <a:pt x="422" y="70"/>
                </a:cubicBezTo>
                <a:cubicBezTo>
                  <a:pt x="430" y="78"/>
                  <a:pt x="435" y="90"/>
                  <a:pt x="446" y="94"/>
                </a:cubicBezTo>
                <a:cubicBezTo>
                  <a:pt x="506" y="114"/>
                  <a:pt x="492" y="106"/>
                  <a:pt x="586" y="110"/>
                </a:cubicBezTo>
                <a:cubicBezTo>
                  <a:pt x="587" y="127"/>
                  <a:pt x="603" y="194"/>
                  <a:pt x="590" y="214"/>
                </a:cubicBezTo>
                <a:cubicBezTo>
                  <a:pt x="582" y="225"/>
                  <a:pt x="563" y="220"/>
                  <a:pt x="550" y="222"/>
                </a:cubicBezTo>
                <a:cubicBezTo>
                  <a:pt x="484" y="218"/>
                  <a:pt x="417" y="207"/>
                  <a:pt x="354" y="186"/>
                </a:cubicBezTo>
                <a:cubicBezTo>
                  <a:pt x="290" y="188"/>
                  <a:pt x="225" y="183"/>
                  <a:pt x="162" y="194"/>
                </a:cubicBezTo>
                <a:cubicBezTo>
                  <a:pt x="141" y="197"/>
                  <a:pt x="106" y="222"/>
                  <a:pt x="106" y="222"/>
                </a:cubicBezTo>
                <a:cubicBezTo>
                  <a:pt x="81" y="221"/>
                  <a:pt x="55" y="221"/>
                  <a:pt x="30" y="218"/>
                </a:cubicBezTo>
                <a:cubicBezTo>
                  <a:pt x="0" y="214"/>
                  <a:pt x="3" y="216"/>
                  <a:pt x="10" y="202"/>
                </a:cubicBezTo>
                <a:close/>
              </a:path>
            </a:pathLst>
          </a:cu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Line 97">
            <a:extLst>
              <a:ext uri="{FF2B5EF4-FFF2-40B4-BE49-F238E27FC236}">
                <a16:creationId xmlns:a16="http://schemas.microsoft.com/office/drawing/2014/main" id="{96CF3A41-0FF4-0AB5-FC3C-1125FF2BD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8684" y="1093192"/>
            <a:ext cx="993775" cy="0"/>
          </a:xfrm>
          <a:prstGeom prst="line">
            <a:avLst/>
          </a:prstGeom>
          <a:noFill/>
          <a:ln w="50800">
            <a:solidFill>
              <a:srgbClr val="FF773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6D1EE63D-E6D6-348A-03C2-736089FEF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5484" y="2863255"/>
            <a:ext cx="1800225" cy="0"/>
          </a:xfrm>
          <a:prstGeom prst="line">
            <a:avLst/>
          </a:prstGeom>
          <a:noFill/>
          <a:ln w="50800">
            <a:solidFill>
              <a:srgbClr val="FF773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Freeform 100">
            <a:extLst>
              <a:ext uri="{FF2B5EF4-FFF2-40B4-BE49-F238E27FC236}">
                <a16:creationId xmlns:a16="http://schemas.microsoft.com/office/drawing/2014/main" id="{D205198A-F294-595A-81E8-6B0548D7DDF3}"/>
              </a:ext>
            </a:extLst>
          </p:cNvPr>
          <p:cNvSpPr>
            <a:spLocks/>
          </p:cNvSpPr>
          <p:nvPr/>
        </p:nvSpPr>
        <p:spPr bwMode="auto">
          <a:xfrm>
            <a:off x="5230147" y="2839442"/>
            <a:ext cx="1039813" cy="207963"/>
          </a:xfrm>
          <a:custGeom>
            <a:avLst/>
            <a:gdLst>
              <a:gd name="T0" fmla="*/ 3 w 705"/>
              <a:gd name="T1" fmla="*/ 72 h 148"/>
              <a:gd name="T2" fmla="*/ 29 w 705"/>
              <a:gd name="T3" fmla="*/ 60 h 148"/>
              <a:gd name="T4" fmla="*/ 50 w 705"/>
              <a:gd name="T5" fmla="*/ 47 h 148"/>
              <a:gd name="T6" fmla="*/ 62 w 705"/>
              <a:gd name="T7" fmla="*/ 40 h 148"/>
              <a:gd name="T8" fmla="*/ 79 w 705"/>
              <a:gd name="T9" fmla="*/ 23 h 148"/>
              <a:gd name="T10" fmla="*/ 83 w 705"/>
              <a:gd name="T11" fmla="*/ 18 h 148"/>
              <a:gd name="T12" fmla="*/ 89 w 705"/>
              <a:gd name="T13" fmla="*/ 15 h 148"/>
              <a:gd name="T14" fmla="*/ 102 w 705"/>
              <a:gd name="T15" fmla="*/ 4 h 148"/>
              <a:gd name="T16" fmla="*/ 132 w 705"/>
              <a:gd name="T17" fmla="*/ 4 h 148"/>
              <a:gd name="T18" fmla="*/ 158 w 705"/>
              <a:gd name="T19" fmla="*/ 17 h 148"/>
              <a:gd name="T20" fmla="*/ 232 w 705"/>
              <a:gd name="T21" fmla="*/ 23 h 148"/>
              <a:gd name="T22" fmla="*/ 300 w 705"/>
              <a:gd name="T23" fmla="*/ 24 h 148"/>
              <a:gd name="T24" fmla="*/ 357 w 705"/>
              <a:gd name="T25" fmla="*/ 0 h 148"/>
              <a:gd name="T26" fmla="*/ 390 w 705"/>
              <a:gd name="T27" fmla="*/ 3 h 148"/>
              <a:gd name="T28" fmla="*/ 420 w 705"/>
              <a:gd name="T29" fmla="*/ 21 h 148"/>
              <a:gd name="T30" fmla="*/ 435 w 705"/>
              <a:gd name="T31" fmla="*/ 35 h 148"/>
              <a:gd name="T32" fmla="*/ 489 w 705"/>
              <a:gd name="T33" fmla="*/ 69 h 148"/>
              <a:gd name="T34" fmla="*/ 409 w 705"/>
              <a:gd name="T35" fmla="*/ 73 h 148"/>
              <a:gd name="T36" fmla="*/ 17 w 705"/>
              <a:gd name="T37" fmla="*/ 75 h 148"/>
              <a:gd name="T38" fmla="*/ 3 w 705"/>
              <a:gd name="T39" fmla="*/ 72 h 1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05"/>
              <a:gd name="T61" fmla="*/ 0 h 148"/>
              <a:gd name="T62" fmla="*/ 705 w 705"/>
              <a:gd name="T63" fmla="*/ 148 h 1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05" h="148">
                <a:moveTo>
                  <a:pt x="3" y="132"/>
                </a:moveTo>
                <a:cubicBezTo>
                  <a:pt x="16" y="124"/>
                  <a:pt x="30" y="119"/>
                  <a:pt x="42" y="111"/>
                </a:cubicBezTo>
                <a:cubicBezTo>
                  <a:pt x="49" y="100"/>
                  <a:pt x="61" y="93"/>
                  <a:pt x="72" y="87"/>
                </a:cubicBezTo>
                <a:cubicBezTo>
                  <a:pt x="78" y="83"/>
                  <a:pt x="90" y="75"/>
                  <a:pt x="90" y="75"/>
                </a:cubicBezTo>
                <a:cubicBezTo>
                  <a:pt x="95" y="60"/>
                  <a:pt x="102" y="50"/>
                  <a:pt x="114" y="42"/>
                </a:cubicBezTo>
                <a:cubicBezTo>
                  <a:pt x="116" y="39"/>
                  <a:pt x="117" y="36"/>
                  <a:pt x="120" y="33"/>
                </a:cubicBezTo>
                <a:cubicBezTo>
                  <a:pt x="123" y="30"/>
                  <a:pt x="127" y="30"/>
                  <a:pt x="129" y="27"/>
                </a:cubicBezTo>
                <a:cubicBezTo>
                  <a:pt x="137" y="17"/>
                  <a:pt x="132" y="11"/>
                  <a:pt x="147" y="6"/>
                </a:cubicBezTo>
                <a:cubicBezTo>
                  <a:pt x="162" y="7"/>
                  <a:pt x="177" y="6"/>
                  <a:pt x="192" y="9"/>
                </a:cubicBezTo>
                <a:cubicBezTo>
                  <a:pt x="205" y="12"/>
                  <a:pt x="215" y="26"/>
                  <a:pt x="228" y="30"/>
                </a:cubicBezTo>
                <a:cubicBezTo>
                  <a:pt x="266" y="41"/>
                  <a:pt x="295" y="40"/>
                  <a:pt x="336" y="42"/>
                </a:cubicBezTo>
                <a:cubicBezTo>
                  <a:pt x="375" y="46"/>
                  <a:pt x="392" y="47"/>
                  <a:pt x="435" y="45"/>
                </a:cubicBezTo>
                <a:cubicBezTo>
                  <a:pt x="462" y="36"/>
                  <a:pt x="492" y="16"/>
                  <a:pt x="516" y="0"/>
                </a:cubicBezTo>
                <a:cubicBezTo>
                  <a:pt x="532" y="1"/>
                  <a:pt x="548" y="0"/>
                  <a:pt x="564" y="3"/>
                </a:cubicBezTo>
                <a:cubicBezTo>
                  <a:pt x="570" y="4"/>
                  <a:pt x="597" y="33"/>
                  <a:pt x="606" y="39"/>
                </a:cubicBezTo>
                <a:cubicBezTo>
                  <a:pt x="620" y="60"/>
                  <a:pt x="612" y="53"/>
                  <a:pt x="627" y="63"/>
                </a:cubicBezTo>
                <a:cubicBezTo>
                  <a:pt x="644" y="88"/>
                  <a:pt x="687" y="99"/>
                  <a:pt x="705" y="126"/>
                </a:cubicBezTo>
                <a:cubicBezTo>
                  <a:pt x="669" y="138"/>
                  <a:pt x="629" y="129"/>
                  <a:pt x="591" y="135"/>
                </a:cubicBezTo>
                <a:cubicBezTo>
                  <a:pt x="403" y="133"/>
                  <a:pt x="212" y="125"/>
                  <a:pt x="24" y="138"/>
                </a:cubicBezTo>
                <a:cubicBezTo>
                  <a:pt x="0" y="141"/>
                  <a:pt x="3" y="148"/>
                  <a:pt x="3" y="1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" name="Group 101">
            <a:extLst>
              <a:ext uri="{FF2B5EF4-FFF2-40B4-BE49-F238E27FC236}">
                <a16:creationId xmlns:a16="http://schemas.microsoft.com/office/drawing/2014/main" id="{B675FFB0-27AE-423D-92C4-D29EEB9E000D}"/>
              </a:ext>
            </a:extLst>
          </p:cNvPr>
          <p:cNvGrpSpPr>
            <a:grpSpLocks/>
          </p:cNvGrpSpPr>
          <p:nvPr/>
        </p:nvGrpSpPr>
        <p:grpSpPr bwMode="auto">
          <a:xfrm>
            <a:off x="3715672" y="2725142"/>
            <a:ext cx="4160838" cy="371475"/>
            <a:chOff x="1806" y="2244"/>
            <a:chExt cx="2820" cy="265"/>
          </a:xfrm>
        </p:grpSpPr>
        <p:sp>
          <p:nvSpPr>
            <p:cNvPr id="22" name="Freeform 102">
              <a:extLst>
                <a:ext uri="{FF2B5EF4-FFF2-40B4-BE49-F238E27FC236}">
                  <a16:creationId xmlns:a16="http://schemas.microsoft.com/office/drawing/2014/main" id="{01B67924-15D0-616F-266F-5DC89DC37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2247"/>
              <a:ext cx="1014" cy="258"/>
            </a:xfrm>
            <a:custGeom>
              <a:avLst/>
              <a:gdLst>
                <a:gd name="T0" fmla="*/ 0 w 1014"/>
                <a:gd name="T1" fmla="*/ 102 h 258"/>
                <a:gd name="T2" fmla="*/ 129 w 1014"/>
                <a:gd name="T3" fmla="*/ 102 h 258"/>
                <a:gd name="T4" fmla="*/ 174 w 1014"/>
                <a:gd name="T5" fmla="*/ 84 h 258"/>
                <a:gd name="T6" fmla="*/ 273 w 1014"/>
                <a:gd name="T7" fmla="*/ 30 h 258"/>
                <a:gd name="T8" fmla="*/ 354 w 1014"/>
                <a:gd name="T9" fmla="*/ 0 h 258"/>
                <a:gd name="T10" fmla="*/ 423 w 1014"/>
                <a:gd name="T11" fmla="*/ 18 h 258"/>
                <a:gd name="T12" fmla="*/ 456 w 1014"/>
                <a:gd name="T13" fmla="*/ 63 h 258"/>
                <a:gd name="T14" fmla="*/ 492 w 1014"/>
                <a:gd name="T15" fmla="*/ 105 h 258"/>
                <a:gd name="T16" fmla="*/ 522 w 1014"/>
                <a:gd name="T17" fmla="*/ 135 h 258"/>
                <a:gd name="T18" fmla="*/ 558 w 1014"/>
                <a:gd name="T19" fmla="*/ 165 h 258"/>
                <a:gd name="T20" fmla="*/ 606 w 1014"/>
                <a:gd name="T21" fmla="*/ 213 h 258"/>
                <a:gd name="T22" fmla="*/ 687 w 1014"/>
                <a:gd name="T23" fmla="*/ 234 h 258"/>
                <a:gd name="T24" fmla="*/ 768 w 1014"/>
                <a:gd name="T25" fmla="*/ 249 h 258"/>
                <a:gd name="T26" fmla="*/ 837 w 1014"/>
                <a:gd name="T27" fmla="*/ 258 h 258"/>
                <a:gd name="T28" fmla="*/ 984 w 1014"/>
                <a:gd name="T29" fmla="*/ 231 h 258"/>
                <a:gd name="T30" fmla="*/ 1014 w 1014"/>
                <a:gd name="T31" fmla="*/ 210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14"/>
                <a:gd name="T49" fmla="*/ 0 h 258"/>
                <a:gd name="T50" fmla="*/ 1014 w 1014"/>
                <a:gd name="T51" fmla="*/ 258 h 2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14" h="258">
                  <a:moveTo>
                    <a:pt x="0" y="102"/>
                  </a:moveTo>
                  <a:cubicBezTo>
                    <a:pt x="45" y="105"/>
                    <a:pt x="84" y="106"/>
                    <a:pt x="129" y="102"/>
                  </a:cubicBezTo>
                  <a:cubicBezTo>
                    <a:pt x="145" y="97"/>
                    <a:pt x="160" y="93"/>
                    <a:pt x="174" y="84"/>
                  </a:cubicBezTo>
                  <a:cubicBezTo>
                    <a:pt x="194" y="54"/>
                    <a:pt x="242" y="45"/>
                    <a:pt x="273" y="30"/>
                  </a:cubicBezTo>
                  <a:cubicBezTo>
                    <a:pt x="310" y="11"/>
                    <a:pt x="307" y="6"/>
                    <a:pt x="354" y="0"/>
                  </a:cubicBezTo>
                  <a:cubicBezTo>
                    <a:pt x="408" y="4"/>
                    <a:pt x="387" y="6"/>
                    <a:pt x="423" y="18"/>
                  </a:cubicBezTo>
                  <a:cubicBezTo>
                    <a:pt x="429" y="35"/>
                    <a:pt x="445" y="49"/>
                    <a:pt x="456" y="63"/>
                  </a:cubicBezTo>
                  <a:cubicBezTo>
                    <a:pt x="469" y="80"/>
                    <a:pt x="474" y="93"/>
                    <a:pt x="492" y="105"/>
                  </a:cubicBezTo>
                  <a:cubicBezTo>
                    <a:pt x="497" y="121"/>
                    <a:pt x="508" y="126"/>
                    <a:pt x="522" y="135"/>
                  </a:cubicBezTo>
                  <a:cubicBezTo>
                    <a:pt x="534" y="143"/>
                    <a:pt x="548" y="154"/>
                    <a:pt x="558" y="165"/>
                  </a:cubicBezTo>
                  <a:cubicBezTo>
                    <a:pt x="573" y="183"/>
                    <a:pt x="583" y="205"/>
                    <a:pt x="606" y="213"/>
                  </a:cubicBezTo>
                  <a:cubicBezTo>
                    <a:pt x="629" y="231"/>
                    <a:pt x="659" y="232"/>
                    <a:pt x="687" y="234"/>
                  </a:cubicBezTo>
                  <a:cubicBezTo>
                    <a:pt x="714" y="241"/>
                    <a:pt x="740" y="246"/>
                    <a:pt x="768" y="249"/>
                  </a:cubicBezTo>
                  <a:cubicBezTo>
                    <a:pt x="790" y="256"/>
                    <a:pt x="815" y="256"/>
                    <a:pt x="837" y="258"/>
                  </a:cubicBezTo>
                  <a:cubicBezTo>
                    <a:pt x="922" y="255"/>
                    <a:pt x="920" y="252"/>
                    <a:pt x="984" y="231"/>
                  </a:cubicBezTo>
                  <a:cubicBezTo>
                    <a:pt x="992" y="219"/>
                    <a:pt x="1004" y="220"/>
                    <a:pt x="1014" y="210"/>
                  </a:cubicBez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103">
              <a:extLst>
                <a:ext uri="{FF2B5EF4-FFF2-40B4-BE49-F238E27FC236}">
                  <a16:creationId xmlns:a16="http://schemas.microsoft.com/office/drawing/2014/main" id="{1BE7A0E6-8927-EA86-3FBE-23E9E313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244"/>
              <a:ext cx="1809" cy="265"/>
            </a:xfrm>
            <a:custGeom>
              <a:avLst/>
              <a:gdLst>
                <a:gd name="T0" fmla="*/ 0 w 1809"/>
                <a:gd name="T1" fmla="*/ 213 h 265"/>
                <a:gd name="T2" fmla="*/ 45 w 1809"/>
                <a:gd name="T3" fmla="*/ 186 h 265"/>
                <a:gd name="T4" fmla="*/ 75 w 1809"/>
                <a:gd name="T5" fmla="*/ 162 h 265"/>
                <a:gd name="T6" fmla="*/ 87 w 1809"/>
                <a:gd name="T7" fmla="*/ 150 h 265"/>
                <a:gd name="T8" fmla="*/ 105 w 1809"/>
                <a:gd name="T9" fmla="*/ 138 h 265"/>
                <a:gd name="T10" fmla="*/ 132 w 1809"/>
                <a:gd name="T11" fmla="*/ 105 h 265"/>
                <a:gd name="T12" fmla="*/ 168 w 1809"/>
                <a:gd name="T13" fmla="*/ 78 h 265"/>
                <a:gd name="T14" fmla="*/ 225 w 1809"/>
                <a:gd name="T15" fmla="*/ 102 h 265"/>
                <a:gd name="T16" fmla="*/ 288 w 1809"/>
                <a:gd name="T17" fmla="*/ 111 h 265"/>
                <a:gd name="T18" fmla="*/ 390 w 1809"/>
                <a:gd name="T19" fmla="*/ 123 h 265"/>
                <a:gd name="T20" fmla="*/ 486 w 1809"/>
                <a:gd name="T21" fmla="*/ 99 h 265"/>
                <a:gd name="T22" fmla="*/ 513 w 1809"/>
                <a:gd name="T23" fmla="*/ 87 h 265"/>
                <a:gd name="T24" fmla="*/ 531 w 1809"/>
                <a:gd name="T25" fmla="*/ 81 h 265"/>
                <a:gd name="T26" fmla="*/ 579 w 1809"/>
                <a:gd name="T27" fmla="*/ 87 h 265"/>
                <a:gd name="T28" fmla="*/ 603 w 1809"/>
                <a:gd name="T29" fmla="*/ 108 h 265"/>
                <a:gd name="T30" fmla="*/ 666 w 1809"/>
                <a:gd name="T31" fmla="*/ 156 h 265"/>
                <a:gd name="T32" fmla="*/ 729 w 1809"/>
                <a:gd name="T33" fmla="*/ 204 h 265"/>
                <a:gd name="T34" fmla="*/ 801 w 1809"/>
                <a:gd name="T35" fmla="*/ 231 h 265"/>
                <a:gd name="T36" fmla="*/ 981 w 1809"/>
                <a:gd name="T37" fmla="*/ 261 h 265"/>
                <a:gd name="T38" fmla="*/ 1113 w 1809"/>
                <a:gd name="T39" fmla="*/ 246 h 265"/>
                <a:gd name="T40" fmla="*/ 1191 w 1809"/>
                <a:gd name="T41" fmla="*/ 225 h 265"/>
                <a:gd name="T42" fmla="*/ 1248 w 1809"/>
                <a:gd name="T43" fmla="*/ 198 h 265"/>
                <a:gd name="T44" fmla="*/ 1305 w 1809"/>
                <a:gd name="T45" fmla="*/ 180 h 265"/>
                <a:gd name="T46" fmla="*/ 1332 w 1809"/>
                <a:gd name="T47" fmla="*/ 165 h 265"/>
                <a:gd name="T48" fmla="*/ 1350 w 1809"/>
                <a:gd name="T49" fmla="*/ 147 h 265"/>
                <a:gd name="T50" fmla="*/ 1401 w 1809"/>
                <a:gd name="T51" fmla="*/ 102 h 265"/>
                <a:gd name="T52" fmla="*/ 1434 w 1809"/>
                <a:gd name="T53" fmla="*/ 39 h 265"/>
                <a:gd name="T54" fmla="*/ 1461 w 1809"/>
                <a:gd name="T55" fmla="*/ 24 h 265"/>
                <a:gd name="T56" fmla="*/ 1464 w 1809"/>
                <a:gd name="T57" fmla="*/ 15 h 265"/>
                <a:gd name="T58" fmla="*/ 1500 w 1809"/>
                <a:gd name="T59" fmla="*/ 0 h 265"/>
                <a:gd name="T60" fmla="*/ 1578 w 1809"/>
                <a:gd name="T61" fmla="*/ 30 h 265"/>
                <a:gd name="T62" fmla="*/ 1605 w 1809"/>
                <a:gd name="T63" fmla="*/ 42 h 265"/>
                <a:gd name="T64" fmla="*/ 1662 w 1809"/>
                <a:gd name="T65" fmla="*/ 72 h 265"/>
                <a:gd name="T66" fmla="*/ 1788 w 1809"/>
                <a:gd name="T67" fmla="*/ 99 h 265"/>
                <a:gd name="T68" fmla="*/ 1809 w 1809"/>
                <a:gd name="T69" fmla="*/ 102 h 2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9"/>
                <a:gd name="T106" fmla="*/ 0 h 265"/>
                <a:gd name="T107" fmla="*/ 1809 w 1809"/>
                <a:gd name="T108" fmla="*/ 265 h 2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9" h="265">
                  <a:moveTo>
                    <a:pt x="0" y="213"/>
                  </a:moveTo>
                  <a:cubicBezTo>
                    <a:pt x="20" y="208"/>
                    <a:pt x="26" y="192"/>
                    <a:pt x="45" y="186"/>
                  </a:cubicBezTo>
                  <a:cubicBezTo>
                    <a:pt x="51" y="176"/>
                    <a:pt x="64" y="166"/>
                    <a:pt x="75" y="162"/>
                  </a:cubicBezTo>
                  <a:cubicBezTo>
                    <a:pt x="80" y="147"/>
                    <a:pt x="74" y="157"/>
                    <a:pt x="87" y="150"/>
                  </a:cubicBezTo>
                  <a:cubicBezTo>
                    <a:pt x="93" y="146"/>
                    <a:pt x="105" y="138"/>
                    <a:pt x="105" y="138"/>
                  </a:cubicBezTo>
                  <a:cubicBezTo>
                    <a:pt x="114" y="124"/>
                    <a:pt x="119" y="114"/>
                    <a:pt x="132" y="105"/>
                  </a:cubicBezTo>
                  <a:cubicBezTo>
                    <a:pt x="145" y="86"/>
                    <a:pt x="145" y="83"/>
                    <a:pt x="168" y="78"/>
                  </a:cubicBezTo>
                  <a:cubicBezTo>
                    <a:pt x="191" y="81"/>
                    <a:pt x="205" y="92"/>
                    <a:pt x="225" y="102"/>
                  </a:cubicBezTo>
                  <a:cubicBezTo>
                    <a:pt x="242" y="111"/>
                    <a:pt x="270" y="109"/>
                    <a:pt x="288" y="111"/>
                  </a:cubicBezTo>
                  <a:cubicBezTo>
                    <a:pt x="326" y="119"/>
                    <a:pt x="346" y="121"/>
                    <a:pt x="390" y="123"/>
                  </a:cubicBezTo>
                  <a:cubicBezTo>
                    <a:pt x="425" y="119"/>
                    <a:pt x="455" y="115"/>
                    <a:pt x="486" y="99"/>
                  </a:cubicBezTo>
                  <a:cubicBezTo>
                    <a:pt x="515" y="85"/>
                    <a:pt x="467" y="102"/>
                    <a:pt x="513" y="87"/>
                  </a:cubicBezTo>
                  <a:cubicBezTo>
                    <a:pt x="519" y="85"/>
                    <a:pt x="531" y="81"/>
                    <a:pt x="531" y="81"/>
                  </a:cubicBezTo>
                  <a:cubicBezTo>
                    <a:pt x="547" y="82"/>
                    <a:pt x="566" y="77"/>
                    <a:pt x="579" y="87"/>
                  </a:cubicBezTo>
                  <a:cubicBezTo>
                    <a:pt x="589" y="95"/>
                    <a:pt x="590" y="104"/>
                    <a:pt x="603" y="108"/>
                  </a:cubicBezTo>
                  <a:cubicBezTo>
                    <a:pt x="615" y="126"/>
                    <a:pt x="648" y="144"/>
                    <a:pt x="666" y="156"/>
                  </a:cubicBezTo>
                  <a:cubicBezTo>
                    <a:pt x="682" y="167"/>
                    <a:pt x="713" y="199"/>
                    <a:pt x="729" y="204"/>
                  </a:cubicBezTo>
                  <a:cubicBezTo>
                    <a:pt x="753" y="212"/>
                    <a:pt x="776" y="225"/>
                    <a:pt x="801" y="231"/>
                  </a:cubicBezTo>
                  <a:cubicBezTo>
                    <a:pt x="852" y="265"/>
                    <a:pt x="926" y="260"/>
                    <a:pt x="981" y="261"/>
                  </a:cubicBezTo>
                  <a:cubicBezTo>
                    <a:pt x="1028" y="259"/>
                    <a:pt x="1067" y="249"/>
                    <a:pt x="1113" y="246"/>
                  </a:cubicBezTo>
                  <a:cubicBezTo>
                    <a:pt x="1153" y="233"/>
                    <a:pt x="1136" y="229"/>
                    <a:pt x="1191" y="225"/>
                  </a:cubicBezTo>
                  <a:cubicBezTo>
                    <a:pt x="1214" y="219"/>
                    <a:pt x="1228" y="211"/>
                    <a:pt x="1248" y="198"/>
                  </a:cubicBezTo>
                  <a:cubicBezTo>
                    <a:pt x="1264" y="187"/>
                    <a:pt x="1289" y="191"/>
                    <a:pt x="1305" y="180"/>
                  </a:cubicBezTo>
                  <a:cubicBezTo>
                    <a:pt x="1314" y="174"/>
                    <a:pt x="1324" y="172"/>
                    <a:pt x="1332" y="165"/>
                  </a:cubicBezTo>
                  <a:cubicBezTo>
                    <a:pt x="1338" y="159"/>
                    <a:pt x="1350" y="147"/>
                    <a:pt x="1350" y="147"/>
                  </a:cubicBezTo>
                  <a:cubicBezTo>
                    <a:pt x="1360" y="116"/>
                    <a:pt x="1374" y="116"/>
                    <a:pt x="1401" y="102"/>
                  </a:cubicBezTo>
                  <a:cubicBezTo>
                    <a:pt x="1413" y="83"/>
                    <a:pt x="1418" y="55"/>
                    <a:pt x="1434" y="39"/>
                  </a:cubicBezTo>
                  <a:cubicBezTo>
                    <a:pt x="1441" y="32"/>
                    <a:pt x="1453" y="30"/>
                    <a:pt x="1461" y="24"/>
                  </a:cubicBezTo>
                  <a:cubicBezTo>
                    <a:pt x="1462" y="21"/>
                    <a:pt x="1461" y="17"/>
                    <a:pt x="1464" y="15"/>
                  </a:cubicBezTo>
                  <a:cubicBezTo>
                    <a:pt x="1469" y="11"/>
                    <a:pt x="1493" y="2"/>
                    <a:pt x="1500" y="0"/>
                  </a:cubicBezTo>
                  <a:cubicBezTo>
                    <a:pt x="1516" y="24"/>
                    <a:pt x="1552" y="26"/>
                    <a:pt x="1578" y="30"/>
                  </a:cubicBezTo>
                  <a:cubicBezTo>
                    <a:pt x="1586" y="35"/>
                    <a:pt x="1605" y="42"/>
                    <a:pt x="1605" y="42"/>
                  </a:cubicBezTo>
                  <a:cubicBezTo>
                    <a:pt x="1622" y="59"/>
                    <a:pt x="1639" y="66"/>
                    <a:pt x="1662" y="72"/>
                  </a:cubicBezTo>
                  <a:cubicBezTo>
                    <a:pt x="1710" y="104"/>
                    <a:pt x="1712" y="96"/>
                    <a:pt x="1788" y="99"/>
                  </a:cubicBezTo>
                  <a:cubicBezTo>
                    <a:pt x="1801" y="103"/>
                    <a:pt x="1794" y="102"/>
                    <a:pt x="1809" y="102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" name="Freeform 104">
            <a:extLst>
              <a:ext uri="{FF2B5EF4-FFF2-40B4-BE49-F238E27FC236}">
                <a16:creationId xmlns:a16="http://schemas.microsoft.com/office/drawing/2014/main" id="{8B6BAF6E-CAF8-3CA3-2ACB-515E16FD2D04}"/>
              </a:ext>
            </a:extLst>
          </p:cNvPr>
          <p:cNvSpPr>
            <a:spLocks/>
          </p:cNvSpPr>
          <p:nvPr/>
        </p:nvSpPr>
        <p:spPr bwMode="auto">
          <a:xfrm>
            <a:off x="3715672" y="2734667"/>
            <a:ext cx="1495425" cy="368300"/>
          </a:xfrm>
          <a:custGeom>
            <a:avLst/>
            <a:gdLst>
              <a:gd name="T0" fmla="*/ 0 w 1014"/>
              <a:gd name="T1" fmla="*/ 57 h 263"/>
              <a:gd name="T2" fmla="*/ 83 w 1014"/>
              <a:gd name="T3" fmla="*/ 55 h 263"/>
              <a:gd name="T4" fmla="*/ 132 w 1014"/>
              <a:gd name="T5" fmla="*/ 35 h 263"/>
              <a:gd name="T6" fmla="*/ 171 w 1014"/>
              <a:gd name="T7" fmla="*/ 26 h 263"/>
              <a:gd name="T8" fmla="*/ 232 w 1014"/>
              <a:gd name="T9" fmla="*/ 7 h 263"/>
              <a:gd name="T10" fmla="*/ 257 w 1014"/>
              <a:gd name="T11" fmla="*/ 0 h 263"/>
              <a:gd name="T12" fmla="*/ 282 w 1014"/>
              <a:gd name="T13" fmla="*/ 7 h 263"/>
              <a:gd name="T14" fmla="*/ 307 w 1014"/>
              <a:gd name="T15" fmla="*/ 19 h 263"/>
              <a:gd name="T16" fmla="*/ 335 w 1014"/>
              <a:gd name="T17" fmla="*/ 51 h 263"/>
              <a:gd name="T18" fmla="*/ 361 w 1014"/>
              <a:gd name="T19" fmla="*/ 64 h 263"/>
              <a:gd name="T20" fmla="*/ 395 w 1014"/>
              <a:gd name="T21" fmla="*/ 86 h 263"/>
              <a:gd name="T22" fmla="*/ 419 w 1014"/>
              <a:gd name="T23" fmla="*/ 100 h 263"/>
              <a:gd name="T24" fmla="*/ 478 w 1014"/>
              <a:gd name="T25" fmla="*/ 125 h 263"/>
              <a:gd name="T26" fmla="*/ 503 w 1014"/>
              <a:gd name="T27" fmla="*/ 135 h 263"/>
              <a:gd name="T28" fmla="*/ 569 w 1014"/>
              <a:gd name="T29" fmla="*/ 138 h 263"/>
              <a:gd name="T30" fmla="*/ 688 w 1014"/>
              <a:gd name="T31" fmla="*/ 122 h 263"/>
              <a:gd name="T32" fmla="*/ 701 w 1014"/>
              <a:gd name="T33" fmla="*/ 112 h 2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4"/>
              <a:gd name="T52" fmla="*/ 0 h 263"/>
              <a:gd name="T53" fmla="*/ 1014 w 1014"/>
              <a:gd name="T54" fmla="*/ 263 h 2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4" h="263">
                <a:moveTo>
                  <a:pt x="0" y="108"/>
                </a:moveTo>
                <a:cubicBezTo>
                  <a:pt x="40" y="106"/>
                  <a:pt x="80" y="107"/>
                  <a:pt x="120" y="102"/>
                </a:cubicBezTo>
                <a:lnTo>
                  <a:pt x="192" y="66"/>
                </a:lnTo>
                <a:cubicBezTo>
                  <a:pt x="192" y="66"/>
                  <a:pt x="246" y="48"/>
                  <a:pt x="246" y="48"/>
                </a:cubicBezTo>
                <a:cubicBezTo>
                  <a:pt x="278" y="37"/>
                  <a:pt x="304" y="23"/>
                  <a:pt x="336" y="12"/>
                </a:cubicBezTo>
                <a:cubicBezTo>
                  <a:pt x="348" y="8"/>
                  <a:pt x="372" y="0"/>
                  <a:pt x="372" y="0"/>
                </a:cubicBezTo>
                <a:cubicBezTo>
                  <a:pt x="384" y="4"/>
                  <a:pt x="399" y="3"/>
                  <a:pt x="408" y="12"/>
                </a:cubicBezTo>
                <a:cubicBezTo>
                  <a:pt x="430" y="34"/>
                  <a:pt x="418" y="27"/>
                  <a:pt x="444" y="36"/>
                </a:cubicBezTo>
                <a:cubicBezTo>
                  <a:pt x="458" y="77"/>
                  <a:pt x="451" y="77"/>
                  <a:pt x="486" y="96"/>
                </a:cubicBezTo>
                <a:cubicBezTo>
                  <a:pt x="499" y="103"/>
                  <a:pt x="522" y="120"/>
                  <a:pt x="522" y="120"/>
                </a:cubicBezTo>
                <a:cubicBezTo>
                  <a:pt x="537" y="143"/>
                  <a:pt x="548" y="150"/>
                  <a:pt x="570" y="162"/>
                </a:cubicBezTo>
                <a:cubicBezTo>
                  <a:pt x="583" y="169"/>
                  <a:pt x="606" y="186"/>
                  <a:pt x="606" y="186"/>
                </a:cubicBezTo>
                <a:cubicBezTo>
                  <a:pt x="618" y="223"/>
                  <a:pt x="656" y="224"/>
                  <a:pt x="690" y="234"/>
                </a:cubicBezTo>
                <a:cubicBezTo>
                  <a:pt x="703" y="238"/>
                  <a:pt x="713" y="250"/>
                  <a:pt x="726" y="252"/>
                </a:cubicBezTo>
                <a:cubicBezTo>
                  <a:pt x="758" y="257"/>
                  <a:pt x="790" y="256"/>
                  <a:pt x="822" y="258"/>
                </a:cubicBezTo>
                <a:cubicBezTo>
                  <a:pt x="885" y="255"/>
                  <a:pt x="943" y="263"/>
                  <a:pt x="996" y="228"/>
                </a:cubicBezTo>
                <a:cubicBezTo>
                  <a:pt x="1009" y="208"/>
                  <a:pt x="1001" y="210"/>
                  <a:pt x="1014" y="21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tangle 106">
            <a:extLst>
              <a:ext uri="{FF2B5EF4-FFF2-40B4-BE49-F238E27FC236}">
                <a16:creationId xmlns:a16="http://schemas.microsoft.com/office/drawing/2014/main" id="{56012DD0-C98F-144C-7962-36D269FE5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083" y="1078905"/>
            <a:ext cx="777331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02A9691F-CE55-FEA8-4884-87B1479E6C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3971" y="1086841"/>
            <a:ext cx="0" cy="1025525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09">
            <a:extLst>
              <a:ext uri="{FF2B5EF4-FFF2-40B4-BE49-F238E27FC236}">
                <a16:creationId xmlns:a16="http://schemas.microsoft.com/office/drawing/2014/main" id="{048D61C3-C8C7-0661-9E58-BAE86E21EA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5956" y="2582035"/>
            <a:ext cx="697432" cy="193907"/>
          </a:xfrm>
          <a:prstGeom prst="line">
            <a:avLst/>
          </a:prstGeom>
          <a:noFill/>
          <a:ln w="50800">
            <a:solidFill>
              <a:srgbClr val="355D6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10">
            <a:extLst>
              <a:ext uri="{FF2B5EF4-FFF2-40B4-BE49-F238E27FC236}">
                <a16:creationId xmlns:a16="http://schemas.microsoft.com/office/drawing/2014/main" id="{A7F32553-A1AA-054E-FC87-23739A7B6B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7422" y="4331692"/>
            <a:ext cx="695350" cy="158751"/>
          </a:xfrm>
          <a:prstGeom prst="line">
            <a:avLst/>
          </a:prstGeom>
          <a:noFill/>
          <a:ln w="50800">
            <a:solidFill>
              <a:srgbClr val="355D6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4C0BD28-5EDE-F182-854F-3DF70214F3B1}"/>
              </a:ext>
            </a:extLst>
          </p:cNvPr>
          <p:cNvSpPr txBox="1"/>
          <p:nvPr/>
        </p:nvSpPr>
        <p:spPr>
          <a:xfrm>
            <a:off x="8350719" y="1321679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altLang="zh-CN" sz="1400" dirty="0" err="1">
                <a:latin typeface="Fira Sans" panose="020B0503050000020004" pitchFamily="34" charset="0"/>
                <a:ea typeface="SimSun" charset="0"/>
                <a:cs typeface="SimSun" charset="0"/>
              </a:rPr>
              <a:t>mineral</a:t>
            </a:r>
            <a:r>
              <a:rPr lang="de-DE" altLang="zh-CN" sz="1400" dirty="0">
                <a:latin typeface="Fira Sans" panose="020B0503050000020004" pitchFamily="34" charset="0"/>
                <a:ea typeface="SimSun" charset="0"/>
                <a:cs typeface="SimSun" charset="0"/>
              </a:rPr>
              <a:t> top </a:t>
            </a:r>
            <a:r>
              <a:rPr lang="de-DE" altLang="zh-CN" sz="1400" dirty="0" err="1">
                <a:latin typeface="Fira Sans" panose="020B0503050000020004" pitchFamily="34" charset="0"/>
                <a:ea typeface="SimSun" charset="0"/>
                <a:cs typeface="SimSun" charset="0"/>
              </a:rPr>
              <a:t>layer</a:t>
            </a:r>
            <a:r>
              <a:rPr lang="de-DE" altLang="zh-CN" sz="1400" dirty="0">
                <a:latin typeface="Fira Sans" panose="020B0503050000020004" pitchFamily="34" charset="0"/>
                <a:ea typeface="SimSun" charset="0"/>
                <a:cs typeface="SimSun" charset="0"/>
              </a:rPr>
              <a:t> (A)</a:t>
            </a:r>
            <a:endParaRPr lang="en-US" sz="1400" dirty="0">
              <a:latin typeface="Fira Sans" panose="020B0503050000020004" pitchFamily="34" charset="0"/>
            </a:endParaRPr>
          </a:p>
          <a:p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F713CE-2C9E-01DE-292F-D4ADDFD87674}"/>
              </a:ext>
            </a:extLst>
          </p:cNvPr>
          <p:cNvSpPr txBox="1"/>
          <p:nvPr/>
        </p:nvSpPr>
        <p:spPr>
          <a:xfrm>
            <a:off x="8353390" y="1021736"/>
            <a:ext cx="2736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altLang="zh-CN" sz="1400" dirty="0" err="1">
                <a:latin typeface="Fira Sans" panose="020B0503050000020004" pitchFamily="34" charset="0"/>
                <a:ea typeface="SimSun" charset="0"/>
                <a:cs typeface="SimSun" charset="0"/>
              </a:rPr>
              <a:t>organic</a:t>
            </a:r>
            <a:r>
              <a:rPr lang="fr-FR" altLang="zh-CN" sz="1400" dirty="0">
                <a:latin typeface="Fira Sans" panose="020B0503050000020004" pitchFamily="34" charset="0"/>
                <a:ea typeface="SimSun" charset="0"/>
                <a:cs typeface="SimSun" charset="0"/>
              </a:rPr>
              <a:t> top layer (O)</a:t>
            </a:r>
            <a:endParaRPr lang="en-US" sz="1400" dirty="0">
              <a:latin typeface="Fira Sans" panose="020B05030500000200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1478CD8-E13A-0D93-8DF1-9B8BB22907BB}"/>
              </a:ext>
            </a:extLst>
          </p:cNvPr>
          <p:cNvSpPr txBox="1"/>
          <p:nvPr/>
        </p:nvSpPr>
        <p:spPr>
          <a:xfrm>
            <a:off x="8353390" y="1751864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altLang="zh-CN" sz="1400" dirty="0" err="1">
                <a:latin typeface="Fira Sans" panose="020B0503050000020004" pitchFamily="34" charset="0"/>
                <a:ea typeface="SimSun" charset="0"/>
                <a:cs typeface="SimSun" charset="0"/>
              </a:rPr>
              <a:t>mineral</a:t>
            </a:r>
            <a:r>
              <a:rPr lang="de-DE" altLang="zh-CN" sz="1400" dirty="0">
                <a:latin typeface="Fira Sans" panose="020B0503050000020004" pitchFamily="34" charset="0"/>
                <a:ea typeface="SimSun" charset="0"/>
                <a:cs typeface="SimSun" charset="0"/>
              </a:rPr>
              <a:t> </a:t>
            </a:r>
            <a:r>
              <a:rPr lang="de-DE" altLang="zh-CN" sz="1400" dirty="0" err="1">
                <a:latin typeface="Fira Sans" panose="020B0503050000020004" pitchFamily="34" charset="0"/>
                <a:ea typeface="SimSun" charset="0"/>
                <a:cs typeface="SimSun" charset="0"/>
              </a:rPr>
              <a:t>subsoil</a:t>
            </a:r>
            <a:r>
              <a:rPr lang="de-DE" altLang="zh-CN" sz="1400" dirty="0">
                <a:latin typeface="Fira Sans" panose="020B0503050000020004" pitchFamily="34" charset="0"/>
                <a:ea typeface="SimSun" charset="0"/>
                <a:cs typeface="SimSun" charset="0"/>
              </a:rPr>
              <a:t> (B, C)</a:t>
            </a:r>
            <a:endParaRPr lang="en-US" sz="1400" dirty="0">
              <a:latin typeface="Fira Sans" panose="020B0503050000020004" pitchFamily="34" charset="0"/>
            </a:endParaRPr>
          </a:p>
          <a:p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93C69C-4107-3E0A-2E67-A8AC421F5B19}"/>
              </a:ext>
            </a:extLst>
          </p:cNvPr>
          <p:cNvSpPr txBox="1"/>
          <p:nvPr/>
        </p:nvSpPr>
        <p:spPr>
          <a:xfrm>
            <a:off x="8350719" y="2425660"/>
            <a:ext cx="18002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ridges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 on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side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,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given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by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extrusion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 and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lifting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soil</a:t>
            </a:r>
            <a:endParaRPr lang="de-DE" sz="14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5B098D3-6E20-C808-5811-755CD9EF8D3A}"/>
              </a:ext>
            </a:extLst>
          </p:cNvPr>
          <p:cNvSpPr txBox="1"/>
          <p:nvPr/>
        </p:nvSpPr>
        <p:spPr>
          <a:xfrm>
            <a:off x="8356927" y="4154895"/>
            <a:ext cx="18002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ridges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 on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side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,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coming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from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floating</a:t>
            </a:r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Fira Sans" panose="020B0503050000020004" pitchFamily="34" charset="0"/>
              </a:rPr>
              <a:t>soil</a:t>
            </a:r>
            <a:endParaRPr lang="de-DE" sz="14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5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>
            <a:extLst>
              <a:ext uri="{FF2B5EF4-FFF2-40B4-BE49-F238E27FC236}">
                <a16:creationId xmlns:a16="http://schemas.microsoft.com/office/drawing/2014/main" id="{561FA624-BA71-59B8-3D2F-BA7D7C74E45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4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3533" r="67474" b="56595"/>
          <a:stretch>
            <a:fillRect/>
          </a:stretch>
        </p:blipFill>
        <p:spPr bwMode="auto">
          <a:xfrm>
            <a:off x="6131036" y="569028"/>
            <a:ext cx="1195112" cy="8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9FF6EBB-2CE6-E615-6828-128DD6D39BAF}"/>
              </a:ext>
            </a:extLst>
          </p:cNvPr>
          <p:cNvGrpSpPr/>
          <p:nvPr/>
        </p:nvGrpSpPr>
        <p:grpSpPr>
          <a:xfrm>
            <a:off x="9820487" y="541643"/>
            <a:ext cx="1056041" cy="874209"/>
            <a:chOff x="7898639" y="0"/>
            <a:chExt cx="2808288" cy="2071688"/>
          </a:xfrm>
        </p:grpSpPr>
        <p:pic>
          <p:nvPicPr>
            <p:cNvPr id="3" name="Picture 11">
              <a:extLst>
                <a:ext uri="{FF2B5EF4-FFF2-40B4-BE49-F238E27FC236}">
                  <a16:creationId xmlns:a16="http://schemas.microsoft.com/office/drawing/2014/main" id="{0C2CF0CD-84C7-0C0A-B3E9-279FBF826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44000" contras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67" t="4634" r="4356" b="55531"/>
            <a:stretch>
              <a:fillRect/>
            </a:stretch>
          </p:blipFill>
          <p:spPr bwMode="auto">
            <a:xfrm>
              <a:off x="7898639" y="0"/>
              <a:ext cx="2808288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B271699-BEAB-6402-8BF2-6A341CFC2249}"/>
                </a:ext>
              </a:extLst>
            </p:cNvPr>
            <p:cNvSpPr/>
            <p:nvPr/>
          </p:nvSpPr>
          <p:spPr>
            <a:xfrm>
              <a:off x="7898639" y="1512813"/>
              <a:ext cx="604082" cy="558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Picture 96" descr="Spurtyp1">
            <a:extLst>
              <a:ext uri="{FF2B5EF4-FFF2-40B4-BE49-F238E27FC236}">
                <a16:creationId xmlns:a16="http://schemas.microsoft.com/office/drawing/2014/main" id="{00009216-9B9F-EE33-C7DF-9D45EDAA9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7"/>
          <a:stretch/>
        </p:blipFill>
        <p:spPr bwMode="auto">
          <a:xfrm>
            <a:off x="1886629" y="2208406"/>
            <a:ext cx="2375961" cy="6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2" descr="Spurtyp3">
            <a:extLst>
              <a:ext uri="{FF2B5EF4-FFF2-40B4-BE49-F238E27FC236}">
                <a16:creationId xmlns:a16="http://schemas.microsoft.com/office/drawing/2014/main" id="{24B8A1A6-9EC4-754D-8195-7D456E3F7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3"/>
          <a:stretch/>
        </p:blipFill>
        <p:spPr bwMode="auto">
          <a:xfrm>
            <a:off x="9158970" y="2121864"/>
            <a:ext cx="2379071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24165D0-3B07-E3A4-218D-DC1D3673B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4464" r="44981" b="79356"/>
          <a:stretch/>
        </p:blipFill>
        <p:spPr bwMode="auto">
          <a:xfrm>
            <a:off x="2696397" y="541644"/>
            <a:ext cx="974690" cy="8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0" descr="Spurtyp2">
            <a:extLst>
              <a:ext uri="{FF2B5EF4-FFF2-40B4-BE49-F238E27FC236}">
                <a16:creationId xmlns:a16="http://schemas.microsoft.com/office/drawing/2014/main" id="{C5A97B7E-F30A-258B-F062-63FD58105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7"/>
          <a:stretch/>
        </p:blipFill>
        <p:spPr bwMode="auto">
          <a:xfrm>
            <a:off x="5508052" y="4788821"/>
            <a:ext cx="2375961" cy="63627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2" descr="Spurtyp3">
            <a:extLst>
              <a:ext uri="{FF2B5EF4-FFF2-40B4-BE49-F238E27FC236}">
                <a16:creationId xmlns:a16="http://schemas.microsoft.com/office/drawing/2014/main" id="{004FCE30-DC98-2AB4-888C-37ECF8A9A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3"/>
          <a:stretch/>
        </p:blipFill>
        <p:spPr bwMode="auto">
          <a:xfrm>
            <a:off x="8007922" y="4781201"/>
            <a:ext cx="2379071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119060B6-94AB-63B3-9D68-839E549B2513}"/>
              </a:ext>
            </a:extLst>
          </p:cNvPr>
          <p:cNvSpPr/>
          <p:nvPr/>
        </p:nvSpPr>
        <p:spPr>
          <a:xfrm>
            <a:off x="2472542" y="264660"/>
            <a:ext cx="1422400" cy="1422400"/>
          </a:xfrm>
          <a:prstGeom prst="rect">
            <a:avLst/>
          </a:prstGeom>
          <a:noFill/>
          <a:ln w="5715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3B75673-8D1A-F568-64FB-FF8730FCD664}"/>
              </a:ext>
            </a:extLst>
          </p:cNvPr>
          <p:cNvSpPr/>
          <p:nvPr/>
        </p:nvSpPr>
        <p:spPr>
          <a:xfrm>
            <a:off x="6017392" y="264660"/>
            <a:ext cx="1422400" cy="1422400"/>
          </a:xfrm>
          <a:prstGeom prst="rect">
            <a:avLst/>
          </a:prstGeom>
          <a:noFill/>
          <a:ln w="5715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99E23DB-B1D9-2299-209A-F1B48113DB6D}"/>
              </a:ext>
            </a:extLst>
          </p:cNvPr>
          <p:cNvSpPr/>
          <p:nvPr/>
        </p:nvSpPr>
        <p:spPr>
          <a:xfrm>
            <a:off x="9637307" y="294932"/>
            <a:ext cx="1422400" cy="1422400"/>
          </a:xfrm>
          <a:prstGeom prst="rect">
            <a:avLst/>
          </a:prstGeom>
          <a:noFill/>
          <a:ln w="5715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946EC5A-11FD-AD60-574C-CD89A0C4F859}"/>
              </a:ext>
            </a:extLst>
          </p:cNvPr>
          <p:cNvSpPr txBox="1"/>
          <p:nvPr/>
        </p:nvSpPr>
        <p:spPr>
          <a:xfrm>
            <a:off x="2062199" y="228507"/>
            <a:ext cx="224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type 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EBBA57B-D557-18BB-71D4-F5BE71C48BE4}"/>
              </a:ext>
            </a:extLst>
          </p:cNvPr>
          <p:cNvSpPr txBox="1"/>
          <p:nvPr/>
        </p:nvSpPr>
        <p:spPr>
          <a:xfrm>
            <a:off x="5607049" y="232178"/>
            <a:ext cx="224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type 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8FD914-2CBC-1A60-F9F2-08916771E204}"/>
              </a:ext>
            </a:extLst>
          </p:cNvPr>
          <p:cNvSpPr txBox="1"/>
          <p:nvPr/>
        </p:nvSpPr>
        <p:spPr>
          <a:xfrm>
            <a:off x="9226964" y="228507"/>
            <a:ext cx="224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type 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B31F446-F9E6-EDD4-69EC-BEAF4059E4A3}"/>
              </a:ext>
            </a:extLst>
          </p:cNvPr>
          <p:cNvSpPr txBox="1"/>
          <p:nvPr/>
        </p:nvSpPr>
        <p:spPr>
          <a:xfrm>
            <a:off x="1953066" y="1752532"/>
            <a:ext cx="224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passage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risk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F61D35C-62B0-5125-CA44-257CDAC15918}"/>
              </a:ext>
            </a:extLst>
          </p:cNvPr>
          <p:cNvSpPr txBox="1"/>
          <p:nvPr/>
        </p:nvSpPr>
        <p:spPr>
          <a:xfrm>
            <a:off x="5607049" y="1775704"/>
            <a:ext cx="224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BFE2E68-528A-ECB6-3054-89A86335351F}"/>
              </a:ext>
            </a:extLst>
          </p:cNvPr>
          <p:cNvSpPr txBox="1"/>
          <p:nvPr/>
        </p:nvSpPr>
        <p:spPr>
          <a:xfrm>
            <a:off x="5618080" y="2041163"/>
            <a:ext cx="224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passage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99E9CA9-B183-2CBE-06AE-7C87BCA8DD1C}"/>
              </a:ext>
            </a:extLst>
          </p:cNvPr>
          <p:cNvSpPr txBox="1"/>
          <p:nvPr/>
        </p:nvSpPr>
        <p:spPr>
          <a:xfrm>
            <a:off x="9226964" y="1756389"/>
            <a:ext cx="224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ruts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2665F0B-7BCB-CE62-20AA-0B2F7DF5C9DB}"/>
              </a:ext>
            </a:extLst>
          </p:cNvPr>
          <p:cNvSpPr txBox="1"/>
          <p:nvPr/>
        </p:nvSpPr>
        <p:spPr>
          <a:xfrm>
            <a:off x="4262588" y="2904578"/>
            <a:ext cx="237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ridges</a:t>
            </a:r>
            <a:r>
              <a:rPr lang="de-DE" dirty="0"/>
              <a:t> on </a:t>
            </a:r>
            <a:r>
              <a:rPr lang="de-DE" dirty="0" err="1"/>
              <a:t>sides</a:t>
            </a:r>
            <a:endParaRPr lang="de-DE" dirty="0"/>
          </a:p>
          <a:p>
            <a:pPr algn="ctr"/>
            <a:r>
              <a:rPr lang="de-DE" dirty="0" err="1"/>
              <a:t>ruts</a:t>
            </a:r>
            <a:r>
              <a:rPr lang="de-DE" dirty="0"/>
              <a:t> &lt; 10 cm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2A8FB5F-4450-7A02-0D59-8136058033C4}"/>
              </a:ext>
            </a:extLst>
          </p:cNvPr>
          <p:cNvSpPr txBox="1"/>
          <p:nvPr/>
        </p:nvSpPr>
        <p:spPr>
          <a:xfrm>
            <a:off x="6785306" y="2911564"/>
            <a:ext cx="237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ridges</a:t>
            </a:r>
            <a:r>
              <a:rPr lang="de-DE" dirty="0"/>
              <a:t> on </a:t>
            </a:r>
            <a:r>
              <a:rPr lang="de-DE" dirty="0" err="1"/>
              <a:t>sides</a:t>
            </a:r>
            <a:endParaRPr lang="de-DE" dirty="0"/>
          </a:p>
          <a:p>
            <a:pPr algn="ctr"/>
            <a:r>
              <a:rPr lang="de-DE" dirty="0" err="1"/>
              <a:t>ruts</a:t>
            </a:r>
            <a:r>
              <a:rPr lang="de-DE" dirty="0"/>
              <a:t> ≥ 10 cm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498487C-447A-3CA2-FBA0-84CC467547CC}"/>
              </a:ext>
            </a:extLst>
          </p:cNvPr>
          <p:cNvSpPr txBox="1"/>
          <p:nvPr/>
        </p:nvSpPr>
        <p:spPr>
          <a:xfrm>
            <a:off x="6785305" y="3746375"/>
            <a:ext cx="237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pressure</a:t>
            </a:r>
            <a:endParaRPr lang="de-DE" dirty="0"/>
          </a:p>
        </p:txBody>
      </p:sp>
      <p:pic>
        <p:nvPicPr>
          <p:cNvPr id="27" name="Picture 90" descr="Spurtyp2">
            <a:extLst>
              <a:ext uri="{FF2B5EF4-FFF2-40B4-BE49-F238E27FC236}">
                <a16:creationId xmlns:a16="http://schemas.microsoft.com/office/drawing/2014/main" id="{83A1B6F8-BBF0-481C-F772-06855AF9F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7"/>
          <a:stretch/>
        </p:blipFill>
        <p:spPr bwMode="auto">
          <a:xfrm>
            <a:off x="4363661" y="3492473"/>
            <a:ext cx="2375961" cy="63627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EED1CFE8-684E-2D89-4CA0-EC6A20BB5B93}"/>
              </a:ext>
            </a:extLst>
          </p:cNvPr>
          <p:cNvSpPr/>
          <p:nvPr/>
        </p:nvSpPr>
        <p:spPr>
          <a:xfrm>
            <a:off x="1886629" y="5779911"/>
            <a:ext cx="3306260" cy="383822"/>
          </a:xfrm>
          <a:prstGeom prst="rect">
            <a:avLst/>
          </a:prstGeom>
          <a:solidFill>
            <a:srgbClr val="355D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passage</a:t>
            </a:r>
            <a:r>
              <a:rPr lang="de-DE" dirty="0"/>
              <a:t> </a:t>
            </a:r>
            <a:r>
              <a:rPr lang="de-DE" dirty="0" err="1"/>
              <a:t>allowed</a:t>
            </a:r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744C491-2238-E2D2-270E-17305BA87FDB}"/>
              </a:ext>
            </a:extLst>
          </p:cNvPr>
          <p:cNvSpPr/>
          <p:nvPr/>
        </p:nvSpPr>
        <p:spPr>
          <a:xfrm>
            <a:off x="8095031" y="5779911"/>
            <a:ext cx="3306260" cy="383822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passage</a:t>
            </a:r>
            <a:endParaRPr lang="de-DE" dirty="0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AD9C8DF5-4E9E-A845-88B5-597586197E36}"/>
              </a:ext>
            </a:extLst>
          </p:cNvPr>
          <p:cNvCxnSpPr>
            <a:cxnSpLocks/>
          </p:cNvCxnSpPr>
          <p:nvPr/>
        </p:nvCxnSpPr>
        <p:spPr>
          <a:xfrm>
            <a:off x="3074608" y="3093156"/>
            <a:ext cx="0" cy="2585155"/>
          </a:xfrm>
          <a:prstGeom prst="straightConnector1">
            <a:avLst/>
          </a:prstGeom>
          <a:ln w="508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B2A87B5E-7E06-604A-008B-2562C7FDB670}"/>
              </a:ext>
            </a:extLst>
          </p:cNvPr>
          <p:cNvCxnSpPr>
            <a:cxnSpLocks/>
          </p:cNvCxnSpPr>
          <p:nvPr/>
        </p:nvCxnSpPr>
        <p:spPr>
          <a:xfrm>
            <a:off x="4784877" y="4392706"/>
            <a:ext cx="0" cy="1297491"/>
          </a:xfrm>
          <a:prstGeom prst="straightConnector1">
            <a:avLst/>
          </a:prstGeom>
          <a:ln w="508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0F5E45EB-D08B-1AD6-FB63-9E529CF8DF78}"/>
              </a:ext>
            </a:extLst>
          </p:cNvPr>
          <p:cNvCxnSpPr>
            <a:cxnSpLocks/>
          </p:cNvCxnSpPr>
          <p:nvPr/>
        </p:nvCxnSpPr>
        <p:spPr>
          <a:xfrm>
            <a:off x="10876528" y="3044783"/>
            <a:ext cx="0" cy="2645414"/>
          </a:xfrm>
          <a:prstGeom prst="straightConnector1">
            <a:avLst/>
          </a:prstGeom>
          <a:ln w="508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7156E949-5D9D-6C06-D298-DBE21E8BF7A0}"/>
              </a:ext>
            </a:extLst>
          </p:cNvPr>
          <p:cNvCxnSpPr>
            <a:cxnSpLocks/>
          </p:cNvCxnSpPr>
          <p:nvPr/>
        </p:nvCxnSpPr>
        <p:spPr>
          <a:xfrm>
            <a:off x="9339396" y="5425091"/>
            <a:ext cx="0" cy="253219"/>
          </a:xfrm>
          <a:prstGeom prst="straightConnector1">
            <a:avLst/>
          </a:prstGeom>
          <a:ln w="508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410DD2F7-BD2A-59D9-F4E1-32BAD01E562E}"/>
              </a:ext>
            </a:extLst>
          </p:cNvPr>
          <p:cNvCxnSpPr>
            <a:cxnSpLocks/>
          </p:cNvCxnSpPr>
          <p:nvPr/>
        </p:nvCxnSpPr>
        <p:spPr>
          <a:xfrm>
            <a:off x="7959837" y="3489751"/>
            <a:ext cx="0" cy="320857"/>
          </a:xfrm>
          <a:prstGeom prst="straightConnector1">
            <a:avLst/>
          </a:prstGeom>
          <a:ln w="508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>
            <a:extLst>
              <a:ext uri="{FF2B5EF4-FFF2-40B4-BE49-F238E27FC236}">
                <a16:creationId xmlns:a16="http://schemas.microsoft.com/office/drawing/2014/main" id="{4DAC3E94-1D6D-33E1-6524-02921C1549E7}"/>
              </a:ext>
            </a:extLst>
          </p:cNvPr>
          <p:cNvCxnSpPr>
            <a:stCxn id="26" idx="2"/>
            <a:endCxn id="11" idx="0"/>
          </p:cNvCxnSpPr>
          <p:nvPr/>
        </p:nvCxnSpPr>
        <p:spPr>
          <a:xfrm rot="5400000">
            <a:off x="7136603" y="3952137"/>
            <a:ext cx="396115" cy="1277253"/>
          </a:xfrm>
          <a:prstGeom prst="bentConnector3">
            <a:avLst>
              <a:gd name="adj1" fmla="val 37176"/>
            </a:avLst>
          </a:prstGeom>
          <a:ln w="508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>
            <a:extLst>
              <a:ext uri="{FF2B5EF4-FFF2-40B4-BE49-F238E27FC236}">
                <a16:creationId xmlns:a16="http://schemas.microsoft.com/office/drawing/2014/main" id="{FB9C9C25-5A53-93DF-E1C4-ABB686F31DB4}"/>
              </a:ext>
            </a:extLst>
          </p:cNvPr>
          <p:cNvCxnSpPr/>
          <p:nvPr/>
        </p:nvCxnSpPr>
        <p:spPr>
          <a:xfrm rot="16200000" flipH="1">
            <a:off x="8391125" y="3978878"/>
            <a:ext cx="388495" cy="1224172"/>
          </a:xfrm>
          <a:prstGeom prst="bentConnector3">
            <a:avLst>
              <a:gd name="adj1" fmla="val 36924"/>
            </a:avLst>
          </a:prstGeom>
          <a:ln w="508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winkelte Verbindung 46">
            <a:extLst>
              <a:ext uri="{FF2B5EF4-FFF2-40B4-BE49-F238E27FC236}">
                <a16:creationId xmlns:a16="http://schemas.microsoft.com/office/drawing/2014/main" id="{7EDE9982-5075-7747-084D-FB80BF33A937}"/>
              </a:ext>
            </a:extLst>
          </p:cNvPr>
          <p:cNvCxnSpPr/>
          <p:nvPr/>
        </p:nvCxnSpPr>
        <p:spPr>
          <a:xfrm rot="5400000">
            <a:off x="5902939" y="1948980"/>
            <a:ext cx="396115" cy="1277253"/>
          </a:xfrm>
          <a:prstGeom prst="bentConnector3">
            <a:avLst>
              <a:gd name="adj1" fmla="val 34427"/>
            </a:avLst>
          </a:prstGeom>
          <a:ln w="508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winkelte Verbindung 47">
            <a:extLst>
              <a:ext uri="{FF2B5EF4-FFF2-40B4-BE49-F238E27FC236}">
                <a16:creationId xmlns:a16="http://schemas.microsoft.com/office/drawing/2014/main" id="{4D637FD9-3A92-0BB1-13C7-627A5C790061}"/>
              </a:ext>
            </a:extLst>
          </p:cNvPr>
          <p:cNvCxnSpPr/>
          <p:nvPr/>
        </p:nvCxnSpPr>
        <p:spPr>
          <a:xfrm rot="16200000" flipH="1">
            <a:off x="7157461" y="1975721"/>
            <a:ext cx="388495" cy="1224172"/>
          </a:xfrm>
          <a:prstGeom prst="bentConnector3">
            <a:avLst>
              <a:gd name="adj1" fmla="val 34121"/>
            </a:avLst>
          </a:prstGeom>
          <a:ln w="508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64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Macintosh PowerPoint</Application>
  <PresentationFormat>Breitbild</PresentationFormat>
  <Paragraphs>38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Fira Sans</vt:lpstr>
      <vt:lpstr>Geneva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122</cp:revision>
  <cp:lastPrinted>2022-09-28T20:37:19Z</cp:lastPrinted>
  <dcterms:created xsi:type="dcterms:W3CDTF">2021-11-23T15:40:59Z</dcterms:created>
  <dcterms:modified xsi:type="dcterms:W3CDTF">2023-07-04T14:52:15Z</dcterms:modified>
</cp:coreProperties>
</file>