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26" r:id="rId3"/>
    <p:sldId id="331" r:id="rId4"/>
    <p:sldId id="328" r:id="rId5"/>
    <p:sldId id="332" r:id="rId6"/>
    <p:sldId id="333" r:id="rId7"/>
    <p:sldId id="330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ADF92ADF-DFAE-AD41-9737-DF2FDE3256C6}">
          <p14:sldIdLst>
            <p14:sldId id="256"/>
          </p14:sldIdLst>
        </p14:section>
        <p14:section name="Üb" id="{D2740A65-EFFA-2048-AC5F-1543E7210601}">
          <p14:sldIdLst>
            <p14:sldId id="326"/>
            <p14:sldId id="331"/>
            <p14:sldId id="328"/>
            <p14:sldId id="332"/>
            <p14:sldId id="333"/>
            <p14:sldId id="33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D12B24E-D652-2B07-E2C9-C318BC3DCDA9}" name="Raffaele Spinelli" initials="RS" userId="S::raffaele.spinelli@cnr.it::e158d477-ecfb-4540-88c0-2df797e2116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737"/>
    <a:srgbClr val="8EA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28"/>
    <p:restoredTop sz="96327"/>
  </p:normalViewPr>
  <p:slideViewPr>
    <p:cSldViewPr snapToGrid="0" snapToObjects="1">
      <p:cViewPr varScale="1">
        <p:scale>
          <a:sx n="127" d="100"/>
          <a:sy n="127" d="100"/>
        </p:scale>
        <p:origin x="8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2F8ABB-1F54-0F42-ADA7-556FB8AF7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6499E14-A748-6344-809F-E972D4992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1C897F99-9F57-4F41-A859-3CE5A55FF7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80935" y="6356349"/>
            <a:ext cx="41148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TECHNODIVERSITY, PROJECT RESULT 1: FACTS &amp; METHODS</a:t>
            </a:r>
          </a:p>
        </p:txBody>
      </p:sp>
    </p:spTree>
    <p:extLst>
      <p:ext uri="{BB962C8B-B14F-4D97-AF65-F5344CB8AC3E}">
        <p14:creationId xmlns:p14="http://schemas.microsoft.com/office/powerpoint/2010/main" val="1831569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0B9CBF-D553-C24E-9A79-99EDF6D94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00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17BA64B-ED07-4E42-8582-05B66E3B6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114816"/>
            <a:ext cx="10515600" cy="50621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1274A0D-E5EC-6C43-B691-718D38CB4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05.07.23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BFB8A6-222D-7046-B07D-FC176BAEA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FF4095-BFD4-8446-BF6A-3D1649ACB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9363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7B03478-9E8D-5744-9042-54483A0A95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DAC9600-1FB8-4940-ABA4-69092FF7C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418B4C-1119-D442-86B6-FE2848D4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05.07.23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23142F-F9C1-F74F-8E76-AD9BD45ED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7A33E0-5B1D-0245-BAEB-F0EA12816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9540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A48E04-AC29-9E47-A681-E25C2725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66170" y="6356350"/>
            <a:ext cx="1815229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05.07.23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F74C5A-D26E-9645-A951-5A4E16ACF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0FFE3F86-67E0-A348-ADA4-964ABC935B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9984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TECHNODIVERSITY, PROJECT RESULT 1: FACTS &amp; METHODS</a:t>
            </a:r>
          </a:p>
        </p:txBody>
      </p:sp>
    </p:spTree>
    <p:extLst>
      <p:ext uri="{BB962C8B-B14F-4D97-AF65-F5344CB8AC3E}">
        <p14:creationId xmlns:p14="http://schemas.microsoft.com/office/powerpoint/2010/main" val="1027037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217E39-64EE-B746-B9BE-2F081D18F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804A57-F432-8A4F-AAB7-10A053652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A7DB21-A7B4-AD48-A632-0F47D5D2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05.07.23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E711B1-4097-064C-BFDB-FFA233235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223210-CC73-8643-8975-8A7112FD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9933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DC05A-192F-8C49-B84E-591C8CE6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00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179824-49A5-E649-BC8B-172ED8A066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93A7765-258F-3446-B559-F167C17B4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F14C01D-F9C6-3D4C-8D4D-0FD0640736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05.07.23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AE4D4AD-2A3F-5541-8BDD-FB3D35DAE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A9F8F7C-FA8F-CA44-8FBE-F8D669BA5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4070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D24911-BA03-0240-B521-BAB1EC11C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26A37C-7918-2048-8D84-527F3750A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3348EEB-8CE1-F240-B83A-47062DD34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3199DE6-710E-4944-9F31-84A952FFC7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562587F-6C2F-F94C-B2B1-AFAC4FFC21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FB742C1-6D02-E846-B8C4-8E641F8F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05.07.23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955F033-C683-DB4C-8DA7-B7F014DDE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B5FD388-31F6-5744-87F8-07AB16AEC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2384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08431-769E-1441-8685-4DC2AEC98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00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03D2727-6086-B14B-8086-5B332D281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05.07.23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8F7CC7E-2D95-674A-B568-06E3550DA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D0CDEA57-12B2-E34C-8DB1-BC584AD6B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TECHNODIVERSITY, PROJECT RESULT 1: FACTS &amp; METHODS</a:t>
            </a:r>
          </a:p>
        </p:txBody>
      </p:sp>
    </p:spTree>
    <p:extLst>
      <p:ext uri="{BB962C8B-B14F-4D97-AF65-F5344CB8AC3E}">
        <p14:creationId xmlns:p14="http://schemas.microsoft.com/office/powerpoint/2010/main" val="313962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4BBA54-8184-B843-AF7E-3BB6DA7215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05.07.23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D16211-E2CA-214F-8E60-10FA3BA52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4B2E2-B05F-7A4A-A84E-41F934346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TECHNODIVERSITY, PROJECT RESULT 1: FACTS &amp; METHODS</a:t>
            </a:r>
          </a:p>
        </p:txBody>
      </p:sp>
    </p:spTree>
    <p:extLst>
      <p:ext uri="{BB962C8B-B14F-4D97-AF65-F5344CB8AC3E}">
        <p14:creationId xmlns:p14="http://schemas.microsoft.com/office/powerpoint/2010/main" val="2324865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457C1C-A53C-0343-A84B-5D278B159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1F9496-A2E4-2742-BDF7-AB6D5EAE3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93B6818-C733-6B46-B88D-7861F47EC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9BB768A-7484-D746-BCC1-901CFA9098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05.07.23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A87EF7B-9BC9-6A49-B7FE-2A8CE8B8B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94619BB-DFE3-4E46-BAE8-B6DB63D6D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133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637970-3DFE-5847-8B44-CC928CFBF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278270B-D83D-0E49-825A-DF7225FE47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C055FC2-9E59-B946-B430-648581AD0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0DD7845-6448-3544-982C-820D6F655C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05.07.23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58CA8D5-2277-8F44-934A-907315BDD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A83B63A-561B-6D48-A973-6C72096B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3382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1714F93-EA51-E744-BAC9-D2B945BA379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079851" y="6035317"/>
            <a:ext cx="832095" cy="833972"/>
          </a:xfrm>
          <a:prstGeom prst="rect">
            <a:avLst/>
          </a:prstGeom>
        </p:spPr>
      </p:pic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6ED8F288-7812-E24E-A5CA-41DCBCE5FF63}"/>
              </a:ext>
            </a:extLst>
          </p:cNvPr>
          <p:cNvSpPr txBox="1">
            <a:spLocks/>
          </p:cNvSpPr>
          <p:nvPr userDrawn="1"/>
        </p:nvSpPr>
        <p:spPr>
          <a:xfrm>
            <a:off x="3058703" y="6311018"/>
            <a:ext cx="1225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5FAA26-2EBD-7043-B625-A2D79AA5B83B}" type="datetimeFigureOut">
              <a:rPr lang="de-DE" smtClean="0"/>
              <a:pPr/>
              <a:t>05.07.23</a:t>
            </a:fld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9E5EEDEA-EACC-9C41-A3E9-25BAF59281DE}"/>
              </a:ext>
            </a:extLst>
          </p:cNvPr>
          <p:cNvSpPr txBox="1">
            <a:spLocks/>
          </p:cNvSpPr>
          <p:nvPr userDrawn="1"/>
        </p:nvSpPr>
        <p:spPr>
          <a:xfrm>
            <a:off x="4447822" y="6310312"/>
            <a:ext cx="4289778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TECHNODIVERSITY, PROJECT RESULT 1: FACTS &amp; METHODS</a:t>
            </a:r>
          </a:p>
          <a:p>
            <a:r>
              <a:rPr lang="de-DE" dirty="0"/>
              <a:t>PR1-E04 </a:t>
            </a:r>
            <a:r>
              <a:rPr lang="de-DE" dirty="0" err="1"/>
              <a:t>Figures</a:t>
            </a:r>
            <a:endParaRPr lang="de-DE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D0F9C816-0139-6145-A6D0-D31200020F42}"/>
              </a:ext>
            </a:extLst>
          </p:cNvPr>
          <p:cNvSpPr txBox="1">
            <a:spLocks/>
          </p:cNvSpPr>
          <p:nvPr userDrawn="1"/>
        </p:nvSpPr>
        <p:spPr>
          <a:xfrm>
            <a:off x="8929511" y="6310312"/>
            <a:ext cx="193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C62297-CE19-6449-92AD-A01F77531CE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492EB7B-B23E-B67F-3FEE-94B74A4D84C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78859" y="6252868"/>
            <a:ext cx="1900992" cy="39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90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DF190DB-4610-404A-847F-653423742AC6}"/>
              </a:ext>
            </a:extLst>
          </p:cNvPr>
          <p:cNvSpPr/>
          <p:nvPr/>
        </p:nvSpPr>
        <p:spPr>
          <a:xfrm>
            <a:off x="1" y="5611660"/>
            <a:ext cx="12192000" cy="1246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7624E632-E049-274D-A55B-5489E70404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0D42CBF9-3F43-264B-9B22-935127B012E6}"/>
              </a:ext>
            </a:extLst>
          </p:cNvPr>
          <p:cNvSpPr txBox="1">
            <a:spLocks/>
          </p:cNvSpPr>
          <p:nvPr/>
        </p:nvSpPr>
        <p:spPr>
          <a:xfrm>
            <a:off x="1524000" y="3955898"/>
            <a:ext cx="9144000" cy="1655762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5400" b="1" dirty="0">
                <a:solidFill>
                  <a:schemeClr val="accent1"/>
                </a:solidFill>
              </a:rPr>
              <a:t>TECHNODIVERSITY</a:t>
            </a:r>
          </a:p>
          <a:p>
            <a:r>
              <a:rPr lang="de-DE" sz="5400" b="1" dirty="0">
                <a:solidFill>
                  <a:schemeClr val="accent1"/>
                </a:solidFill>
              </a:rPr>
              <a:t>PR1 FACTS &amp; METHODS</a:t>
            </a:r>
          </a:p>
          <a:p>
            <a:r>
              <a:rPr lang="de-DE" sz="5400" b="1" dirty="0" err="1">
                <a:solidFill>
                  <a:schemeClr val="accent1"/>
                </a:solidFill>
              </a:rPr>
              <a:t>TDiv</a:t>
            </a:r>
            <a:r>
              <a:rPr lang="de-DE" sz="5400" b="1">
                <a:solidFill>
                  <a:schemeClr val="accent1"/>
                </a:solidFill>
              </a:rPr>
              <a:t> PR1-E04-Figures</a:t>
            </a:r>
            <a:endParaRPr lang="de-DE" sz="5400" b="1" dirty="0">
              <a:solidFill>
                <a:schemeClr val="accent1"/>
              </a:solidFill>
            </a:endParaRPr>
          </a:p>
          <a:p>
            <a:r>
              <a:rPr lang="de-DE" sz="4000" dirty="0">
                <a:solidFill>
                  <a:schemeClr val="accent1"/>
                </a:solidFill>
              </a:rPr>
              <a:t>Jörn Erler, Technische Universität Dresden (</a:t>
            </a:r>
            <a:r>
              <a:rPr lang="de-DE" sz="4000" dirty="0" err="1">
                <a:solidFill>
                  <a:schemeClr val="accent1"/>
                </a:solidFill>
              </a:rPr>
              <a:t>conception</a:t>
            </a:r>
            <a:r>
              <a:rPr lang="de-DE" sz="4000" dirty="0">
                <a:solidFill>
                  <a:schemeClr val="accent1"/>
                </a:solidFill>
              </a:rPr>
              <a:t>, design </a:t>
            </a:r>
            <a:r>
              <a:rPr lang="de-DE" sz="4000" dirty="0" err="1">
                <a:solidFill>
                  <a:schemeClr val="accent1"/>
                </a:solidFill>
              </a:rPr>
              <a:t>and</a:t>
            </a:r>
            <a:r>
              <a:rPr lang="de-DE" sz="4000" dirty="0">
                <a:solidFill>
                  <a:schemeClr val="accent1"/>
                </a:solidFill>
              </a:rPr>
              <a:t> original </a:t>
            </a:r>
            <a:r>
              <a:rPr lang="de-DE" sz="4000" dirty="0" err="1">
                <a:solidFill>
                  <a:schemeClr val="accent1"/>
                </a:solidFill>
              </a:rPr>
              <a:t>writing</a:t>
            </a:r>
            <a:r>
              <a:rPr lang="de-DE" sz="4000" dirty="0">
                <a:solidFill>
                  <a:schemeClr val="accent1"/>
                </a:solidFill>
              </a:rPr>
              <a:t>);</a:t>
            </a:r>
          </a:p>
          <a:p>
            <a:r>
              <a:rPr lang="de-DE" sz="4000" dirty="0">
                <a:solidFill>
                  <a:schemeClr val="accent1"/>
                </a:solidFill>
              </a:rPr>
              <a:t>Raffaele </a:t>
            </a:r>
            <a:r>
              <a:rPr lang="de-DE" sz="4000" dirty="0" err="1">
                <a:solidFill>
                  <a:schemeClr val="accent1"/>
                </a:solidFill>
              </a:rPr>
              <a:t>Spinelli</a:t>
            </a:r>
            <a:r>
              <a:rPr lang="de-DE" sz="4000" dirty="0">
                <a:solidFill>
                  <a:schemeClr val="accent1"/>
                </a:solidFill>
              </a:rPr>
              <a:t>, </a:t>
            </a:r>
            <a:r>
              <a:rPr lang="de-DE" sz="4000" dirty="0" err="1">
                <a:solidFill>
                  <a:schemeClr val="accent1"/>
                </a:solidFill>
              </a:rPr>
              <a:t>Consiglio</a:t>
            </a:r>
            <a:r>
              <a:rPr lang="de-DE" sz="4000" dirty="0">
                <a:solidFill>
                  <a:schemeClr val="accent1"/>
                </a:solidFill>
              </a:rPr>
              <a:t> </a:t>
            </a:r>
            <a:r>
              <a:rPr lang="de-DE" sz="4000" dirty="0" err="1">
                <a:solidFill>
                  <a:schemeClr val="accent1"/>
                </a:solidFill>
              </a:rPr>
              <a:t>Nazionale</a:t>
            </a:r>
            <a:r>
              <a:rPr lang="de-DE" sz="4000" dirty="0">
                <a:solidFill>
                  <a:schemeClr val="accent1"/>
                </a:solidFill>
              </a:rPr>
              <a:t> delle </a:t>
            </a:r>
            <a:r>
              <a:rPr lang="de-DE" sz="4000" dirty="0" err="1">
                <a:solidFill>
                  <a:schemeClr val="accent1"/>
                </a:solidFill>
              </a:rPr>
              <a:t>Ricerche</a:t>
            </a:r>
            <a:r>
              <a:rPr lang="de-DE" sz="4000" dirty="0">
                <a:solidFill>
                  <a:schemeClr val="accent1"/>
                </a:solidFill>
              </a:rPr>
              <a:t> </a:t>
            </a:r>
            <a:r>
              <a:rPr lang="de-DE" sz="4000" dirty="0" err="1">
                <a:solidFill>
                  <a:schemeClr val="accent1"/>
                </a:solidFill>
              </a:rPr>
              <a:t>Firence</a:t>
            </a:r>
            <a:r>
              <a:rPr lang="de-DE" sz="4000" dirty="0">
                <a:solidFill>
                  <a:schemeClr val="accent1"/>
                </a:solidFill>
              </a:rPr>
              <a:t> (</a:t>
            </a:r>
            <a:r>
              <a:rPr lang="de-DE" sz="4000" dirty="0" err="1">
                <a:solidFill>
                  <a:schemeClr val="accent1"/>
                </a:solidFill>
              </a:rPr>
              <a:t>revision</a:t>
            </a:r>
            <a:r>
              <a:rPr lang="de-DE" sz="4000" dirty="0">
                <a:solidFill>
                  <a:schemeClr val="accent1"/>
                </a:solidFill>
              </a:rPr>
              <a:t>, </a:t>
            </a:r>
            <a:r>
              <a:rPr lang="de-DE" sz="4000" dirty="0" err="1">
                <a:solidFill>
                  <a:schemeClr val="accent1"/>
                </a:solidFill>
              </a:rPr>
              <a:t>analysis</a:t>
            </a:r>
            <a:r>
              <a:rPr lang="de-DE" sz="4000" dirty="0">
                <a:solidFill>
                  <a:schemeClr val="accent1"/>
                </a:solidFill>
              </a:rPr>
              <a:t> </a:t>
            </a:r>
            <a:r>
              <a:rPr lang="de-DE" sz="4000" dirty="0" err="1">
                <a:solidFill>
                  <a:schemeClr val="accent1"/>
                </a:solidFill>
              </a:rPr>
              <a:t>and</a:t>
            </a:r>
            <a:r>
              <a:rPr lang="de-DE" sz="4000" dirty="0">
                <a:solidFill>
                  <a:schemeClr val="accent1"/>
                </a:solidFill>
              </a:rPr>
              <a:t> </a:t>
            </a:r>
            <a:r>
              <a:rPr lang="de-DE" sz="4000" dirty="0" err="1">
                <a:solidFill>
                  <a:schemeClr val="accent1"/>
                </a:solidFill>
              </a:rPr>
              <a:t>co-writing</a:t>
            </a:r>
            <a:r>
              <a:rPr lang="de-DE" sz="4000" dirty="0">
                <a:solidFill>
                  <a:schemeClr val="accent1"/>
                </a:solidFill>
              </a:rPr>
              <a:t>)</a:t>
            </a:r>
            <a:br>
              <a:rPr lang="de-DE" sz="4000" dirty="0">
                <a:solidFill>
                  <a:schemeClr val="accent1"/>
                </a:solidFill>
              </a:rPr>
            </a:br>
            <a:endParaRPr lang="de-DE" sz="4000" dirty="0">
              <a:solidFill>
                <a:schemeClr val="accent1"/>
              </a:solidFill>
            </a:endParaRPr>
          </a:p>
          <a:p>
            <a:endParaRPr lang="de-DE" sz="2600" dirty="0">
              <a:solidFill>
                <a:schemeClr val="accent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833C6C6-9C31-E8F9-D2D4-D2FFC4213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551" y="698243"/>
            <a:ext cx="3200850" cy="296410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F8D45D9-D2BB-B581-6A14-C467835B6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856738"/>
            <a:ext cx="4105275" cy="86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82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1D30429D-36F6-7BA1-B8F5-8ED50A90FCE7}"/>
              </a:ext>
            </a:extLst>
          </p:cNvPr>
          <p:cNvGrpSpPr/>
          <p:nvPr/>
        </p:nvGrpSpPr>
        <p:grpSpPr>
          <a:xfrm>
            <a:off x="3348053" y="2152510"/>
            <a:ext cx="1459549" cy="2552979"/>
            <a:chOff x="990600" y="2715501"/>
            <a:chExt cx="1928109" cy="2657715"/>
          </a:xfrm>
          <a:solidFill>
            <a:schemeClr val="bg1"/>
          </a:solidFill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BAAFE8D1-E2FB-55C4-C34A-E2ABEA35D82E}"/>
                </a:ext>
              </a:extLst>
            </p:cNvPr>
            <p:cNvSpPr/>
            <p:nvPr/>
          </p:nvSpPr>
          <p:spPr bwMode="auto">
            <a:xfrm>
              <a:off x="990600" y="2715501"/>
              <a:ext cx="1925216" cy="2657715"/>
            </a:xfrm>
            <a:prstGeom prst="rect">
              <a:avLst/>
            </a:prstGeom>
            <a:grpFill/>
            <a:ln w="76200" cap="flat" cmpd="sng" algn="ctr">
              <a:solidFill>
                <a:srgbClr val="FF773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D402CB89-F91B-7FB2-86A7-B30F18550B66}"/>
                </a:ext>
              </a:extLst>
            </p:cNvPr>
            <p:cNvSpPr txBox="1"/>
            <p:nvPr/>
          </p:nvSpPr>
          <p:spPr>
            <a:xfrm>
              <a:off x="1206462" y="3272803"/>
              <a:ext cx="1712247" cy="338554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latin typeface="Fira Sans" panose="020B0503050000020004" pitchFamily="34" charset="0"/>
                </a:rPr>
                <a:t>t</a:t>
              </a:r>
              <a:r>
                <a:rPr lang="de-DE" sz="1600" b="0" dirty="0">
                  <a:solidFill>
                    <a:schemeClr val="tx1"/>
                  </a:solidFill>
                  <a:latin typeface="Fira Sans" panose="020B0503050000020004" pitchFamily="34" charset="0"/>
                </a:rPr>
                <a:t>otal stress</a:t>
              </a:r>
            </a:p>
          </p:txBody>
        </p:sp>
      </p:grpSp>
      <p:sp>
        <p:nvSpPr>
          <p:cNvPr id="6" name="Textfeld 5">
            <a:extLst>
              <a:ext uri="{FF2B5EF4-FFF2-40B4-BE49-F238E27FC236}">
                <a16:creationId xmlns:a16="http://schemas.microsoft.com/office/drawing/2014/main" id="{3AA2603D-08F2-D5D0-3A32-0FBD73CE1519}"/>
              </a:ext>
            </a:extLst>
          </p:cNvPr>
          <p:cNvSpPr txBox="1"/>
          <p:nvPr/>
        </p:nvSpPr>
        <p:spPr>
          <a:xfrm>
            <a:off x="3543898" y="3450551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0" dirty="0" err="1">
                <a:solidFill>
                  <a:schemeClr val="tx1"/>
                </a:solidFill>
                <a:latin typeface="Fira Sans" panose="020B0503050000020004" pitchFamily="34" charset="0"/>
              </a:rPr>
              <a:t>defined</a:t>
            </a:r>
            <a:r>
              <a:rPr lang="de-DE" sz="1600" b="0" dirty="0">
                <a:solidFill>
                  <a:schemeClr val="tx1"/>
                </a:solidFill>
                <a:latin typeface="Fira Sans" panose="020B0503050000020004" pitchFamily="34" charset="0"/>
              </a:rPr>
              <a:t> </a:t>
            </a:r>
            <a:r>
              <a:rPr lang="de-DE" sz="1600" b="0" dirty="0" err="1">
                <a:solidFill>
                  <a:schemeClr val="tx1"/>
                </a:solidFill>
                <a:latin typeface="Fira Sans" panose="020B0503050000020004" pitchFamily="34" charset="0"/>
              </a:rPr>
              <a:t>by</a:t>
            </a:r>
            <a:r>
              <a:rPr lang="de-DE" sz="1600" b="0" dirty="0">
                <a:solidFill>
                  <a:schemeClr val="tx1"/>
                </a:solidFill>
                <a:latin typeface="Fira Sans" panose="020B0503050000020004" pitchFamily="34" charset="0"/>
              </a:rPr>
              <a:t> </a:t>
            </a:r>
            <a:r>
              <a:rPr lang="de-DE" sz="1600" b="0" dirty="0" err="1">
                <a:solidFill>
                  <a:schemeClr val="tx1"/>
                </a:solidFill>
                <a:latin typeface="Fira Sans" panose="020B0503050000020004" pitchFamily="34" charset="0"/>
              </a:rPr>
              <a:t>standard</a:t>
            </a:r>
            <a:r>
              <a:rPr lang="de-DE" sz="1600" b="0" dirty="0">
                <a:solidFill>
                  <a:schemeClr val="tx1"/>
                </a:solidFill>
                <a:latin typeface="Fira Sans" panose="020B0503050000020004" pitchFamily="34" charset="0"/>
              </a:rPr>
              <a:t> </a:t>
            </a:r>
            <a:r>
              <a:rPr lang="de-DE" sz="1600" b="0" dirty="0" err="1">
                <a:solidFill>
                  <a:schemeClr val="tx1"/>
                </a:solidFill>
                <a:latin typeface="Fira Sans" panose="020B0503050000020004" pitchFamily="34" charset="0"/>
              </a:rPr>
              <a:t>method</a:t>
            </a:r>
            <a:endParaRPr lang="de-DE" sz="1600" b="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31" name="Richtungspfeil 30">
            <a:extLst>
              <a:ext uri="{FF2B5EF4-FFF2-40B4-BE49-F238E27FC236}">
                <a16:creationId xmlns:a16="http://schemas.microsoft.com/office/drawing/2014/main" id="{032810F8-0A59-48A5-9E30-E8A4B5190BC5}"/>
              </a:ext>
            </a:extLst>
          </p:cNvPr>
          <p:cNvSpPr/>
          <p:nvPr/>
        </p:nvSpPr>
        <p:spPr>
          <a:xfrm>
            <a:off x="1664620" y="2152510"/>
            <a:ext cx="1547664" cy="584774"/>
          </a:xfrm>
          <a:prstGeom prst="homePlate">
            <a:avLst/>
          </a:prstGeom>
          <a:solidFill>
            <a:schemeClr val="bg1"/>
          </a:solidFill>
          <a:ln w="76200" cap="flat" cmpd="sng" algn="ctr">
            <a:solidFill>
              <a:srgbClr val="FF773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schemeClr val="tx1"/>
                </a:solidFill>
                <a:latin typeface="Fira Sans" panose="020B0503050000020004" pitchFamily="34" charset="0"/>
              </a:rPr>
              <a:t>partial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schemeClr val="tx1"/>
                </a:solidFill>
                <a:latin typeface="Fira Sans" panose="020B0503050000020004" pitchFamily="34" charset="0"/>
              </a:rPr>
              <a:t>stress</a:t>
            </a:r>
          </a:p>
        </p:txBody>
      </p:sp>
      <p:sp>
        <p:nvSpPr>
          <p:cNvPr id="5" name="Richtungspfeil 4">
            <a:extLst>
              <a:ext uri="{FF2B5EF4-FFF2-40B4-BE49-F238E27FC236}">
                <a16:creationId xmlns:a16="http://schemas.microsoft.com/office/drawing/2014/main" id="{4C73097D-52EB-83BD-B8AF-ECE55E708A0C}"/>
              </a:ext>
            </a:extLst>
          </p:cNvPr>
          <p:cNvSpPr/>
          <p:nvPr/>
        </p:nvSpPr>
        <p:spPr>
          <a:xfrm>
            <a:off x="1664620" y="3136612"/>
            <a:ext cx="1547664" cy="584774"/>
          </a:xfrm>
          <a:prstGeom prst="homePlate">
            <a:avLst/>
          </a:prstGeom>
          <a:solidFill>
            <a:schemeClr val="bg1"/>
          </a:solidFill>
          <a:ln w="76200" cap="flat" cmpd="sng" algn="ctr">
            <a:solidFill>
              <a:srgbClr val="FF773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schemeClr val="tx1"/>
                </a:solidFill>
                <a:latin typeface="Fira Sans" panose="020B0503050000020004" pitchFamily="34" charset="0"/>
              </a:rPr>
              <a:t>partial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schemeClr val="tx1"/>
                </a:solidFill>
                <a:latin typeface="Fira Sans" panose="020B0503050000020004" pitchFamily="34" charset="0"/>
              </a:rPr>
              <a:t>stress</a:t>
            </a:r>
          </a:p>
        </p:txBody>
      </p:sp>
      <p:sp>
        <p:nvSpPr>
          <p:cNvPr id="11" name="Richtungspfeil 10">
            <a:extLst>
              <a:ext uri="{FF2B5EF4-FFF2-40B4-BE49-F238E27FC236}">
                <a16:creationId xmlns:a16="http://schemas.microsoft.com/office/drawing/2014/main" id="{E655E9AA-67C2-0B15-73B5-07541BA21112}"/>
              </a:ext>
            </a:extLst>
          </p:cNvPr>
          <p:cNvSpPr/>
          <p:nvPr/>
        </p:nvSpPr>
        <p:spPr>
          <a:xfrm>
            <a:off x="1664620" y="4120715"/>
            <a:ext cx="1547664" cy="584774"/>
          </a:xfrm>
          <a:prstGeom prst="homePlate">
            <a:avLst/>
          </a:prstGeom>
          <a:solidFill>
            <a:schemeClr val="bg1"/>
          </a:solidFill>
          <a:ln w="76200" cap="flat" cmpd="sng" algn="ctr">
            <a:solidFill>
              <a:srgbClr val="FF773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schemeClr val="tx1"/>
                </a:solidFill>
                <a:latin typeface="Fira Sans" panose="020B0503050000020004" pitchFamily="34" charset="0"/>
              </a:rPr>
              <a:t>partial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schemeClr val="tx1"/>
                </a:solidFill>
                <a:latin typeface="Fira Sans" panose="020B0503050000020004" pitchFamily="34" charset="0"/>
              </a:rPr>
              <a:t>stress</a:t>
            </a:r>
          </a:p>
        </p:txBody>
      </p:sp>
    </p:spTree>
    <p:extLst>
      <p:ext uri="{BB962C8B-B14F-4D97-AF65-F5344CB8AC3E}">
        <p14:creationId xmlns:p14="http://schemas.microsoft.com/office/powerpoint/2010/main" val="1970697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1D30429D-36F6-7BA1-B8F5-8ED50A90FCE7}"/>
              </a:ext>
            </a:extLst>
          </p:cNvPr>
          <p:cNvGrpSpPr/>
          <p:nvPr/>
        </p:nvGrpSpPr>
        <p:grpSpPr>
          <a:xfrm>
            <a:off x="926401" y="2207280"/>
            <a:ext cx="1459549" cy="2552979"/>
            <a:chOff x="990600" y="2715501"/>
            <a:chExt cx="1928109" cy="2657715"/>
          </a:xfrm>
          <a:solidFill>
            <a:schemeClr val="bg1"/>
          </a:solidFill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BAAFE8D1-E2FB-55C4-C34A-E2ABEA35D82E}"/>
                </a:ext>
              </a:extLst>
            </p:cNvPr>
            <p:cNvSpPr/>
            <p:nvPr/>
          </p:nvSpPr>
          <p:spPr bwMode="auto">
            <a:xfrm>
              <a:off x="990600" y="2715501"/>
              <a:ext cx="1925216" cy="2657715"/>
            </a:xfrm>
            <a:prstGeom prst="rect">
              <a:avLst/>
            </a:prstGeom>
            <a:grpFill/>
            <a:ln w="76200" cap="flat" cmpd="sng" algn="ctr">
              <a:solidFill>
                <a:srgbClr val="FF773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D402CB89-F91B-7FB2-86A7-B30F18550B66}"/>
                </a:ext>
              </a:extLst>
            </p:cNvPr>
            <p:cNvSpPr txBox="1"/>
            <p:nvPr/>
          </p:nvSpPr>
          <p:spPr>
            <a:xfrm>
              <a:off x="1206462" y="3272803"/>
              <a:ext cx="1712247" cy="338554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latin typeface="Fira Sans" panose="020B0503050000020004" pitchFamily="34" charset="0"/>
                </a:rPr>
                <a:t>t</a:t>
              </a:r>
              <a:r>
                <a:rPr lang="de-DE" sz="1600" b="0" dirty="0">
                  <a:solidFill>
                    <a:schemeClr val="tx1"/>
                  </a:solidFill>
                  <a:latin typeface="Fira Sans" panose="020B0503050000020004" pitchFamily="34" charset="0"/>
                </a:rPr>
                <a:t>otal stress</a:t>
              </a:r>
            </a:p>
          </p:txBody>
        </p:sp>
      </p:grpSp>
      <p:sp>
        <p:nvSpPr>
          <p:cNvPr id="6" name="Textfeld 5">
            <a:extLst>
              <a:ext uri="{FF2B5EF4-FFF2-40B4-BE49-F238E27FC236}">
                <a16:creationId xmlns:a16="http://schemas.microsoft.com/office/drawing/2014/main" id="{3AA2603D-08F2-D5D0-3A32-0FBD73CE1519}"/>
              </a:ext>
            </a:extLst>
          </p:cNvPr>
          <p:cNvSpPr txBox="1"/>
          <p:nvPr/>
        </p:nvSpPr>
        <p:spPr>
          <a:xfrm>
            <a:off x="1122246" y="3505321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0" dirty="0" err="1">
                <a:solidFill>
                  <a:schemeClr val="tx1"/>
                </a:solidFill>
                <a:latin typeface="Fira Sans" panose="020B0503050000020004" pitchFamily="34" charset="0"/>
              </a:rPr>
              <a:t>defined</a:t>
            </a:r>
            <a:r>
              <a:rPr lang="de-DE" sz="1600" b="0" dirty="0">
                <a:solidFill>
                  <a:schemeClr val="tx1"/>
                </a:solidFill>
                <a:latin typeface="Fira Sans" panose="020B0503050000020004" pitchFamily="34" charset="0"/>
              </a:rPr>
              <a:t> </a:t>
            </a:r>
            <a:r>
              <a:rPr lang="de-DE" sz="1600" b="0" dirty="0" err="1">
                <a:solidFill>
                  <a:schemeClr val="tx1"/>
                </a:solidFill>
                <a:latin typeface="Fira Sans" panose="020B0503050000020004" pitchFamily="34" charset="0"/>
              </a:rPr>
              <a:t>by</a:t>
            </a:r>
            <a:r>
              <a:rPr lang="de-DE" sz="1600" b="0" dirty="0">
                <a:solidFill>
                  <a:schemeClr val="tx1"/>
                </a:solidFill>
                <a:latin typeface="Fira Sans" panose="020B0503050000020004" pitchFamily="34" charset="0"/>
              </a:rPr>
              <a:t> </a:t>
            </a:r>
            <a:r>
              <a:rPr lang="de-DE" sz="1600" b="0" dirty="0" err="1">
                <a:solidFill>
                  <a:schemeClr val="tx1"/>
                </a:solidFill>
                <a:latin typeface="Fira Sans" panose="020B0503050000020004" pitchFamily="34" charset="0"/>
              </a:rPr>
              <a:t>standard</a:t>
            </a:r>
            <a:r>
              <a:rPr lang="de-DE" sz="1600" b="0" dirty="0">
                <a:solidFill>
                  <a:schemeClr val="tx1"/>
                </a:solidFill>
                <a:latin typeface="Fira Sans" panose="020B0503050000020004" pitchFamily="34" charset="0"/>
              </a:rPr>
              <a:t> </a:t>
            </a:r>
            <a:r>
              <a:rPr lang="de-DE" sz="1600" b="0" dirty="0" err="1">
                <a:solidFill>
                  <a:schemeClr val="tx1"/>
                </a:solidFill>
                <a:latin typeface="Fira Sans" panose="020B0503050000020004" pitchFamily="34" charset="0"/>
              </a:rPr>
              <a:t>method</a:t>
            </a:r>
            <a:endParaRPr lang="de-DE" sz="1600" b="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4445C394-52B9-5ED9-2F86-B0203ECE64FD}"/>
              </a:ext>
            </a:extLst>
          </p:cNvPr>
          <p:cNvCxnSpPr/>
          <p:nvPr/>
        </p:nvCxnSpPr>
        <p:spPr bwMode="auto">
          <a:xfrm>
            <a:off x="2671109" y="806384"/>
            <a:ext cx="0" cy="4919821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8EAB99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52A0BB97-2437-8027-25E1-2189D3811B3E}"/>
              </a:ext>
            </a:extLst>
          </p:cNvPr>
          <p:cNvSpPr/>
          <p:nvPr/>
        </p:nvSpPr>
        <p:spPr bwMode="auto">
          <a:xfrm>
            <a:off x="2938926" y="806384"/>
            <a:ext cx="1008112" cy="99411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773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400" dirty="0">
              <a:latin typeface="Fira Sans" panose="020B05030500000200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dirty="0" err="1">
                <a:latin typeface="Fira Sans" panose="020B0503050000020004" pitchFamily="34" charset="0"/>
              </a:rPr>
              <a:t>attributes</a:t>
            </a:r>
            <a:endParaRPr kumimoji="0" 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7EE43C9-D3FD-3E5D-1EC2-B48725836941}"/>
              </a:ext>
            </a:extLst>
          </p:cNvPr>
          <p:cNvSpPr/>
          <p:nvPr/>
        </p:nvSpPr>
        <p:spPr bwMode="auto">
          <a:xfrm>
            <a:off x="4157938" y="812342"/>
            <a:ext cx="1008112" cy="99411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773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600" dirty="0">
              <a:latin typeface="Fira Sans" panose="020B05030500000200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err="1">
                <a:latin typeface="Fira Sans" panose="020B0503050000020004" pitchFamily="34" charset="0"/>
              </a:rPr>
              <a:t>ability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7067BF9-E47A-0F20-E7A9-34E4555EBBB7}"/>
              </a:ext>
            </a:extLst>
          </p:cNvPr>
          <p:cNvSpPr/>
          <p:nvPr/>
        </p:nvSpPr>
        <p:spPr bwMode="auto">
          <a:xfrm>
            <a:off x="6011137" y="3184754"/>
            <a:ext cx="1153410" cy="133724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773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600" dirty="0">
              <a:latin typeface="Fira Sans" panose="020B05030500000200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err="1">
                <a:latin typeface="Fira Sans" panose="020B0503050000020004" pitchFamily="34" charset="0"/>
              </a:rPr>
              <a:t>a</a:t>
            </a: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ction</a:t>
            </a: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, </a:t>
            </a: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perfor-mance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379F4DAC-1DBB-9E07-109D-FB773BFDCBD1}"/>
              </a:ext>
            </a:extLst>
          </p:cNvPr>
          <p:cNvCxnSpPr>
            <a:cxnSpLocks/>
          </p:cNvCxnSpPr>
          <p:nvPr/>
        </p:nvCxnSpPr>
        <p:spPr bwMode="auto">
          <a:xfrm>
            <a:off x="4679924" y="1806452"/>
            <a:ext cx="0" cy="40783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7737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61622D73-F60E-E2B9-0B53-6EB3DAF150B5}"/>
              </a:ext>
            </a:extLst>
          </p:cNvPr>
          <p:cNvSpPr/>
          <p:nvPr/>
        </p:nvSpPr>
        <p:spPr bwMode="auto">
          <a:xfrm>
            <a:off x="5387537" y="813386"/>
            <a:ext cx="1006725" cy="99411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773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600" dirty="0">
              <a:latin typeface="Fira Sans" panose="020B05030500000200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err="1">
                <a:latin typeface="Fira Sans" panose="020B0503050000020004" pitchFamily="34" charset="0"/>
              </a:rPr>
              <a:t>skills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7" name="Eingebuchteter Richtungspfeil 16">
            <a:extLst>
              <a:ext uri="{FF2B5EF4-FFF2-40B4-BE49-F238E27FC236}">
                <a16:creationId xmlns:a16="http://schemas.microsoft.com/office/drawing/2014/main" id="{BFF2C34A-C3CF-B189-E10A-A2919E0970E0}"/>
              </a:ext>
            </a:extLst>
          </p:cNvPr>
          <p:cNvSpPr/>
          <p:nvPr/>
        </p:nvSpPr>
        <p:spPr bwMode="auto">
          <a:xfrm>
            <a:off x="2924181" y="5141431"/>
            <a:ext cx="7468842" cy="584774"/>
          </a:xfrm>
          <a:prstGeom prst="chevron">
            <a:avLst/>
          </a:prstGeom>
          <a:solidFill>
            <a:schemeClr val="bg1"/>
          </a:solidFill>
          <a:ln w="76200" cap="flat" cmpd="sng" algn="ctr">
            <a:solidFill>
              <a:srgbClr val="FF773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800" dirty="0">
                <a:latin typeface="Fira Sans" panose="020B0503050000020004" pitchFamily="34" charset="0"/>
              </a:rPr>
              <a:t>			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>
                <a:latin typeface="Fira Sans" panose="020B0503050000020004" pitchFamily="34" charset="0"/>
              </a:rPr>
              <a:t>			i</a:t>
            </a: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ndividual </a:t>
            </a: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strain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764169C5-C4DE-7DC2-8979-BA608F614A70}"/>
              </a:ext>
            </a:extLst>
          </p:cNvPr>
          <p:cNvSpPr/>
          <p:nvPr/>
        </p:nvSpPr>
        <p:spPr bwMode="auto">
          <a:xfrm>
            <a:off x="7255902" y="825725"/>
            <a:ext cx="1153410" cy="99411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773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600" dirty="0">
              <a:latin typeface="Fira Sans" panose="020B05030500000200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dirty="0" err="1">
                <a:latin typeface="Fira Sans" panose="020B0503050000020004" pitchFamily="34" charset="0"/>
              </a:rPr>
              <a:t>disposition</a:t>
            </a:r>
            <a:endParaRPr kumimoji="0" 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22B43D42-4BC3-CA6B-7E62-3AC8EC8B6355}"/>
              </a:ext>
            </a:extLst>
          </p:cNvPr>
          <p:cNvCxnSpPr>
            <a:cxnSpLocks/>
            <a:stCxn id="18" idx="2"/>
          </p:cNvCxnSpPr>
          <p:nvPr/>
        </p:nvCxnSpPr>
        <p:spPr bwMode="auto">
          <a:xfrm>
            <a:off x="7832607" y="1819835"/>
            <a:ext cx="0" cy="394447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7737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Rechteck 26">
            <a:extLst>
              <a:ext uri="{FF2B5EF4-FFF2-40B4-BE49-F238E27FC236}">
                <a16:creationId xmlns:a16="http://schemas.microsoft.com/office/drawing/2014/main" id="{503D6156-74DA-6288-B12A-3C15E62E05F9}"/>
              </a:ext>
            </a:extLst>
          </p:cNvPr>
          <p:cNvSpPr/>
          <p:nvPr/>
        </p:nvSpPr>
        <p:spPr bwMode="auto">
          <a:xfrm>
            <a:off x="8694247" y="813386"/>
            <a:ext cx="1153410" cy="99411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773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motivation</a:t>
            </a:r>
            <a:endParaRPr kumimoji="0" 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79839A90-D412-AE38-550F-5152BD66EA86}"/>
              </a:ext>
            </a:extLst>
          </p:cNvPr>
          <p:cNvCxnSpPr>
            <a:cxnSpLocks/>
            <a:stCxn id="27" idx="2"/>
          </p:cNvCxnSpPr>
          <p:nvPr/>
        </p:nvCxnSpPr>
        <p:spPr bwMode="auto">
          <a:xfrm>
            <a:off x="9270952" y="1807496"/>
            <a:ext cx="0" cy="399784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7737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3662154F-3DC1-70D9-BA98-3CE96B45E3F3}"/>
              </a:ext>
            </a:extLst>
          </p:cNvPr>
          <p:cNvCxnSpPr>
            <a:cxnSpLocks/>
          </p:cNvCxnSpPr>
          <p:nvPr/>
        </p:nvCxnSpPr>
        <p:spPr bwMode="auto">
          <a:xfrm flipV="1">
            <a:off x="2923829" y="3785511"/>
            <a:ext cx="3004911" cy="1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7737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Richtungspfeil 30">
            <a:extLst>
              <a:ext uri="{FF2B5EF4-FFF2-40B4-BE49-F238E27FC236}">
                <a16:creationId xmlns:a16="http://schemas.microsoft.com/office/drawing/2014/main" id="{032810F8-0A59-48A5-9E30-E8A4B5190BC5}"/>
              </a:ext>
            </a:extLst>
          </p:cNvPr>
          <p:cNvSpPr/>
          <p:nvPr/>
        </p:nvSpPr>
        <p:spPr>
          <a:xfrm>
            <a:off x="926401" y="5141431"/>
            <a:ext cx="1547664" cy="584774"/>
          </a:xfrm>
          <a:prstGeom prst="homePlate">
            <a:avLst/>
          </a:prstGeom>
          <a:solidFill>
            <a:schemeClr val="bg1"/>
          </a:solidFill>
          <a:ln w="76200" cap="flat" cmpd="sng" algn="ctr">
            <a:solidFill>
              <a:srgbClr val="FF773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 err="1">
                <a:solidFill>
                  <a:schemeClr val="tx1"/>
                </a:solidFill>
                <a:latin typeface="Fira Sans" panose="020B0503050000020004" pitchFamily="34" charset="0"/>
              </a:rPr>
              <a:t>objective</a:t>
            </a:r>
            <a:r>
              <a:rPr lang="de-DE" sz="1600" dirty="0">
                <a:solidFill>
                  <a:schemeClr val="tx1"/>
                </a:solidFill>
                <a:latin typeface="Fira Sans" panose="020B0503050000020004" pitchFamily="34" charset="0"/>
              </a:rPr>
              <a:t> stress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52A0BB97-2437-8027-25E1-2189D3811B3E}"/>
              </a:ext>
            </a:extLst>
          </p:cNvPr>
          <p:cNvSpPr/>
          <p:nvPr/>
        </p:nvSpPr>
        <p:spPr bwMode="auto">
          <a:xfrm>
            <a:off x="2931342" y="2214282"/>
            <a:ext cx="3609603" cy="556684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773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700" dirty="0">
              <a:latin typeface="Fira Sans" panose="020B05030500000200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err="1">
                <a:latin typeface="Fira Sans" panose="020B0503050000020004" pitchFamily="34" charset="0"/>
              </a:rPr>
              <a:t>c</a:t>
            </a: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apability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52A0BB97-2437-8027-25E1-2189D3811B3E}"/>
              </a:ext>
            </a:extLst>
          </p:cNvPr>
          <p:cNvSpPr/>
          <p:nvPr/>
        </p:nvSpPr>
        <p:spPr bwMode="auto">
          <a:xfrm>
            <a:off x="7255902" y="2207280"/>
            <a:ext cx="2578175" cy="556684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773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700" dirty="0">
              <a:latin typeface="Fira Sans" panose="020B05030500000200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err="1">
                <a:latin typeface="Fira Sans" panose="020B0503050000020004" pitchFamily="34" charset="0"/>
              </a:rPr>
              <a:t>readiness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cxnSp>
        <p:nvCxnSpPr>
          <p:cNvPr id="53" name="Gerade Verbindung mit Pfeil 52">
            <a:extLst>
              <a:ext uri="{FF2B5EF4-FFF2-40B4-BE49-F238E27FC236}">
                <a16:creationId xmlns:a16="http://schemas.microsoft.com/office/drawing/2014/main" id="{379F4DAC-1DBB-9E07-109D-FB773BFDCBD1}"/>
              </a:ext>
            </a:extLst>
          </p:cNvPr>
          <p:cNvCxnSpPr>
            <a:cxnSpLocks/>
          </p:cNvCxnSpPr>
          <p:nvPr/>
        </p:nvCxnSpPr>
        <p:spPr bwMode="auto">
          <a:xfrm>
            <a:off x="3487965" y="1819835"/>
            <a:ext cx="0" cy="40783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7737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4" name="Gerade Verbindung mit Pfeil 53">
            <a:extLst>
              <a:ext uri="{FF2B5EF4-FFF2-40B4-BE49-F238E27FC236}">
                <a16:creationId xmlns:a16="http://schemas.microsoft.com/office/drawing/2014/main" id="{379F4DAC-1DBB-9E07-109D-FB773BFDCBD1}"/>
              </a:ext>
            </a:extLst>
          </p:cNvPr>
          <p:cNvCxnSpPr>
            <a:cxnSpLocks/>
          </p:cNvCxnSpPr>
          <p:nvPr/>
        </p:nvCxnSpPr>
        <p:spPr bwMode="auto">
          <a:xfrm>
            <a:off x="5917401" y="1828799"/>
            <a:ext cx="0" cy="40783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7737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5" name="Gerade Verbindung mit Pfeil 54">
            <a:extLst>
              <a:ext uri="{FF2B5EF4-FFF2-40B4-BE49-F238E27FC236}">
                <a16:creationId xmlns:a16="http://schemas.microsoft.com/office/drawing/2014/main" id="{379F4DAC-1DBB-9E07-109D-FB773BFDCBD1}"/>
              </a:ext>
            </a:extLst>
          </p:cNvPr>
          <p:cNvCxnSpPr>
            <a:cxnSpLocks/>
          </p:cNvCxnSpPr>
          <p:nvPr/>
        </p:nvCxnSpPr>
        <p:spPr bwMode="auto">
          <a:xfrm>
            <a:off x="4698549" y="2805060"/>
            <a:ext cx="1218852" cy="379694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7737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7" name="Gerade Verbindung mit Pfeil 56">
            <a:extLst>
              <a:ext uri="{FF2B5EF4-FFF2-40B4-BE49-F238E27FC236}">
                <a16:creationId xmlns:a16="http://schemas.microsoft.com/office/drawing/2014/main" id="{379F4DAC-1DBB-9E07-109D-FB773BFDCBD1}"/>
              </a:ext>
            </a:extLst>
          </p:cNvPr>
          <p:cNvCxnSpPr>
            <a:cxnSpLocks/>
            <a:stCxn id="45" idx="2"/>
          </p:cNvCxnSpPr>
          <p:nvPr/>
        </p:nvCxnSpPr>
        <p:spPr bwMode="auto">
          <a:xfrm flipH="1">
            <a:off x="7255902" y="2763964"/>
            <a:ext cx="1289088" cy="42079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7737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735301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1D30429D-36F6-7BA1-B8F5-8ED50A90FCE7}"/>
              </a:ext>
            </a:extLst>
          </p:cNvPr>
          <p:cNvGrpSpPr/>
          <p:nvPr/>
        </p:nvGrpSpPr>
        <p:grpSpPr>
          <a:xfrm>
            <a:off x="926401" y="2317034"/>
            <a:ext cx="1459549" cy="2657715"/>
            <a:chOff x="990600" y="2715501"/>
            <a:chExt cx="1928109" cy="2657715"/>
          </a:xfrm>
          <a:solidFill>
            <a:schemeClr val="bg1"/>
          </a:solidFill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BAAFE8D1-E2FB-55C4-C34A-E2ABEA35D82E}"/>
                </a:ext>
              </a:extLst>
            </p:cNvPr>
            <p:cNvSpPr/>
            <p:nvPr/>
          </p:nvSpPr>
          <p:spPr bwMode="auto">
            <a:xfrm>
              <a:off x="990600" y="2715501"/>
              <a:ext cx="1925216" cy="2657715"/>
            </a:xfrm>
            <a:prstGeom prst="rect">
              <a:avLst/>
            </a:prstGeom>
            <a:grpFill/>
            <a:ln w="76200" cap="flat" cmpd="sng" algn="ctr">
              <a:solidFill>
                <a:srgbClr val="FF773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D402CB89-F91B-7FB2-86A7-B30F18550B66}"/>
                </a:ext>
              </a:extLst>
            </p:cNvPr>
            <p:cNvSpPr txBox="1"/>
            <p:nvPr/>
          </p:nvSpPr>
          <p:spPr>
            <a:xfrm>
              <a:off x="1206462" y="3272803"/>
              <a:ext cx="1712247" cy="338554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latin typeface="Fira Sans" panose="020B0503050000020004" pitchFamily="34" charset="0"/>
                </a:rPr>
                <a:t>t</a:t>
              </a:r>
              <a:r>
                <a:rPr lang="de-DE" sz="1600" b="0" dirty="0">
                  <a:solidFill>
                    <a:schemeClr val="tx1"/>
                  </a:solidFill>
                  <a:latin typeface="Fira Sans" panose="020B0503050000020004" pitchFamily="34" charset="0"/>
                </a:rPr>
                <a:t>otal stress</a:t>
              </a:r>
            </a:p>
          </p:txBody>
        </p:sp>
      </p:grpSp>
      <p:sp>
        <p:nvSpPr>
          <p:cNvPr id="6" name="Textfeld 5">
            <a:extLst>
              <a:ext uri="{FF2B5EF4-FFF2-40B4-BE49-F238E27FC236}">
                <a16:creationId xmlns:a16="http://schemas.microsoft.com/office/drawing/2014/main" id="{3AA2603D-08F2-D5D0-3A32-0FBD73CE1519}"/>
              </a:ext>
            </a:extLst>
          </p:cNvPr>
          <p:cNvSpPr txBox="1"/>
          <p:nvPr/>
        </p:nvSpPr>
        <p:spPr>
          <a:xfrm>
            <a:off x="1122246" y="3505321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0" dirty="0" err="1">
                <a:solidFill>
                  <a:schemeClr val="tx1"/>
                </a:solidFill>
                <a:latin typeface="Fira Sans" panose="020B0503050000020004" pitchFamily="34" charset="0"/>
              </a:rPr>
              <a:t>defined</a:t>
            </a:r>
            <a:r>
              <a:rPr lang="de-DE" sz="1600" b="0" dirty="0">
                <a:solidFill>
                  <a:schemeClr val="tx1"/>
                </a:solidFill>
                <a:latin typeface="Fira Sans" panose="020B0503050000020004" pitchFamily="34" charset="0"/>
              </a:rPr>
              <a:t> </a:t>
            </a:r>
            <a:r>
              <a:rPr lang="de-DE" sz="1600" b="0" dirty="0" err="1">
                <a:solidFill>
                  <a:schemeClr val="tx1"/>
                </a:solidFill>
                <a:latin typeface="Fira Sans" panose="020B0503050000020004" pitchFamily="34" charset="0"/>
              </a:rPr>
              <a:t>by</a:t>
            </a:r>
            <a:r>
              <a:rPr lang="de-DE" sz="1600" b="0" dirty="0">
                <a:solidFill>
                  <a:schemeClr val="tx1"/>
                </a:solidFill>
                <a:latin typeface="Fira Sans" panose="020B0503050000020004" pitchFamily="34" charset="0"/>
              </a:rPr>
              <a:t> </a:t>
            </a:r>
            <a:r>
              <a:rPr lang="de-DE" sz="1600" b="0" dirty="0" err="1">
                <a:solidFill>
                  <a:schemeClr val="tx1"/>
                </a:solidFill>
                <a:latin typeface="Fira Sans" panose="020B0503050000020004" pitchFamily="34" charset="0"/>
              </a:rPr>
              <a:t>standard</a:t>
            </a:r>
            <a:r>
              <a:rPr lang="de-DE" sz="1600" b="0" dirty="0">
                <a:solidFill>
                  <a:schemeClr val="tx1"/>
                </a:solidFill>
                <a:latin typeface="Fira Sans" panose="020B0503050000020004" pitchFamily="34" charset="0"/>
              </a:rPr>
              <a:t> </a:t>
            </a:r>
            <a:r>
              <a:rPr lang="de-DE" sz="1600" b="0" dirty="0" err="1">
                <a:solidFill>
                  <a:schemeClr val="tx1"/>
                </a:solidFill>
                <a:latin typeface="Fira Sans" panose="020B0503050000020004" pitchFamily="34" charset="0"/>
              </a:rPr>
              <a:t>method</a:t>
            </a:r>
            <a:endParaRPr lang="de-DE" sz="1600" b="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4445C394-52B9-5ED9-2F86-B0203ECE64FD}"/>
              </a:ext>
            </a:extLst>
          </p:cNvPr>
          <p:cNvCxnSpPr/>
          <p:nvPr/>
        </p:nvCxnSpPr>
        <p:spPr bwMode="auto">
          <a:xfrm>
            <a:off x="2671109" y="806384"/>
            <a:ext cx="0" cy="4919821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8EAB99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52A0BB97-2437-8027-25E1-2189D3811B3E}"/>
              </a:ext>
            </a:extLst>
          </p:cNvPr>
          <p:cNvSpPr/>
          <p:nvPr/>
        </p:nvSpPr>
        <p:spPr bwMode="auto">
          <a:xfrm>
            <a:off x="2938926" y="806384"/>
            <a:ext cx="1008112" cy="1884336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773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600" dirty="0">
              <a:latin typeface="Fira Sans" panose="020B05030500000200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err="1">
                <a:latin typeface="Fira Sans" panose="020B0503050000020004" pitchFamily="34" charset="0"/>
              </a:rPr>
              <a:t>c</a:t>
            </a: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apa-bility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7EE43C9-D3FD-3E5D-1EC2-B48725836941}"/>
              </a:ext>
            </a:extLst>
          </p:cNvPr>
          <p:cNvSpPr/>
          <p:nvPr/>
        </p:nvSpPr>
        <p:spPr bwMode="auto">
          <a:xfrm>
            <a:off x="4093895" y="812342"/>
            <a:ext cx="1008112" cy="1884336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773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600" dirty="0">
              <a:latin typeface="Fira Sans" panose="020B05030500000200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err="1">
                <a:latin typeface="Fira Sans" panose="020B0503050000020004" pitchFamily="34" charset="0"/>
              </a:rPr>
              <a:t>readi</a:t>
            </a:r>
            <a:r>
              <a:rPr lang="de-DE" sz="1600" dirty="0">
                <a:latin typeface="Fira Sans" panose="020B0503050000020004" pitchFamily="34" charset="0"/>
              </a:rPr>
              <a:t>-ness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7067BF9-E47A-0F20-E7A9-34E4555EBBB7}"/>
              </a:ext>
            </a:extLst>
          </p:cNvPr>
          <p:cNvSpPr/>
          <p:nvPr/>
        </p:nvSpPr>
        <p:spPr bwMode="auto">
          <a:xfrm>
            <a:off x="3517190" y="3037113"/>
            <a:ext cx="1153410" cy="148488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773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600" dirty="0">
              <a:latin typeface="Fira Sans" panose="020B05030500000200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err="1">
                <a:latin typeface="Fira Sans" panose="020B0503050000020004" pitchFamily="34" charset="0"/>
              </a:rPr>
              <a:t>a</a:t>
            </a: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ction</a:t>
            </a: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, </a:t>
            </a: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perfor-mance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BFA2E9F6-4201-5EFC-1B6D-17BA210C4F19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 bwMode="auto">
          <a:xfrm>
            <a:off x="3442982" y="2690720"/>
            <a:ext cx="650913" cy="346393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7737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379F4DAC-1DBB-9E07-109D-FB773BFDCBD1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 bwMode="auto">
          <a:xfrm flipH="1">
            <a:off x="4093895" y="2696678"/>
            <a:ext cx="504056" cy="340435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7737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61622D73-F60E-E2B9-0B53-6EB3DAF150B5}"/>
              </a:ext>
            </a:extLst>
          </p:cNvPr>
          <p:cNvSpPr/>
          <p:nvPr/>
        </p:nvSpPr>
        <p:spPr bwMode="auto">
          <a:xfrm>
            <a:off x="5387537" y="813386"/>
            <a:ext cx="1153409" cy="1884336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773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600" dirty="0">
              <a:latin typeface="Fira Sans" panose="020B05030500000200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err="1">
                <a:latin typeface="Fira Sans" panose="020B0503050000020004" pitchFamily="34" charset="0"/>
              </a:rPr>
              <a:t>b</a:t>
            </a: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ody</a:t>
            </a: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functions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FF8066FC-946B-4748-AAA5-251E49598C36}"/>
              </a:ext>
            </a:extLst>
          </p:cNvPr>
          <p:cNvSpPr/>
          <p:nvPr/>
        </p:nvSpPr>
        <p:spPr bwMode="auto">
          <a:xfrm>
            <a:off x="5387537" y="3037112"/>
            <a:ext cx="1153410" cy="148488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773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600" dirty="0">
              <a:latin typeface="Fira Sans" panose="020B05030500000200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err="1">
                <a:latin typeface="Fira Sans" panose="020B0503050000020004" pitchFamily="34" charset="0"/>
              </a:rPr>
              <a:t>s</a:t>
            </a: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train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4620E3E0-EA43-BADA-C95B-79E44927B04C}"/>
              </a:ext>
            </a:extLst>
          </p:cNvPr>
          <p:cNvCxnSpPr>
            <a:cxnSpLocks/>
            <a:stCxn id="10" idx="3"/>
            <a:endCxn id="14" idx="1"/>
          </p:cNvCxnSpPr>
          <p:nvPr/>
        </p:nvCxnSpPr>
        <p:spPr bwMode="auto">
          <a:xfrm flipV="1">
            <a:off x="4670600" y="3779553"/>
            <a:ext cx="716937" cy="1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7737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BE5F4F55-ED8B-519F-E6D4-B37954B87387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 bwMode="auto">
          <a:xfrm>
            <a:off x="5964242" y="2697722"/>
            <a:ext cx="0" cy="33939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7737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Eingebuchteter Richtungspfeil 16">
            <a:extLst>
              <a:ext uri="{FF2B5EF4-FFF2-40B4-BE49-F238E27FC236}">
                <a16:creationId xmlns:a16="http://schemas.microsoft.com/office/drawing/2014/main" id="{BFF2C34A-C3CF-B189-E10A-A2919E0970E0}"/>
              </a:ext>
            </a:extLst>
          </p:cNvPr>
          <p:cNvSpPr/>
          <p:nvPr/>
        </p:nvSpPr>
        <p:spPr bwMode="auto">
          <a:xfrm>
            <a:off x="2924181" y="5141431"/>
            <a:ext cx="7468842" cy="584774"/>
          </a:xfrm>
          <a:prstGeom prst="chevron">
            <a:avLst/>
          </a:prstGeom>
          <a:solidFill>
            <a:schemeClr val="bg1"/>
          </a:solidFill>
          <a:ln w="76200" cap="flat" cmpd="sng" algn="ctr">
            <a:solidFill>
              <a:srgbClr val="FF773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>
                <a:latin typeface="Fira Sans" panose="020B0503050000020004" pitchFamily="34" charset="0"/>
              </a:rPr>
              <a:t>i</a:t>
            </a: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ndividual </a:t>
            </a: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strain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764169C5-C4DE-7DC2-8979-BA608F614A70}"/>
              </a:ext>
            </a:extLst>
          </p:cNvPr>
          <p:cNvSpPr/>
          <p:nvPr/>
        </p:nvSpPr>
        <p:spPr bwMode="auto">
          <a:xfrm>
            <a:off x="7255902" y="825725"/>
            <a:ext cx="1153410" cy="1884336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773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600" dirty="0">
              <a:latin typeface="Fira Sans" panose="020B05030500000200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err="1">
                <a:latin typeface="Fira Sans" panose="020B0503050000020004" pitchFamily="34" charset="0"/>
              </a:rPr>
              <a:t>l</a:t>
            </a: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imit</a:t>
            </a: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 of </a:t>
            </a: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perma-nent</a:t>
            </a: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load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99C96646-1362-3F98-F733-C2A21A4A8551}"/>
              </a:ext>
            </a:extLst>
          </p:cNvPr>
          <p:cNvSpPr/>
          <p:nvPr/>
        </p:nvSpPr>
        <p:spPr bwMode="auto">
          <a:xfrm>
            <a:off x="7255902" y="3025292"/>
            <a:ext cx="1153410" cy="608412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773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latin typeface="Fira Sans" panose="020B0503050000020004" pitchFamily="34" charset="0"/>
                <a:cs typeface="Microsoft Sans Serif" panose="020B0604020202020204" pitchFamily="34" charset="0"/>
              </a:rPr>
              <a:t>conditio-</a:t>
            </a:r>
            <a:r>
              <a:rPr lang="de-DE" sz="1600" dirty="0" err="1">
                <a:latin typeface="Fira Sans" panose="020B0503050000020004" pitchFamily="34" charset="0"/>
                <a:cs typeface="Microsoft Sans Serif" panose="020B0604020202020204" pitchFamily="34" charset="0"/>
              </a:rPr>
              <a:t>ning</a:t>
            </a:r>
            <a:endParaRPr lang="de-DE" sz="1600" dirty="0">
              <a:latin typeface="Fira Sans" panose="020B0503050000020004" pitchFamily="34" charset="0"/>
              <a:cs typeface="Microsoft Sans Serif" panose="020B060402020202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  <a:cs typeface="Microsoft Sans Serif" panose="020B0604020202020204" pitchFamily="34" charset="0"/>
            </a:endParaRPr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22B43D42-4BC3-CA6B-7E62-3AC8EC8B6355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 bwMode="auto">
          <a:xfrm>
            <a:off x="7832607" y="2710061"/>
            <a:ext cx="0" cy="315231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7737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20C45656-DEDC-BBD4-81DD-4D109EDD0401}"/>
              </a:ext>
            </a:extLst>
          </p:cNvPr>
          <p:cNvCxnSpPr>
            <a:cxnSpLocks/>
            <a:endCxn id="19" idx="1"/>
          </p:cNvCxnSpPr>
          <p:nvPr/>
        </p:nvCxnSpPr>
        <p:spPr bwMode="auto">
          <a:xfrm flipV="1">
            <a:off x="6540947" y="3329498"/>
            <a:ext cx="714955" cy="450055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7737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A8196B47-FEAF-B63C-5CDC-28547CFEA3A1}"/>
              </a:ext>
            </a:extLst>
          </p:cNvPr>
          <p:cNvCxnSpPr>
            <a:cxnSpLocks/>
          </p:cNvCxnSpPr>
          <p:nvPr/>
        </p:nvCxnSpPr>
        <p:spPr bwMode="auto">
          <a:xfrm>
            <a:off x="6540947" y="3779553"/>
            <a:ext cx="714955" cy="44956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7737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Rechteck 22">
            <a:extLst>
              <a:ext uri="{FF2B5EF4-FFF2-40B4-BE49-F238E27FC236}">
                <a16:creationId xmlns:a16="http://schemas.microsoft.com/office/drawing/2014/main" id="{B2485376-9A42-D27F-4304-080109C792BB}"/>
              </a:ext>
            </a:extLst>
          </p:cNvPr>
          <p:cNvSpPr/>
          <p:nvPr/>
        </p:nvSpPr>
        <p:spPr bwMode="auto">
          <a:xfrm>
            <a:off x="7255902" y="3908848"/>
            <a:ext cx="1153410" cy="608412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773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 err="1">
                <a:latin typeface="Fira Sans" panose="020B0503050000020004" pitchFamily="34" charset="0"/>
              </a:rPr>
              <a:t>recovery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8F0BAD14-9F73-9F88-8B1C-2D8142782E18}"/>
              </a:ext>
            </a:extLst>
          </p:cNvPr>
          <p:cNvSpPr/>
          <p:nvPr/>
        </p:nvSpPr>
        <p:spPr bwMode="auto">
          <a:xfrm>
            <a:off x="9043871" y="3037112"/>
            <a:ext cx="1153410" cy="148488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773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damage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462CF91C-E6DB-7386-D6DA-C3C1FA67AADB}"/>
              </a:ext>
            </a:extLst>
          </p:cNvPr>
          <p:cNvCxnSpPr>
            <a:cxnSpLocks/>
            <a:stCxn id="19" idx="3"/>
            <a:endCxn id="24" idx="1"/>
          </p:cNvCxnSpPr>
          <p:nvPr/>
        </p:nvCxnSpPr>
        <p:spPr bwMode="auto">
          <a:xfrm>
            <a:off x="8409312" y="3329498"/>
            <a:ext cx="634559" cy="450055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7737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D737FDAC-1C61-A227-E5D8-84D2BEC63A98}"/>
              </a:ext>
            </a:extLst>
          </p:cNvPr>
          <p:cNvCxnSpPr>
            <a:cxnSpLocks/>
            <a:stCxn id="23" idx="3"/>
            <a:endCxn id="24" idx="1"/>
          </p:cNvCxnSpPr>
          <p:nvPr/>
        </p:nvCxnSpPr>
        <p:spPr bwMode="auto">
          <a:xfrm flipV="1">
            <a:off x="8409312" y="3779553"/>
            <a:ext cx="634559" cy="433501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7737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Rechteck 26">
            <a:extLst>
              <a:ext uri="{FF2B5EF4-FFF2-40B4-BE49-F238E27FC236}">
                <a16:creationId xmlns:a16="http://schemas.microsoft.com/office/drawing/2014/main" id="{503D6156-74DA-6288-B12A-3C15E62E05F9}"/>
              </a:ext>
            </a:extLst>
          </p:cNvPr>
          <p:cNvSpPr/>
          <p:nvPr/>
        </p:nvSpPr>
        <p:spPr bwMode="auto">
          <a:xfrm>
            <a:off x="9043871" y="813386"/>
            <a:ext cx="1153410" cy="1884336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773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limit</a:t>
            </a: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to</a:t>
            </a: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damage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79839A90-D412-AE38-550F-5152BD66EA86}"/>
              </a:ext>
            </a:extLst>
          </p:cNvPr>
          <p:cNvCxnSpPr>
            <a:cxnSpLocks/>
            <a:stCxn id="27" idx="2"/>
            <a:endCxn id="24" idx="0"/>
          </p:cNvCxnSpPr>
          <p:nvPr/>
        </p:nvCxnSpPr>
        <p:spPr bwMode="auto">
          <a:xfrm>
            <a:off x="9620572" y="2697722"/>
            <a:ext cx="4" cy="33939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7737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3662154F-3DC1-70D9-BA98-3CE96B45E3F3}"/>
              </a:ext>
            </a:extLst>
          </p:cNvPr>
          <p:cNvCxnSpPr>
            <a:cxnSpLocks/>
          </p:cNvCxnSpPr>
          <p:nvPr/>
        </p:nvCxnSpPr>
        <p:spPr bwMode="auto">
          <a:xfrm flipV="1">
            <a:off x="2813183" y="3779554"/>
            <a:ext cx="704007" cy="5957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7737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Richtungspfeil 30">
            <a:extLst>
              <a:ext uri="{FF2B5EF4-FFF2-40B4-BE49-F238E27FC236}">
                <a16:creationId xmlns:a16="http://schemas.microsoft.com/office/drawing/2014/main" id="{032810F8-0A59-48A5-9E30-E8A4B5190BC5}"/>
              </a:ext>
            </a:extLst>
          </p:cNvPr>
          <p:cNvSpPr/>
          <p:nvPr/>
        </p:nvSpPr>
        <p:spPr>
          <a:xfrm>
            <a:off x="926401" y="5141431"/>
            <a:ext cx="1547664" cy="584774"/>
          </a:xfrm>
          <a:prstGeom prst="homePlate">
            <a:avLst/>
          </a:prstGeom>
          <a:solidFill>
            <a:schemeClr val="bg1"/>
          </a:solidFill>
          <a:ln w="76200" cap="flat" cmpd="sng" algn="ctr">
            <a:solidFill>
              <a:srgbClr val="FF773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 err="1">
                <a:solidFill>
                  <a:schemeClr val="tx1"/>
                </a:solidFill>
                <a:latin typeface="Fira Sans" panose="020B0503050000020004" pitchFamily="34" charset="0"/>
              </a:rPr>
              <a:t>objective</a:t>
            </a:r>
            <a:r>
              <a:rPr lang="de-DE" sz="1600" dirty="0">
                <a:solidFill>
                  <a:schemeClr val="tx1"/>
                </a:solidFill>
                <a:latin typeface="Fira Sans" panose="020B0503050000020004" pitchFamily="34" charset="0"/>
              </a:rPr>
              <a:t> stress</a:t>
            </a:r>
          </a:p>
        </p:txBody>
      </p:sp>
    </p:spTree>
    <p:extLst>
      <p:ext uri="{BB962C8B-B14F-4D97-AF65-F5344CB8AC3E}">
        <p14:creationId xmlns:p14="http://schemas.microsoft.com/office/powerpoint/2010/main" val="463562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1D30429D-36F6-7BA1-B8F5-8ED50A90FCE7}"/>
              </a:ext>
            </a:extLst>
          </p:cNvPr>
          <p:cNvGrpSpPr/>
          <p:nvPr/>
        </p:nvGrpSpPr>
        <p:grpSpPr>
          <a:xfrm>
            <a:off x="926401" y="2317034"/>
            <a:ext cx="1457359" cy="2657715"/>
            <a:chOff x="990600" y="2715501"/>
            <a:chExt cx="1925216" cy="2657715"/>
          </a:xfrm>
          <a:solidFill>
            <a:srgbClr val="FF7737"/>
          </a:solidFill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BAAFE8D1-E2FB-55C4-C34A-E2ABEA35D82E}"/>
                </a:ext>
              </a:extLst>
            </p:cNvPr>
            <p:cNvSpPr/>
            <p:nvPr/>
          </p:nvSpPr>
          <p:spPr bwMode="auto">
            <a:xfrm>
              <a:off x="990600" y="2715501"/>
              <a:ext cx="1925216" cy="2657715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solidFill>
                <a:srgbClr val="FF773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600">
                <a:latin typeface="Fira Sans" panose="020B0503050000020004" pitchFamily="34" charset="0"/>
              </a:endParaRPr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D402CB89-F91B-7FB2-86A7-B30F18550B66}"/>
                </a:ext>
              </a:extLst>
            </p:cNvPr>
            <p:cNvSpPr txBox="1"/>
            <p:nvPr/>
          </p:nvSpPr>
          <p:spPr>
            <a:xfrm>
              <a:off x="1100753" y="3266302"/>
              <a:ext cx="1712247" cy="338554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R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1600">
                  <a:latin typeface="Fira Sans" panose="020B0503050000020004" pitchFamily="34" charset="0"/>
                </a:defRPr>
              </a:lvl1pPr>
            </a:lstStyle>
            <a:p>
              <a:r>
                <a:rPr lang="de-DE" dirty="0"/>
                <a:t>total stress</a:t>
              </a:r>
            </a:p>
          </p:txBody>
        </p:sp>
      </p:grpSp>
      <p:sp>
        <p:nvSpPr>
          <p:cNvPr id="6" name="Textfeld 5">
            <a:extLst>
              <a:ext uri="{FF2B5EF4-FFF2-40B4-BE49-F238E27FC236}">
                <a16:creationId xmlns:a16="http://schemas.microsoft.com/office/drawing/2014/main" id="{3AA2603D-08F2-D5D0-3A32-0FBD73CE1519}"/>
              </a:ext>
            </a:extLst>
          </p:cNvPr>
          <p:cNvSpPr txBox="1"/>
          <p:nvPr/>
        </p:nvSpPr>
        <p:spPr>
          <a:xfrm>
            <a:off x="1122246" y="3505321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0" dirty="0" err="1">
                <a:latin typeface="Fira Sans" panose="020B0503050000020004" pitchFamily="34" charset="0"/>
              </a:rPr>
              <a:t>defined</a:t>
            </a:r>
            <a:r>
              <a:rPr lang="de-DE" sz="1600" b="0" dirty="0">
                <a:latin typeface="Fira Sans" panose="020B0503050000020004" pitchFamily="34" charset="0"/>
              </a:rPr>
              <a:t> </a:t>
            </a:r>
            <a:r>
              <a:rPr lang="de-DE" sz="1600" b="0" dirty="0" err="1">
                <a:latin typeface="Fira Sans" panose="020B0503050000020004" pitchFamily="34" charset="0"/>
              </a:rPr>
              <a:t>by</a:t>
            </a:r>
            <a:r>
              <a:rPr lang="de-DE" sz="1600" b="0" dirty="0">
                <a:latin typeface="Fira Sans" panose="020B0503050000020004" pitchFamily="34" charset="0"/>
              </a:rPr>
              <a:t> </a:t>
            </a:r>
            <a:r>
              <a:rPr lang="de-DE" sz="1600" b="0" dirty="0" err="1">
                <a:latin typeface="Fira Sans" panose="020B0503050000020004" pitchFamily="34" charset="0"/>
              </a:rPr>
              <a:t>standard</a:t>
            </a:r>
            <a:r>
              <a:rPr lang="de-DE" sz="1600" b="0" dirty="0">
                <a:latin typeface="Fira Sans" panose="020B0503050000020004" pitchFamily="34" charset="0"/>
              </a:rPr>
              <a:t> </a:t>
            </a:r>
            <a:r>
              <a:rPr lang="de-DE" sz="1600" b="0" dirty="0" err="1">
                <a:latin typeface="Fira Sans" panose="020B0503050000020004" pitchFamily="34" charset="0"/>
              </a:rPr>
              <a:t>method</a:t>
            </a:r>
            <a:endParaRPr lang="de-DE" sz="1600" b="0" dirty="0">
              <a:latin typeface="Fira Sans" panose="020B0503050000020004" pitchFamily="34" charset="0"/>
            </a:endParaRPr>
          </a:p>
        </p:txBody>
      </p: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4445C394-52B9-5ED9-2F86-B0203ECE64FD}"/>
              </a:ext>
            </a:extLst>
          </p:cNvPr>
          <p:cNvCxnSpPr/>
          <p:nvPr/>
        </p:nvCxnSpPr>
        <p:spPr bwMode="auto">
          <a:xfrm>
            <a:off x="2671109" y="806384"/>
            <a:ext cx="0" cy="4919821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8EAB99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52A0BB97-2437-8027-25E1-2189D3811B3E}"/>
              </a:ext>
            </a:extLst>
          </p:cNvPr>
          <p:cNvSpPr/>
          <p:nvPr/>
        </p:nvSpPr>
        <p:spPr bwMode="auto">
          <a:xfrm>
            <a:off x="2938926" y="806384"/>
            <a:ext cx="1008112" cy="1884336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773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600" dirty="0">
              <a:latin typeface="Fira Sans" panose="020B05030500000200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err="1">
                <a:latin typeface="Fira Sans" panose="020B0503050000020004" pitchFamily="34" charset="0"/>
              </a:rPr>
              <a:t>c</a:t>
            </a: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apa-bility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7EE43C9-D3FD-3E5D-1EC2-B48725836941}"/>
              </a:ext>
            </a:extLst>
          </p:cNvPr>
          <p:cNvSpPr/>
          <p:nvPr/>
        </p:nvSpPr>
        <p:spPr bwMode="auto">
          <a:xfrm>
            <a:off x="4093895" y="812342"/>
            <a:ext cx="1008112" cy="1884336"/>
          </a:xfrm>
          <a:prstGeom prst="rect">
            <a:avLst/>
          </a:prstGeom>
          <a:solidFill>
            <a:srgbClr val="FF7737"/>
          </a:solidFill>
          <a:ln w="76200" cap="flat" cmpd="sng" algn="ctr">
            <a:solidFill>
              <a:srgbClr val="FF773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600" dirty="0">
              <a:solidFill>
                <a:schemeClr val="bg1"/>
              </a:solidFill>
              <a:latin typeface="Fira Sans" panose="020B05030500000200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err="1">
                <a:solidFill>
                  <a:schemeClr val="bg1"/>
                </a:solidFill>
                <a:latin typeface="Fira Sans" panose="020B0503050000020004" pitchFamily="34" charset="0"/>
              </a:rPr>
              <a:t>readi</a:t>
            </a:r>
            <a:r>
              <a:rPr lang="de-DE" sz="1600" dirty="0">
                <a:solidFill>
                  <a:schemeClr val="bg1"/>
                </a:solidFill>
                <a:latin typeface="Fira Sans" panose="020B0503050000020004" pitchFamily="34" charset="0"/>
              </a:rPr>
              <a:t>-ness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7067BF9-E47A-0F20-E7A9-34E4555EBBB7}"/>
              </a:ext>
            </a:extLst>
          </p:cNvPr>
          <p:cNvSpPr/>
          <p:nvPr/>
        </p:nvSpPr>
        <p:spPr bwMode="auto">
          <a:xfrm>
            <a:off x="3517190" y="3037113"/>
            <a:ext cx="1153410" cy="148488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773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600" dirty="0">
              <a:latin typeface="Fira Sans" panose="020B05030500000200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err="1">
                <a:latin typeface="Fira Sans" panose="020B0503050000020004" pitchFamily="34" charset="0"/>
              </a:rPr>
              <a:t>a</a:t>
            </a: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ction</a:t>
            </a: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, </a:t>
            </a: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perfor-mance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BFA2E9F6-4201-5EFC-1B6D-17BA210C4F19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 bwMode="auto">
          <a:xfrm>
            <a:off x="3442982" y="2690720"/>
            <a:ext cx="650913" cy="346393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7737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379F4DAC-1DBB-9E07-109D-FB773BFDCBD1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 bwMode="auto">
          <a:xfrm flipH="1">
            <a:off x="4093895" y="2696678"/>
            <a:ext cx="504056" cy="340435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7737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61622D73-F60E-E2B9-0B53-6EB3DAF150B5}"/>
              </a:ext>
            </a:extLst>
          </p:cNvPr>
          <p:cNvSpPr/>
          <p:nvPr/>
        </p:nvSpPr>
        <p:spPr bwMode="auto">
          <a:xfrm>
            <a:off x="5387537" y="813386"/>
            <a:ext cx="1153409" cy="1884336"/>
          </a:xfrm>
          <a:prstGeom prst="rect">
            <a:avLst/>
          </a:prstGeom>
          <a:solidFill>
            <a:srgbClr val="FF7737"/>
          </a:solidFill>
          <a:ln w="76200" cap="flat" cmpd="sng" algn="ctr">
            <a:solidFill>
              <a:srgbClr val="FF773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600" dirty="0">
              <a:solidFill>
                <a:schemeClr val="bg1"/>
              </a:solidFill>
              <a:latin typeface="Fira Sans" panose="020B05030500000200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err="1">
                <a:solidFill>
                  <a:schemeClr val="bg1"/>
                </a:solidFill>
                <a:latin typeface="Fira Sans" panose="020B0503050000020004" pitchFamily="34" charset="0"/>
              </a:rPr>
              <a:t>b</a:t>
            </a: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</a:rPr>
              <a:t>ody</a:t>
            </a: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</a:rPr>
              <a:t>functions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FF8066FC-946B-4748-AAA5-251E49598C36}"/>
              </a:ext>
            </a:extLst>
          </p:cNvPr>
          <p:cNvSpPr/>
          <p:nvPr/>
        </p:nvSpPr>
        <p:spPr bwMode="auto">
          <a:xfrm>
            <a:off x="5387537" y="3037112"/>
            <a:ext cx="1153410" cy="148488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773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600" dirty="0">
              <a:latin typeface="Fira Sans" panose="020B05030500000200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err="1">
                <a:latin typeface="Fira Sans" panose="020B0503050000020004" pitchFamily="34" charset="0"/>
              </a:rPr>
              <a:t>s</a:t>
            </a: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train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4620E3E0-EA43-BADA-C95B-79E44927B04C}"/>
              </a:ext>
            </a:extLst>
          </p:cNvPr>
          <p:cNvCxnSpPr>
            <a:cxnSpLocks/>
            <a:stCxn id="10" idx="3"/>
            <a:endCxn id="14" idx="1"/>
          </p:cNvCxnSpPr>
          <p:nvPr/>
        </p:nvCxnSpPr>
        <p:spPr bwMode="auto">
          <a:xfrm flipV="1">
            <a:off x="4670600" y="3779553"/>
            <a:ext cx="716937" cy="1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7737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BE5F4F55-ED8B-519F-E6D4-B37954B87387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 bwMode="auto">
          <a:xfrm>
            <a:off x="5964242" y="2697722"/>
            <a:ext cx="0" cy="33939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7737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Eingebuchteter Richtungspfeil 16">
            <a:extLst>
              <a:ext uri="{FF2B5EF4-FFF2-40B4-BE49-F238E27FC236}">
                <a16:creationId xmlns:a16="http://schemas.microsoft.com/office/drawing/2014/main" id="{BFF2C34A-C3CF-B189-E10A-A2919E0970E0}"/>
              </a:ext>
            </a:extLst>
          </p:cNvPr>
          <p:cNvSpPr/>
          <p:nvPr/>
        </p:nvSpPr>
        <p:spPr bwMode="auto">
          <a:xfrm>
            <a:off x="2924181" y="5141431"/>
            <a:ext cx="7468842" cy="584774"/>
          </a:xfrm>
          <a:prstGeom prst="chevron">
            <a:avLst/>
          </a:prstGeom>
          <a:solidFill>
            <a:schemeClr val="bg1"/>
          </a:solidFill>
          <a:ln w="76200" cap="flat" cmpd="sng" algn="ctr">
            <a:solidFill>
              <a:srgbClr val="FF773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>
                <a:latin typeface="Fira Sans" panose="020B0503050000020004" pitchFamily="34" charset="0"/>
              </a:rPr>
              <a:t>i</a:t>
            </a: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ndividual </a:t>
            </a: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strain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764169C5-C4DE-7DC2-8979-BA608F614A70}"/>
              </a:ext>
            </a:extLst>
          </p:cNvPr>
          <p:cNvSpPr/>
          <p:nvPr/>
        </p:nvSpPr>
        <p:spPr bwMode="auto">
          <a:xfrm>
            <a:off x="7255902" y="825725"/>
            <a:ext cx="1153410" cy="1884336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773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600" dirty="0">
              <a:latin typeface="Fira Sans" panose="020B05030500000200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err="1">
                <a:latin typeface="Fira Sans" panose="020B0503050000020004" pitchFamily="34" charset="0"/>
              </a:rPr>
              <a:t>l</a:t>
            </a: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imit</a:t>
            </a: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 of </a:t>
            </a: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perma-nent</a:t>
            </a: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load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99C96646-1362-3F98-F733-C2A21A4A8551}"/>
              </a:ext>
            </a:extLst>
          </p:cNvPr>
          <p:cNvSpPr/>
          <p:nvPr/>
        </p:nvSpPr>
        <p:spPr bwMode="auto">
          <a:xfrm>
            <a:off x="7255902" y="3025292"/>
            <a:ext cx="1153410" cy="608412"/>
          </a:xfrm>
          <a:prstGeom prst="rect">
            <a:avLst/>
          </a:prstGeom>
          <a:solidFill>
            <a:srgbClr val="FF7737"/>
          </a:solidFill>
          <a:ln w="76200" cap="flat" cmpd="sng" algn="ctr">
            <a:solidFill>
              <a:srgbClr val="FF773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schemeClr val="bg1"/>
                </a:solidFill>
                <a:latin typeface="Fira Sans" panose="020B0503050000020004" pitchFamily="34" charset="0"/>
                <a:cs typeface="Microsoft Sans Serif" panose="020B0604020202020204" pitchFamily="34" charset="0"/>
              </a:rPr>
              <a:t>conditio-</a:t>
            </a:r>
            <a:r>
              <a:rPr lang="de-DE" sz="1600" dirty="0" err="1">
                <a:solidFill>
                  <a:schemeClr val="bg1"/>
                </a:solidFill>
                <a:latin typeface="Fira Sans" panose="020B0503050000020004" pitchFamily="34" charset="0"/>
                <a:cs typeface="Microsoft Sans Serif" panose="020B0604020202020204" pitchFamily="34" charset="0"/>
              </a:rPr>
              <a:t>ning</a:t>
            </a:r>
            <a:endParaRPr lang="de-DE" sz="1600" dirty="0">
              <a:solidFill>
                <a:schemeClr val="bg1"/>
              </a:solidFill>
              <a:latin typeface="Fira Sans" panose="020B0503050000020004" pitchFamily="34" charset="0"/>
              <a:cs typeface="Microsoft Sans Serif" panose="020B060402020202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Fira Sans" panose="020B0503050000020004" pitchFamily="34" charset="0"/>
              <a:cs typeface="Microsoft Sans Serif" panose="020B0604020202020204" pitchFamily="34" charset="0"/>
            </a:endParaRPr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22B43D42-4BC3-CA6B-7E62-3AC8EC8B6355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 bwMode="auto">
          <a:xfrm>
            <a:off x="7832607" y="2710061"/>
            <a:ext cx="0" cy="315231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7737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20C45656-DEDC-BBD4-81DD-4D109EDD0401}"/>
              </a:ext>
            </a:extLst>
          </p:cNvPr>
          <p:cNvCxnSpPr>
            <a:cxnSpLocks/>
            <a:endCxn id="19" idx="1"/>
          </p:cNvCxnSpPr>
          <p:nvPr/>
        </p:nvCxnSpPr>
        <p:spPr bwMode="auto">
          <a:xfrm flipV="1">
            <a:off x="6540947" y="3329498"/>
            <a:ext cx="714955" cy="450055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7737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A8196B47-FEAF-B63C-5CDC-28547CFEA3A1}"/>
              </a:ext>
            </a:extLst>
          </p:cNvPr>
          <p:cNvCxnSpPr>
            <a:cxnSpLocks/>
          </p:cNvCxnSpPr>
          <p:nvPr/>
        </p:nvCxnSpPr>
        <p:spPr bwMode="auto">
          <a:xfrm>
            <a:off x="6540947" y="3779553"/>
            <a:ext cx="714955" cy="44956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7737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Rechteck 22">
            <a:extLst>
              <a:ext uri="{FF2B5EF4-FFF2-40B4-BE49-F238E27FC236}">
                <a16:creationId xmlns:a16="http://schemas.microsoft.com/office/drawing/2014/main" id="{B2485376-9A42-D27F-4304-080109C792BB}"/>
              </a:ext>
            </a:extLst>
          </p:cNvPr>
          <p:cNvSpPr/>
          <p:nvPr/>
        </p:nvSpPr>
        <p:spPr bwMode="auto">
          <a:xfrm>
            <a:off x="7255902" y="3908848"/>
            <a:ext cx="1153410" cy="608412"/>
          </a:xfrm>
          <a:prstGeom prst="rect">
            <a:avLst/>
          </a:prstGeom>
          <a:solidFill>
            <a:srgbClr val="FF7737"/>
          </a:solidFill>
          <a:ln w="76200" cap="flat" cmpd="sng" algn="ctr">
            <a:solidFill>
              <a:srgbClr val="FF773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 err="1">
                <a:solidFill>
                  <a:schemeClr val="bg1"/>
                </a:solidFill>
                <a:latin typeface="Fira Sans" panose="020B0503050000020004" pitchFamily="34" charset="0"/>
              </a:rPr>
              <a:t>recovery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8F0BAD14-9F73-9F88-8B1C-2D8142782E18}"/>
              </a:ext>
            </a:extLst>
          </p:cNvPr>
          <p:cNvSpPr/>
          <p:nvPr/>
        </p:nvSpPr>
        <p:spPr bwMode="auto">
          <a:xfrm>
            <a:off x="9043871" y="3037112"/>
            <a:ext cx="1153410" cy="148488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773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damage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462CF91C-E6DB-7386-D6DA-C3C1FA67AADB}"/>
              </a:ext>
            </a:extLst>
          </p:cNvPr>
          <p:cNvCxnSpPr>
            <a:cxnSpLocks/>
            <a:stCxn id="19" idx="3"/>
            <a:endCxn id="24" idx="1"/>
          </p:cNvCxnSpPr>
          <p:nvPr/>
        </p:nvCxnSpPr>
        <p:spPr bwMode="auto">
          <a:xfrm>
            <a:off x="8409312" y="3329498"/>
            <a:ext cx="634559" cy="450055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7737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D737FDAC-1C61-A227-E5D8-84D2BEC63A98}"/>
              </a:ext>
            </a:extLst>
          </p:cNvPr>
          <p:cNvCxnSpPr>
            <a:cxnSpLocks/>
            <a:stCxn id="23" idx="3"/>
            <a:endCxn id="24" idx="1"/>
          </p:cNvCxnSpPr>
          <p:nvPr/>
        </p:nvCxnSpPr>
        <p:spPr bwMode="auto">
          <a:xfrm flipV="1">
            <a:off x="8409312" y="3779553"/>
            <a:ext cx="634559" cy="433501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7737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Rechteck 26">
            <a:extLst>
              <a:ext uri="{FF2B5EF4-FFF2-40B4-BE49-F238E27FC236}">
                <a16:creationId xmlns:a16="http://schemas.microsoft.com/office/drawing/2014/main" id="{503D6156-74DA-6288-B12A-3C15E62E05F9}"/>
              </a:ext>
            </a:extLst>
          </p:cNvPr>
          <p:cNvSpPr/>
          <p:nvPr/>
        </p:nvSpPr>
        <p:spPr bwMode="auto">
          <a:xfrm>
            <a:off x="9043871" y="813386"/>
            <a:ext cx="1153410" cy="1884336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773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limit</a:t>
            </a: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to</a:t>
            </a: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damage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79839A90-D412-AE38-550F-5152BD66EA86}"/>
              </a:ext>
            </a:extLst>
          </p:cNvPr>
          <p:cNvCxnSpPr>
            <a:cxnSpLocks/>
            <a:stCxn id="27" idx="2"/>
            <a:endCxn id="24" idx="0"/>
          </p:cNvCxnSpPr>
          <p:nvPr/>
        </p:nvCxnSpPr>
        <p:spPr bwMode="auto">
          <a:xfrm>
            <a:off x="9620572" y="2697722"/>
            <a:ext cx="4" cy="33939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7737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3662154F-3DC1-70D9-BA98-3CE96B45E3F3}"/>
              </a:ext>
            </a:extLst>
          </p:cNvPr>
          <p:cNvCxnSpPr>
            <a:cxnSpLocks/>
          </p:cNvCxnSpPr>
          <p:nvPr/>
        </p:nvCxnSpPr>
        <p:spPr bwMode="auto">
          <a:xfrm flipV="1">
            <a:off x="2813183" y="3779554"/>
            <a:ext cx="704007" cy="5957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7737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Richtungspfeil 30">
            <a:extLst>
              <a:ext uri="{FF2B5EF4-FFF2-40B4-BE49-F238E27FC236}">
                <a16:creationId xmlns:a16="http://schemas.microsoft.com/office/drawing/2014/main" id="{032810F8-0A59-48A5-9E30-E8A4B5190BC5}"/>
              </a:ext>
            </a:extLst>
          </p:cNvPr>
          <p:cNvSpPr/>
          <p:nvPr/>
        </p:nvSpPr>
        <p:spPr>
          <a:xfrm>
            <a:off x="926401" y="5141431"/>
            <a:ext cx="1547664" cy="584774"/>
          </a:xfrm>
          <a:prstGeom prst="homePlate">
            <a:avLst/>
          </a:prstGeom>
          <a:solidFill>
            <a:schemeClr val="bg1"/>
          </a:solidFill>
          <a:ln w="76200" cap="flat" cmpd="sng" algn="ctr">
            <a:solidFill>
              <a:srgbClr val="FF773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 err="1">
                <a:solidFill>
                  <a:schemeClr val="tx1"/>
                </a:solidFill>
                <a:latin typeface="Fira Sans" panose="020B0503050000020004" pitchFamily="34" charset="0"/>
              </a:rPr>
              <a:t>objective</a:t>
            </a:r>
            <a:r>
              <a:rPr lang="de-DE" sz="1600" dirty="0">
                <a:solidFill>
                  <a:schemeClr val="tx1"/>
                </a:solidFill>
                <a:latin typeface="Fira Sans" panose="020B0503050000020004" pitchFamily="34" charset="0"/>
              </a:rPr>
              <a:t> stress</a:t>
            </a:r>
          </a:p>
        </p:txBody>
      </p:sp>
    </p:spTree>
    <p:extLst>
      <p:ext uri="{BB962C8B-B14F-4D97-AF65-F5344CB8AC3E}">
        <p14:creationId xmlns:p14="http://schemas.microsoft.com/office/powerpoint/2010/main" val="1477750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1D30429D-36F6-7BA1-B8F5-8ED50A90FCE7}"/>
              </a:ext>
            </a:extLst>
          </p:cNvPr>
          <p:cNvGrpSpPr/>
          <p:nvPr/>
        </p:nvGrpSpPr>
        <p:grpSpPr>
          <a:xfrm>
            <a:off x="926401" y="2317034"/>
            <a:ext cx="1459549" cy="2657715"/>
            <a:chOff x="990600" y="2715501"/>
            <a:chExt cx="1928109" cy="2657715"/>
          </a:xfrm>
          <a:solidFill>
            <a:srgbClr val="FF7737"/>
          </a:solidFill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BAAFE8D1-E2FB-55C4-C34A-E2ABEA35D82E}"/>
                </a:ext>
              </a:extLst>
            </p:cNvPr>
            <p:cNvSpPr/>
            <p:nvPr/>
          </p:nvSpPr>
          <p:spPr bwMode="auto">
            <a:xfrm>
              <a:off x="990600" y="2715501"/>
              <a:ext cx="1925216" cy="2657715"/>
            </a:xfrm>
            <a:prstGeom prst="rect">
              <a:avLst/>
            </a:prstGeom>
            <a:grpFill/>
            <a:ln w="76200" cap="flat" cmpd="sng" algn="ctr">
              <a:solidFill>
                <a:srgbClr val="FF773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D402CB89-F91B-7FB2-86A7-B30F18550B66}"/>
                </a:ext>
              </a:extLst>
            </p:cNvPr>
            <p:cNvSpPr txBox="1"/>
            <p:nvPr/>
          </p:nvSpPr>
          <p:spPr>
            <a:xfrm>
              <a:off x="1206462" y="3272803"/>
              <a:ext cx="1712247" cy="338554"/>
            </a:xfrm>
            <a:prstGeom prst="rect">
              <a:avLst/>
            </a:prstGeom>
            <a:grp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solidFill>
                    <a:schemeClr val="bg1"/>
                  </a:solidFill>
                  <a:latin typeface="Fira Sans" panose="020B0503050000020004" pitchFamily="34" charset="0"/>
                </a:rPr>
                <a:t>t</a:t>
              </a:r>
              <a:r>
                <a:rPr lang="de-DE" sz="1600" b="0" dirty="0">
                  <a:solidFill>
                    <a:schemeClr val="bg1"/>
                  </a:solidFill>
                  <a:latin typeface="Fira Sans" panose="020B0503050000020004" pitchFamily="34" charset="0"/>
                </a:rPr>
                <a:t>otal stress</a:t>
              </a:r>
            </a:p>
          </p:txBody>
        </p:sp>
      </p:grpSp>
      <p:sp>
        <p:nvSpPr>
          <p:cNvPr id="6" name="Textfeld 5">
            <a:extLst>
              <a:ext uri="{FF2B5EF4-FFF2-40B4-BE49-F238E27FC236}">
                <a16:creationId xmlns:a16="http://schemas.microsoft.com/office/drawing/2014/main" id="{3AA2603D-08F2-D5D0-3A32-0FBD73CE1519}"/>
              </a:ext>
            </a:extLst>
          </p:cNvPr>
          <p:cNvSpPr txBox="1"/>
          <p:nvPr/>
        </p:nvSpPr>
        <p:spPr>
          <a:xfrm>
            <a:off x="1122246" y="3505321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0" dirty="0" err="1">
                <a:solidFill>
                  <a:schemeClr val="bg1"/>
                </a:solidFill>
                <a:latin typeface="Fira Sans" panose="020B0503050000020004" pitchFamily="34" charset="0"/>
              </a:rPr>
              <a:t>defined</a:t>
            </a:r>
            <a:r>
              <a:rPr lang="de-DE" sz="1600" b="0" dirty="0">
                <a:solidFill>
                  <a:schemeClr val="bg1"/>
                </a:solidFill>
                <a:latin typeface="Fira Sans" panose="020B0503050000020004" pitchFamily="34" charset="0"/>
              </a:rPr>
              <a:t> </a:t>
            </a:r>
            <a:r>
              <a:rPr lang="de-DE" sz="1600" b="0" dirty="0" err="1">
                <a:solidFill>
                  <a:schemeClr val="bg1"/>
                </a:solidFill>
                <a:latin typeface="Fira Sans" panose="020B0503050000020004" pitchFamily="34" charset="0"/>
              </a:rPr>
              <a:t>by</a:t>
            </a:r>
            <a:r>
              <a:rPr lang="de-DE" sz="1600" b="0" dirty="0">
                <a:solidFill>
                  <a:schemeClr val="bg1"/>
                </a:solidFill>
                <a:latin typeface="Fira Sans" panose="020B0503050000020004" pitchFamily="34" charset="0"/>
              </a:rPr>
              <a:t> </a:t>
            </a:r>
            <a:r>
              <a:rPr lang="de-DE" sz="1600" b="0" dirty="0" err="1">
                <a:solidFill>
                  <a:schemeClr val="bg1"/>
                </a:solidFill>
                <a:latin typeface="Fira Sans" panose="020B0503050000020004" pitchFamily="34" charset="0"/>
              </a:rPr>
              <a:t>standard</a:t>
            </a:r>
            <a:r>
              <a:rPr lang="de-DE" sz="1600" b="0" dirty="0">
                <a:solidFill>
                  <a:schemeClr val="bg1"/>
                </a:solidFill>
                <a:latin typeface="Fira Sans" panose="020B0503050000020004" pitchFamily="34" charset="0"/>
              </a:rPr>
              <a:t> </a:t>
            </a:r>
            <a:r>
              <a:rPr lang="de-DE" sz="1600" b="0" dirty="0" err="1">
                <a:solidFill>
                  <a:schemeClr val="bg1"/>
                </a:solidFill>
                <a:latin typeface="Fira Sans" panose="020B0503050000020004" pitchFamily="34" charset="0"/>
              </a:rPr>
              <a:t>method</a:t>
            </a:r>
            <a:endParaRPr lang="de-DE" sz="1600" b="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4445C394-52B9-5ED9-2F86-B0203ECE64FD}"/>
              </a:ext>
            </a:extLst>
          </p:cNvPr>
          <p:cNvCxnSpPr/>
          <p:nvPr/>
        </p:nvCxnSpPr>
        <p:spPr bwMode="auto">
          <a:xfrm>
            <a:off x="2671109" y="806384"/>
            <a:ext cx="0" cy="4919821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8EAB99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52A0BB97-2437-8027-25E1-2189D3811B3E}"/>
              </a:ext>
            </a:extLst>
          </p:cNvPr>
          <p:cNvSpPr/>
          <p:nvPr/>
        </p:nvSpPr>
        <p:spPr bwMode="auto">
          <a:xfrm>
            <a:off x="2938926" y="806384"/>
            <a:ext cx="1008112" cy="1884336"/>
          </a:xfrm>
          <a:prstGeom prst="rect">
            <a:avLst/>
          </a:prstGeom>
          <a:solidFill>
            <a:srgbClr val="FF7737"/>
          </a:solidFill>
          <a:ln w="76200" cap="flat" cmpd="sng" algn="ctr">
            <a:solidFill>
              <a:srgbClr val="FF773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600" dirty="0">
              <a:solidFill>
                <a:schemeClr val="bg1"/>
              </a:solidFill>
              <a:latin typeface="Fira Sans" panose="020B05030500000200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err="1">
                <a:solidFill>
                  <a:schemeClr val="bg1"/>
                </a:solidFill>
                <a:latin typeface="Fira Sans" panose="020B0503050000020004" pitchFamily="34" charset="0"/>
              </a:rPr>
              <a:t>c</a:t>
            </a: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</a:rPr>
              <a:t>apa-bility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7EE43C9-D3FD-3E5D-1EC2-B48725836941}"/>
              </a:ext>
            </a:extLst>
          </p:cNvPr>
          <p:cNvSpPr/>
          <p:nvPr/>
        </p:nvSpPr>
        <p:spPr bwMode="auto">
          <a:xfrm>
            <a:off x="4093895" y="812342"/>
            <a:ext cx="1008112" cy="1884336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773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600" dirty="0">
              <a:latin typeface="Fira Sans" panose="020B05030500000200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err="1">
                <a:latin typeface="Fira Sans" panose="020B0503050000020004" pitchFamily="34" charset="0"/>
              </a:rPr>
              <a:t>readi</a:t>
            </a:r>
            <a:r>
              <a:rPr lang="de-DE" sz="1600" dirty="0">
                <a:latin typeface="Fira Sans" panose="020B0503050000020004" pitchFamily="34" charset="0"/>
              </a:rPr>
              <a:t>-ness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7067BF9-E47A-0F20-E7A9-34E4555EBBB7}"/>
              </a:ext>
            </a:extLst>
          </p:cNvPr>
          <p:cNvSpPr/>
          <p:nvPr/>
        </p:nvSpPr>
        <p:spPr bwMode="auto">
          <a:xfrm>
            <a:off x="3517190" y="3037113"/>
            <a:ext cx="1153410" cy="148488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773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600" dirty="0">
              <a:latin typeface="Fira Sans" panose="020B05030500000200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err="1">
                <a:latin typeface="Fira Sans" panose="020B0503050000020004" pitchFamily="34" charset="0"/>
              </a:rPr>
              <a:t>a</a:t>
            </a: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ction</a:t>
            </a: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, </a:t>
            </a: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perfor-mance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BFA2E9F6-4201-5EFC-1B6D-17BA210C4F19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 bwMode="auto">
          <a:xfrm>
            <a:off x="3442982" y="2690720"/>
            <a:ext cx="650913" cy="346393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7737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379F4DAC-1DBB-9E07-109D-FB773BFDCBD1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 bwMode="auto">
          <a:xfrm flipH="1">
            <a:off x="4093895" y="2696678"/>
            <a:ext cx="504056" cy="340435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7737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61622D73-F60E-E2B9-0B53-6EB3DAF150B5}"/>
              </a:ext>
            </a:extLst>
          </p:cNvPr>
          <p:cNvSpPr/>
          <p:nvPr/>
        </p:nvSpPr>
        <p:spPr bwMode="auto">
          <a:xfrm>
            <a:off x="5387537" y="813386"/>
            <a:ext cx="1153409" cy="1884336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773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600" dirty="0">
              <a:latin typeface="Fira Sans" panose="020B05030500000200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err="1">
                <a:latin typeface="Fira Sans" panose="020B0503050000020004" pitchFamily="34" charset="0"/>
              </a:rPr>
              <a:t>b</a:t>
            </a: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ody</a:t>
            </a: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functions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FF8066FC-946B-4748-AAA5-251E49598C36}"/>
              </a:ext>
            </a:extLst>
          </p:cNvPr>
          <p:cNvSpPr/>
          <p:nvPr/>
        </p:nvSpPr>
        <p:spPr bwMode="auto">
          <a:xfrm>
            <a:off x="5387537" y="3037112"/>
            <a:ext cx="1153410" cy="148488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773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600" dirty="0">
              <a:latin typeface="Fira Sans" panose="020B05030500000200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err="1">
                <a:latin typeface="Fira Sans" panose="020B0503050000020004" pitchFamily="34" charset="0"/>
              </a:rPr>
              <a:t>s</a:t>
            </a: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train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4620E3E0-EA43-BADA-C95B-79E44927B04C}"/>
              </a:ext>
            </a:extLst>
          </p:cNvPr>
          <p:cNvCxnSpPr>
            <a:cxnSpLocks/>
            <a:stCxn id="10" idx="3"/>
            <a:endCxn id="14" idx="1"/>
          </p:cNvCxnSpPr>
          <p:nvPr/>
        </p:nvCxnSpPr>
        <p:spPr bwMode="auto">
          <a:xfrm flipV="1">
            <a:off x="4670600" y="3779553"/>
            <a:ext cx="716937" cy="1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7737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BE5F4F55-ED8B-519F-E6D4-B37954B87387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 bwMode="auto">
          <a:xfrm>
            <a:off x="5964242" y="2697722"/>
            <a:ext cx="0" cy="33939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7737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Eingebuchteter Richtungspfeil 16">
            <a:extLst>
              <a:ext uri="{FF2B5EF4-FFF2-40B4-BE49-F238E27FC236}">
                <a16:creationId xmlns:a16="http://schemas.microsoft.com/office/drawing/2014/main" id="{BFF2C34A-C3CF-B189-E10A-A2919E0970E0}"/>
              </a:ext>
            </a:extLst>
          </p:cNvPr>
          <p:cNvSpPr/>
          <p:nvPr/>
        </p:nvSpPr>
        <p:spPr bwMode="auto">
          <a:xfrm>
            <a:off x="2924181" y="5141431"/>
            <a:ext cx="7468842" cy="584774"/>
          </a:xfrm>
          <a:prstGeom prst="chevron">
            <a:avLst/>
          </a:prstGeom>
          <a:solidFill>
            <a:schemeClr val="bg1"/>
          </a:solidFill>
          <a:ln w="76200" cap="flat" cmpd="sng" algn="ctr">
            <a:solidFill>
              <a:srgbClr val="FF773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>
                <a:latin typeface="Fira Sans" panose="020B0503050000020004" pitchFamily="34" charset="0"/>
              </a:rPr>
              <a:t>i</a:t>
            </a: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ndividual </a:t>
            </a: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strain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764169C5-C4DE-7DC2-8979-BA608F614A70}"/>
              </a:ext>
            </a:extLst>
          </p:cNvPr>
          <p:cNvSpPr/>
          <p:nvPr/>
        </p:nvSpPr>
        <p:spPr bwMode="auto">
          <a:xfrm>
            <a:off x="7255902" y="825725"/>
            <a:ext cx="1153410" cy="1884336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773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600" dirty="0">
              <a:latin typeface="Fira Sans" panose="020B05030500000200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err="1">
                <a:latin typeface="Fira Sans" panose="020B0503050000020004" pitchFamily="34" charset="0"/>
              </a:rPr>
              <a:t>l</a:t>
            </a: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imit</a:t>
            </a: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 of </a:t>
            </a: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perma-nent</a:t>
            </a: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load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99C96646-1362-3F98-F733-C2A21A4A8551}"/>
              </a:ext>
            </a:extLst>
          </p:cNvPr>
          <p:cNvSpPr/>
          <p:nvPr/>
        </p:nvSpPr>
        <p:spPr bwMode="auto">
          <a:xfrm>
            <a:off x="7255902" y="3025292"/>
            <a:ext cx="1153410" cy="608412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773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latin typeface="Fira Sans" panose="020B0503050000020004" pitchFamily="34" charset="0"/>
                <a:cs typeface="Microsoft Sans Serif" panose="020B0604020202020204" pitchFamily="34" charset="0"/>
              </a:rPr>
              <a:t>conditio-</a:t>
            </a:r>
            <a:r>
              <a:rPr lang="de-DE" sz="1600" dirty="0" err="1">
                <a:latin typeface="Fira Sans" panose="020B0503050000020004" pitchFamily="34" charset="0"/>
                <a:cs typeface="Microsoft Sans Serif" panose="020B0604020202020204" pitchFamily="34" charset="0"/>
              </a:rPr>
              <a:t>ning</a:t>
            </a:r>
            <a:endParaRPr lang="de-DE" sz="1600" dirty="0">
              <a:latin typeface="Fira Sans" panose="020B0503050000020004" pitchFamily="34" charset="0"/>
              <a:cs typeface="Microsoft Sans Serif" panose="020B060402020202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  <a:cs typeface="Microsoft Sans Serif" panose="020B0604020202020204" pitchFamily="34" charset="0"/>
            </a:endParaRPr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22B43D42-4BC3-CA6B-7E62-3AC8EC8B6355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 bwMode="auto">
          <a:xfrm>
            <a:off x="7832607" y="2710061"/>
            <a:ext cx="0" cy="315231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7737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20C45656-DEDC-BBD4-81DD-4D109EDD0401}"/>
              </a:ext>
            </a:extLst>
          </p:cNvPr>
          <p:cNvCxnSpPr>
            <a:cxnSpLocks/>
            <a:endCxn id="19" idx="1"/>
          </p:cNvCxnSpPr>
          <p:nvPr/>
        </p:nvCxnSpPr>
        <p:spPr bwMode="auto">
          <a:xfrm flipV="1">
            <a:off x="6540947" y="3329498"/>
            <a:ext cx="714955" cy="450055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7737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A8196B47-FEAF-B63C-5CDC-28547CFEA3A1}"/>
              </a:ext>
            </a:extLst>
          </p:cNvPr>
          <p:cNvCxnSpPr>
            <a:cxnSpLocks/>
          </p:cNvCxnSpPr>
          <p:nvPr/>
        </p:nvCxnSpPr>
        <p:spPr bwMode="auto">
          <a:xfrm>
            <a:off x="6540947" y="3779553"/>
            <a:ext cx="714955" cy="44956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7737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Rechteck 22">
            <a:extLst>
              <a:ext uri="{FF2B5EF4-FFF2-40B4-BE49-F238E27FC236}">
                <a16:creationId xmlns:a16="http://schemas.microsoft.com/office/drawing/2014/main" id="{B2485376-9A42-D27F-4304-080109C792BB}"/>
              </a:ext>
            </a:extLst>
          </p:cNvPr>
          <p:cNvSpPr/>
          <p:nvPr/>
        </p:nvSpPr>
        <p:spPr bwMode="auto">
          <a:xfrm>
            <a:off x="7255902" y="3908848"/>
            <a:ext cx="1153410" cy="608412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773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 err="1">
                <a:latin typeface="Fira Sans" panose="020B0503050000020004" pitchFamily="34" charset="0"/>
              </a:rPr>
              <a:t>recovery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8F0BAD14-9F73-9F88-8B1C-2D8142782E18}"/>
              </a:ext>
            </a:extLst>
          </p:cNvPr>
          <p:cNvSpPr/>
          <p:nvPr/>
        </p:nvSpPr>
        <p:spPr bwMode="auto">
          <a:xfrm>
            <a:off x="9043871" y="3037112"/>
            <a:ext cx="1153410" cy="148488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773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damage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462CF91C-E6DB-7386-D6DA-C3C1FA67AADB}"/>
              </a:ext>
            </a:extLst>
          </p:cNvPr>
          <p:cNvCxnSpPr>
            <a:cxnSpLocks/>
            <a:stCxn id="19" idx="3"/>
            <a:endCxn id="24" idx="1"/>
          </p:cNvCxnSpPr>
          <p:nvPr/>
        </p:nvCxnSpPr>
        <p:spPr bwMode="auto">
          <a:xfrm>
            <a:off x="8409312" y="3329498"/>
            <a:ext cx="634559" cy="450055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7737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D737FDAC-1C61-A227-E5D8-84D2BEC63A98}"/>
              </a:ext>
            </a:extLst>
          </p:cNvPr>
          <p:cNvCxnSpPr>
            <a:cxnSpLocks/>
            <a:stCxn id="23" idx="3"/>
            <a:endCxn id="24" idx="1"/>
          </p:cNvCxnSpPr>
          <p:nvPr/>
        </p:nvCxnSpPr>
        <p:spPr bwMode="auto">
          <a:xfrm flipV="1">
            <a:off x="8409312" y="3779553"/>
            <a:ext cx="634559" cy="433501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7737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Rechteck 26">
            <a:extLst>
              <a:ext uri="{FF2B5EF4-FFF2-40B4-BE49-F238E27FC236}">
                <a16:creationId xmlns:a16="http://schemas.microsoft.com/office/drawing/2014/main" id="{503D6156-74DA-6288-B12A-3C15E62E05F9}"/>
              </a:ext>
            </a:extLst>
          </p:cNvPr>
          <p:cNvSpPr/>
          <p:nvPr/>
        </p:nvSpPr>
        <p:spPr bwMode="auto">
          <a:xfrm>
            <a:off x="9043871" y="813386"/>
            <a:ext cx="1153410" cy="1884336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773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limit</a:t>
            </a: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to</a:t>
            </a: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damage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79839A90-D412-AE38-550F-5152BD66EA86}"/>
              </a:ext>
            </a:extLst>
          </p:cNvPr>
          <p:cNvCxnSpPr>
            <a:cxnSpLocks/>
            <a:stCxn id="27" idx="2"/>
            <a:endCxn id="24" idx="0"/>
          </p:cNvCxnSpPr>
          <p:nvPr/>
        </p:nvCxnSpPr>
        <p:spPr bwMode="auto">
          <a:xfrm>
            <a:off x="9620572" y="2697722"/>
            <a:ext cx="4" cy="33939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7737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3662154F-3DC1-70D9-BA98-3CE96B45E3F3}"/>
              </a:ext>
            </a:extLst>
          </p:cNvPr>
          <p:cNvCxnSpPr>
            <a:cxnSpLocks/>
          </p:cNvCxnSpPr>
          <p:nvPr/>
        </p:nvCxnSpPr>
        <p:spPr bwMode="auto">
          <a:xfrm flipV="1">
            <a:off x="2813183" y="3779554"/>
            <a:ext cx="704007" cy="5957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7737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Richtungspfeil 30">
            <a:extLst>
              <a:ext uri="{FF2B5EF4-FFF2-40B4-BE49-F238E27FC236}">
                <a16:creationId xmlns:a16="http://schemas.microsoft.com/office/drawing/2014/main" id="{032810F8-0A59-48A5-9E30-E8A4B5190BC5}"/>
              </a:ext>
            </a:extLst>
          </p:cNvPr>
          <p:cNvSpPr/>
          <p:nvPr/>
        </p:nvSpPr>
        <p:spPr>
          <a:xfrm>
            <a:off x="926401" y="5141431"/>
            <a:ext cx="1547664" cy="584774"/>
          </a:xfrm>
          <a:prstGeom prst="homePlate">
            <a:avLst/>
          </a:prstGeom>
          <a:solidFill>
            <a:schemeClr val="bg1"/>
          </a:solidFill>
          <a:ln w="76200" cap="flat" cmpd="sng" algn="ctr">
            <a:solidFill>
              <a:srgbClr val="FF773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 err="1">
                <a:solidFill>
                  <a:schemeClr val="tx1"/>
                </a:solidFill>
                <a:latin typeface="Fira Sans" panose="020B0503050000020004" pitchFamily="34" charset="0"/>
              </a:rPr>
              <a:t>objective</a:t>
            </a:r>
            <a:r>
              <a:rPr lang="de-DE" sz="1600" dirty="0">
                <a:solidFill>
                  <a:schemeClr val="tx1"/>
                </a:solidFill>
                <a:latin typeface="Fira Sans" panose="020B0503050000020004" pitchFamily="34" charset="0"/>
              </a:rPr>
              <a:t> stress</a:t>
            </a:r>
          </a:p>
        </p:txBody>
      </p:sp>
    </p:spTree>
    <p:extLst>
      <p:ext uri="{BB962C8B-B14F-4D97-AF65-F5344CB8AC3E}">
        <p14:creationId xmlns:p14="http://schemas.microsoft.com/office/powerpoint/2010/main" val="3343598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755763"/>
              </p:ext>
            </p:extLst>
          </p:nvPr>
        </p:nvGraphicFramePr>
        <p:xfrm>
          <a:off x="2469497" y="1184275"/>
          <a:ext cx="6105525" cy="448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6104880" imgH="4486320" progId="">
                  <p:embed/>
                </p:oleObj>
              </mc:Choice>
              <mc:Fallback>
                <p:oleObj r:id="rId2" imgW="6104880" imgH="44863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69497" y="1184275"/>
                        <a:ext cx="6105525" cy="448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2992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</Words>
  <Application>Microsoft Macintosh PowerPoint</Application>
  <PresentationFormat>Breitbild</PresentationFormat>
  <Paragraphs>100</Paragraphs>
  <Slides>7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0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Fira Sans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Jörn Erler</dc:creator>
  <cp:lastModifiedBy>Jörn Erler</cp:lastModifiedBy>
  <cp:revision>140</cp:revision>
  <cp:lastPrinted>2022-09-28T20:37:19Z</cp:lastPrinted>
  <dcterms:created xsi:type="dcterms:W3CDTF">2021-11-23T15:40:59Z</dcterms:created>
  <dcterms:modified xsi:type="dcterms:W3CDTF">2023-07-05T16:12:06Z</dcterms:modified>
</cp:coreProperties>
</file>