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26" r:id="rId3"/>
    <p:sldId id="331" r:id="rId4"/>
    <p:sldId id="328" r:id="rId5"/>
    <p:sldId id="332" r:id="rId6"/>
    <p:sldId id="333" r:id="rId7"/>
    <p:sldId id="330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26"/>
            <p14:sldId id="331"/>
            <p14:sldId id="328"/>
            <p14:sldId id="332"/>
            <p14:sldId id="333"/>
            <p14:sldId id="33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737"/>
    <a:srgbClr val="8EA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05.07.23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05.07.23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PR1-E04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>
                <a:solidFill>
                  <a:schemeClr val="accent1"/>
                </a:solidFill>
              </a:rPr>
              <a:t> PR1-E04-Figures</a:t>
            </a:r>
            <a:endParaRPr lang="de-DE" sz="5400" b="1" dirty="0">
              <a:solidFill>
                <a:schemeClr val="accent1"/>
              </a:solidFill>
            </a:endParaRP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D30429D-36F6-7BA1-B8F5-8ED50A90FCE7}"/>
              </a:ext>
            </a:extLst>
          </p:cNvPr>
          <p:cNvGrpSpPr/>
          <p:nvPr/>
        </p:nvGrpSpPr>
        <p:grpSpPr>
          <a:xfrm>
            <a:off x="3348053" y="2152510"/>
            <a:ext cx="1459549" cy="2552979"/>
            <a:chOff x="990600" y="2715501"/>
            <a:chExt cx="1928109" cy="2657715"/>
          </a:xfrm>
          <a:solidFill>
            <a:schemeClr val="bg1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BAAFE8D1-E2FB-55C4-C34A-E2ABEA35D82E}"/>
                </a:ext>
              </a:extLst>
            </p:cNvPr>
            <p:cNvSpPr/>
            <p:nvPr/>
          </p:nvSpPr>
          <p:spPr bwMode="auto">
            <a:xfrm>
              <a:off x="990600" y="2715501"/>
              <a:ext cx="1925216" cy="2657715"/>
            </a:xfrm>
            <a:prstGeom prst="rect">
              <a:avLst/>
            </a:prstGeom>
            <a:grpFill/>
            <a:ln w="76200" cap="flat" cmpd="sng" algn="ctr">
              <a:solidFill>
                <a:srgbClr val="FF773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402CB89-F91B-7FB2-86A7-B30F18550B66}"/>
                </a:ext>
              </a:extLst>
            </p:cNvPr>
            <p:cNvSpPr txBox="1"/>
            <p:nvPr/>
          </p:nvSpPr>
          <p:spPr>
            <a:xfrm>
              <a:off x="1206462" y="3272803"/>
              <a:ext cx="1712247" cy="338554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Fira Sans" panose="020B0503050000020004" pitchFamily="34" charset="0"/>
                </a:rPr>
                <a:t>t</a:t>
              </a:r>
              <a:r>
                <a:rPr lang="de-DE" sz="1600" b="0" dirty="0">
                  <a:solidFill>
                    <a:schemeClr val="tx1"/>
                  </a:solidFill>
                  <a:latin typeface="Fira Sans" panose="020B0503050000020004" pitchFamily="34" charset="0"/>
                </a:rPr>
                <a:t>otal stress</a:t>
              </a:r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AA2603D-08F2-D5D0-3A32-0FBD73CE1519}"/>
              </a:ext>
            </a:extLst>
          </p:cNvPr>
          <p:cNvSpPr txBox="1"/>
          <p:nvPr/>
        </p:nvSpPr>
        <p:spPr>
          <a:xfrm>
            <a:off x="3543898" y="3450551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defined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by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standard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method</a:t>
            </a:r>
            <a:endParaRPr lang="de-DE" sz="1600" b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sp>
        <p:nvSpPr>
          <p:cNvPr id="31" name="Richtungspfeil 30">
            <a:extLst>
              <a:ext uri="{FF2B5EF4-FFF2-40B4-BE49-F238E27FC236}">
                <a16:creationId xmlns:a16="http://schemas.microsoft.com/office/drawing/2014/main" id="{032810F8-0A59-48A5-9E30-E8A4B5190BC5}"/>
              </a:ext>
            </a:extLst>
          </p:cNvPr>
          <p:cNvSpPr/>
          <p:nvPr/>
        </p:nvSpPr>
        <p:spPr>
          <a:xfrm>
            <a:off x="1664620" y="2152510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partial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stress</a:t>
            </a:r>
          </a:p>
        </p:txBody>
      </p:sp>
      <p:sp>
        <p:nvSpPr>
          <p:cNvPr id="5" name="Richtungspfeil 4">
            <a:extLst>
              <a:ext uri="{FF2B5EF4-FFF2-40B4-BE49-F238E27FC236}">
                <a16:creationId xmlns:a16="http://schemas.microsoft.com/office/drawing/2014/main" id="{4C73097D-52EB-83BD-B8AF-ECE55E708A0C}"/>
              </a:ext>
            </a:extLst>
          </p:cNvPr>
          <p:cNvSpPr/>
          <p:nvPr/>
        </p:nvSpPr>
        <p:spPr>
          <a:xfrm>
            <a:off x="1664620" y="3136612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partial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stress</a:t>
            </a:r>
          </a:p>
        </p:txBody>
      </p:sp>
      <p:sp>
        <p:nvSpPr>
          <p:cNvPr id="11" name="Richtungspfeil 10">
            <a:extLst>
              <a:ext uri="{FF2B5EF4-FFF2-40B4-BE49-F238E27FC236}">
                <a16:creationId xmlns:a16="http://schemas.microsoft.com/office/drawing/2014/main" id="{E655E9AA-67C2-0B15-73B5-07541BA21112}"/>
              </a:ext>
            </a:extLst>
          </p:cNvPr>
          <p:cNvSpPr/>
          <p:nvPr/>
        </p:nvSpPr>
        <p:spPr>
          <a:xfrm>
            <a:off x="1664620" y="4120715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partial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stress</a:t>
            </a:r>
          </a:p>
        </p:txBody>
      </p:sp>
    </p:spTree>
    <p:extLst>
      <p:ext uri="{BB962C8B-B14F-4D97-AF65-F5344CB8AC3E}">
        <p14:creationId xmlns:p14="http://schemas.microsoft.com/office/powerpoint/2010/main" val="197069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D30429D-36F6-7BA1-B8F5-8ED50A90FCE7}"/>
              </a:ext>
            </a:extLst>
          </p:cNvPr>
          <p:cNvGrpSpPr/>
          <p:nvPr/>
        </p:nvGrpSpPr>
        <p:grpSpPr>
          <a:xfrm>
            <a:off x="926401" y="2207280"/>
            <a:ext cx="1459549" cy="2552979"/>
            <a:chOff x="990600" y="2715501"/>
            <a:chExt cx="1928109" cy="2657715"/>
          </a:xfrm>
          <a:solidFill>
            <a:schemeClr val="bg1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BAAFE8D1-E2FB-55C4-C34A-E2ABEA35D82E}"/>
                </a:ext>
              </a:extLst>
            </p:cNvPr>
            <p:cNvSpPr/>
            <p:nvPr/>
          </p:nvSpPr>
          <p:spPr bwMode="auto">
            <a:xfrm>
              <a:off x="990600" y="2715501"/>
              <a:ext cx="1925216" cy="2657715"/>
            </a:xfrm>
            <a:prstGeom prst="rect">
              <a:avLst/>
            </a:prstGeom>
            <a:grpFill/>
            <a:ln w="76200" cap="flat" cmpd="sng" algn="ctr">
              <a:solidFill>
                <a:srgbClr val="FF773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402CB89-F91B-7FB2-86A7-B30F18550B66}"/>
                </a:ext>
              </a:extLst>
            </p:cNvPr>
            <p:cNvSpPr txBox="1"/>
            <p:nvPr/>
          </p:nvSpPr>
          <p:spPr>
            <a:xfrm>
              <a:off x="1206462" y="3272803"/>
              <a:ext cx="1712247" cy="338554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Fira Sans" panose="020B0503050000020004" pitchFamily="34" charset="0"/>
                </a:rPr>
                <a:t>t</a:t>
              </a:r>
              <a:r>
                <a:rPr lang="de-DE" sz="1600" b="0" dirty="0">
                  <a:solidFill>
                    <a:schemeClr val="tx1"/>
                  </a:solidFill>
                  <a:latin typeface="Fira Sans" panose="020B0503050000020004" pitchFamily="34" charset="0"/>
                </a:rPr>
                <a:t>otal stress</a:t>
              </a:r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AA2603D-08F2-D5D0-3A32-0FBD73CE1519}"/>
              </a:ext>
            </a:extLst>
          </p:cNvPr>
          <p:cNvSpPr txBox="1"/>
          <p:nvPr/>
        </p:nvSpPr>
        <p:spPr>
          <a:xfrm>
            <a:off x="1122246" y="3505321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defined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by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standard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method</a:t>
            </a:r>
            <a:endParaRPr lang="de-DE" sz="1600" b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4445C394-52B9-5ED9-2F86-B0203ECE64FD}"/>
              </a:ext>
            </a:extLst>
          </p:cNvPr>
          <p:cNvCxnSpPr/>
          <p:nvPr/>
        </p:nvCxnSpPr>
        <p:spPr bwMode="auto">
          <a:xfrm>
            <a:off x="2671109" y="806384"/>
            <a:ext cx="0" cy="491982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52A0BB97-2437-8027-25E1-2189D3811B3E}"/>
              </a:ext>
            </a:extLst>
          </p:cNvPr>
          <p:cNvSpPr/>
          <p:nvPr/>
        </p:nvSpPr>
        <p:spPr bwMode="auto">
          <a:xfrm>
            <a:off x="2938926" y="806384"/>
            <a:ext cx="1008112" cy="99411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4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dirty="0" err="1">
                <a:latin typeface="Fira Sans" panose="020B0503050000020004" pitchFamily="34" charset="0"/>
              </a:rPr>
              <a:t>attributes</a:t>
            </a:r>
            <a:endParaRPr kumimoji="0" 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7EE43C9-D3FD-3E5D-1EC2-B48725836941}"/>
              </a:ext>
            </a:extLst>
          </p:cNvPr>
          <p:cNvSpPr/>
          <p:nvPr/>
        </p:nvSpPr>
        <p:spPr bwMode="auto">
          <a:xfrm>
            <a:off x="4157938" y="812342"/>
            <a:ext cx="1008112" cy="99411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ability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7067BF9-E47A-0F20-E7A9-34E4555EBBB7}"/>
              </a:ext>
            </a:extLst>
          </p:cNvPr>
          <p:cNvSpPr/>
          <p:nvPr/>
        </p:nvSpPr>
        <p:spPr bwMode="auto">
          <a:xfrm>
            <a:off x="6011137" y="3184754"/>
            <a:ext cx="1153410" cy="133724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a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ction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perfor-mance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</p:cNvCxnSpPr>
          <p:nvPr/>
        </p:nvCxnSpPr>
        <p:spPr bwMode="auto">
          <a:xfrm>
            <a:off x="4679924" y="1806452"/>
            <a:ext cx="0" cy="40783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61622D73-F60E-E2B9-0B53-6EB3DAF150B5}"/>
              </a:ext>
            </a:extLst>
          </p:cNvPr>
          <p:cNvSpPr/>
          <p:nvPr/>
        </p:nvSpPr>
        <p:spPr bwMode="auto">
          <a:xfrm>
            <a:off x="5387537" y="813386"/>
            <a:ext cx="1006725" cy="99411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skills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7" name="Eingebuchteter Richtungspfeil 16">
            <a:extLst>
              <a:ext uri="{FF2B5EF4-FFF2-40B4-BE49-F238E27FC236}">
                <a16:creationId xmlns:a16="http://schemas.microsoft.com/office/drawing/2014/main" id="{BFF2C34A-C3CF-B189-E10A-A2919E0970E0}"/>
              </a:ext>
            </a:extLst>
          </p:cNvPr>
          <p:cNvSpPr/>
          <p:nvPr/>
        </p:nvSpPr>
        <p:spPr bwMode="auto">
          <a:xfrm>
            <a:off x="2924181" y="5141431"/>
            <a:ext cx="7468842" cy="584774"/>
          </a:xfrm>
          <a:prstGeom prst="chevron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800" dirty="0">
                <a:latin typeface="Fira Sans" panose="020B0503050000020004" pitchFamily="34" charset="0"/>
              </a:rPr>
              <a:t>			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>
                <a:latin typeface="Fira Sans" panose="020B0503050000020004" pitchFamily="34" charset="0"/>
              </a:rPr>
              <a:t>			i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ndividual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strain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64169C5-C4DE-7DC2-8979-BA608F614A70}"/>
              </a:ext>
            </a:extLst>
          </p:cNvPr>
          <p:cNvSpPr/>
          <p:nvPr/>
        </p:nvSpPr>
        <p:spPr bwMode="auto">
          <a:xfrm>
            <a:off x="7255902" y="825725"/>
            <a:ext cx="1153410" cy="99411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400" dirty="0" err="1">
                <a:latin typeface="Fira Sans" panose="020B0503050000020004" pitchFamily="34" charset="0"/>
              </a:rPr>
              <a:t>disposition</a:t>
            </a:r>
            <a:endParaRPr kumimoji="0" 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22B43D42-4BC3-CA6B-7E62-3AC8EC8B6355}"/>
              </a:ext>
            </a:extLst>
          </p:cNvPr>
          <p:cNvCxnSpPr>
            <a:cxnSpLocks/>
            <a:stCxn id="18" idx="2"/>
          </p:cNvCxnSpPr>
          <p:nvPr/>
        </p:nvCxnSpPr>
        <p:spPr bwMode="auto">
          <a:xfrm>
            <a:off x="7832607" y="1819835"/>
            <a:ext cx="0" cy="39444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503D6156-74DA-6288-B12A-3C15E62E05F9}"/>
              </a:ext>
            </a:extLst>
          </p:cNvPr>
          <p:cNvSpPr/>
          <p:nvPr/>
        </p:nvSpPr>
        <p:spPr bwMode="auto">
          <a:xfrm>
            <a:off x="8694247" y="813386"/>
            <a:ext cx="1153410" cy="994110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motivation</a:t>
            </a:r>
            <a:endParaRPr kumimoji="0" lang="de-D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9839A90-D412-AE38-550F-5152BD66EA86}"/>
              </a:ext>
            </a:extLst>
          </p:cNvPr>
          <p:cNvCxnSpPr>
            <a:cxnSpLocks/>
            <a:stCxn id="27" idx="2"/>
          </p:cNvCxnSpPr>
          <p:nvPr/>
        </p:nvCxnSpPr>
        <p:spPr bwMode="auto">
          <a:xfrm>
            <a:off x="9270952" y="1807496"/>
            <a:ext cx="0" cy="399784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662154F-3DC1-70D9-BA98-3CE96B45E3F3}"/>
              </a:ext>
            </a:extLst>
          </p:cNvPr>
          <p:cNvCxnSpPr>
            <a:cxnSpLocks/>
          </p:cNvCxnSpPr>
          <p:nvPr/>
        </p:nvCxnSpPr>
        <p:spPr bwMode="auto">
          <a:xfrm flipV="1">
            <a:off x="2923829" y="3785511"/>
            <a:ext cx="3004911" cy="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chtungspfeil 30">
            <a:extLst>
              <a:ext uri="{FF2B5EF4-FFF2-40B4-BE49-F238E27FC236}">
                <a16:creationId xmlns:a16="http://schemas.microsoft.com/office/drawing/2014/main" id="{032810F8-0A59-48A5-9E30-E8A4B5190BC5}"/>
              </a:ext>
            </a:extLst>
          </p:cNvPr>
          <p:cNvSpPr/>
          <p:nvPr/>
        </p:nvSpPr>
        <p:spPr>
          <a:xfrm>
            <a:off x="926401" y="5141431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objective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stress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52A0BB97-2437-8027-25E1-2189D3811B3E}"/>
              </a:ext>
            </a:extLst>
          </p:cNvPr>
          <p:cNvSpPr/>
          <p:nvPr/>
        </p:nvSpPr>
        <p:spPr bwMode="auto">
          <a:xfrm>
            <a:off x="2931342" y="2214282"/>
            <a:ext cx="3609603" cy="556684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7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c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apability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52A0BB97-2437-8027-25E1-2189D3811B3E}"/>
              </a:ext>
            </a:extLst>
          </p:cNvPr>
          <p:cNvSpPr/>
          <p:nvPr/>
        </p:nvSpPr>
        <p:spPr bwMode="auto">
          <a:xfrm>
            <a:off x="7255902" y="2207280"/>
            <a:ext cx="2578175" cy="556684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7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readiness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53" name="Gerade Verbindung mit Pfeil 52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</p:cNvCxnSpPr>
          <p:nvPr/>
        </p:nvCxnSpPr>
        <p:spPr bwMode="auto">
          <a:xfrm>
            <a:off x="3487965" y="1819835"/>
            <a:ext cx="0" cy="40783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4" name="Gerade Verbindung mit Pfeil 53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</p:cNvCxnSpPr>
          <p:nvPr/>
        </p:nvCxnSpPr>
        <p:spPr bwMode="auto">
          <a:xfrm>
            <a:off x="5917401" y="1828799"/>
            <a:ext cx="0" cy="40783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5" name="Gerade Verbindung mit Pfeil 54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</p:cNvCxnSpPr>
          <p:nvPr/>
        </p:nvCxnSpPr>
        <p:spPr bwMode="auto">
          <a:xfrm>
            <a:off x="4698549" y="2805060"/>
            <a:ext cx="1218852" cy="379694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57" name="Gerade Verbindung mit Pfeil 56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  <a:stCxn id="45" idx="2"/>
          </p:cNvCxnSpPr>
          <p:nvPr/>
        </p:nvCxnSpPr>
        <p:spPr bwMode="auto">
          <a:xfrm flipH="1">
            <a:off x="7255902" y="2763964"/>
            <a:ext cx="1289088" cy="4207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35301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D30429D-36F6-7BA1-B8F5-8ED50A90FCE7}"/>
              </a:ext>
            </a:extLst>
          </p:cNvPr>
          <p:cNvGrpSpPr/>
          <p:nvPr/>
        </p:nvGrpSpPr>
        <p:grpSpPr>
          <a:xfrm>
            <a:off x="926401" y="2317034"/>
            <a:ext cx="1459549" cy="2657715"/>
            <a:chOff x="990600" y="2715501"/>
            <a:chExt cx="1928109" cy="2657715"/>
          </a:xfrm>
          <a:solidFill>
            <a:schemeClr val="bg1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BAAFE8D1-E2FB-55C4-C34A-E2ABEA35D82E}"/>
                </a:ext>
              </a:extLst>
            </p:cNvPr>
            <p:cNvSpPr/>
            <p:nvPr/>
          </p:nvSpPr>
          <p:spPr bwMode="auto">
            <a:xfrm>
              <a:off x="990600" y="2715501"/>
              <a:ext cx="1925216" cy="2657715"/>
            </a:xfrm>
            <a:prstGeom prst="rect">
              <a:avLst/>
            </a:prstGeom>
            <a:grpFill/>
            <a:ln w="76200" cap="flat" cmpd="sng" algn="ctr">
              <a:solidFill>
                <a:srgbClr val="FF773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1" i="0" u="none" strike="noStrike" cap="none" normalizeH="0" baseline="0">
                <a:ln>
                  <a:noFill/>
                </a:ln>
                <a:solidFill>
                  <a:schemeClr val="bg2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402CB89-F91B-7FB2-86A7-B30F18550B66}"/>
                </a:ext>
              </a:extLst>
            </p:cNvPr>
            <p:cNvSpPr txBox="1"/>
            <p:nvPr/>
          </p:nvSpPr>
          <p:spPr>
            <a:xfrm>
              <a:off x="1206462" y="3272803"/>
              <a:ext cx="1712247" cy="338554"/>
            </a:xfrm>
            <a:prstGeom prst="rect">
              <a:avLst/>
            </a:prstGeom>
            <a:no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Fira Sans" panose="020B0503050000020004" pitchFamily="34" charset="0"/>
                </a:rPr>
                <a:t>t</a:t>
              </a:r>
              <a:r>
                <a:rPr lang="de-DE" sz="1600" b="0" dirty="0">
                  <a:solidFill>
                    <a:schemeClr val="tx1"/>
                  </a:solidFill>
                  <a:latin typeface="Fira Sans" panose="020B0503050000020004" pitchFamily="34" charset="0"/>
                </a:rPr>
                <a:t>otal stress</a:t>
              </a:r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AA2603D-08F2-D5D0-3A32-0FBD73CE1519}"/>
              </a:ext>
            </a:extLst>
          </p:cNvPr>
          <p:cNvSpPr txBox="1"/>
          <p:nvPr/>
        </p:nvSpPr>
        <p:spPr>
          <a:xfrm>
            <a:off x="1122246" y="3505321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defined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by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standard</a:t>
            </a:r>
            <a:r>
              <a:rPr lang="de-DE" sz="1600" b="0" dirty="0">
                <a:solidFill>
                  <a:schemeClr val="tx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Fira Sans" panose="020B0503050000020004" pitchFamily="34" charset="0"/>
              </a:rPr>
              <a:t>method</a:t>
            </a:r>
            <a:endParaRPr lang="de-DE" sz="1600" b="0" dirty="0">
              <a:solidFill>
                <a:schemeClr val="tx1"/>
              </a:solidFill>
              <a:latin typeface="Fira Sans" panose="020B05030500000200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4445C394-52B9-5ED9-2F86-B0203ECE64FD}"/>
              </a:ext>
            </a:extLst>
          </p:cNvPr>
          <p:cNvCxnSpPr/>
          <p:nvPr/>
        </p:nvCxnSpPr>
        <p:spPr bwMode="auto">
          <a:xfrm>
            <a:off x="2671109" y="806384"/>
            <a:ext cx="0" cy="491982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52A0BB97-2437-8027-25E1-2189D3811B3E}"/>
              </a:ext>
            </a:extLst>
          </p:cNvPr>
          <p:cNvSpPr/>
          <p:nvPr/>
        </p:nvSpPr>
        <p:spPr bwMode="auto">
          <a:xfrm>
            <a:off x="2938926" y="806384"/>
            <a:ext cx="1008112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c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apa-bility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7EE43C9-D3FD-3E5D-1EC2-B48725836941}"/>
              </a:ext>
            </a:extLst>
          </p:cNvPr>
          <p:cNvSpPr/>
          <p:nvPr/>
        </p:nvSpPr>
        <p:spPr bwMode="auto">
          <a:xfrm>
            <a:off x="4093895" y="812342"/>
            <a:ext cx="1008112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readi</a:t>
            </a:r>
            <a:r>
              <a:rPr lang="de-DE" sz="1600" dirty="0">
                <a:latin typeface="Fira Sans" panose="020B0503050000020004" pitchFamily="34" charset="0"/>
              </a:rPr>
              <a:t>-ness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7067BF9-E47A-0F20-E7A9-34E4555EBBB7}"/>
              </a:ext>
            </a:extLst>
          </p:cNvPr>
          <p:cNvSpPr/>
          <p:nvPr/>
        </p:nvSpPr>
        <p:spPr bwMode="auto">
          <a:xfrm>
            <a:off x="3517190" y="3037113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a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ction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perfor-mance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BFA2E9F6-4201-5EFC-1B6D-17BA210C4F19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 bwMode="auto">
          <a:xfrm>
            <a:off x="3442982" y="2690720"/>
            <a:ext cx="650913" cy="34639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 bwMode="auto">
          <a:xfrm flipH="1">
            <a:off x="4093895" y="2696678"/>
            <a:ext cx="504056" cy="34043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61622D73-F60E-E2B9-0B53-6EB3DAF150B5}"/>
              </a:ext>
            </a:extLst>
          </p:cNvPr>
          <p:cNvSpPr/>
          <p:nvPr/>
        </p:nvSpPr>
        <p:spPr bwMode="auto">
          <a:xfrm>
            <a:off x="5387537" y="813386"/>
            <a:ext cx="1153409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b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ody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functions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8066FC-946B-4748-AAA5-251E49598C36}"/>
              </a:ext>
            </a:extLst>
          </p:cNvPr>
          <p:cNvSpPr/>
          <p:nvPr/>
        </p:nvSpPr>
        <p:spPr bwMode="auto">
          <a:xfrm>
            <a:off x="5387537" y="3037112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s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4620E3E0-EA43-BADA-C95B-79E44927B04C}"/>
              </a:ext>
            </a:extLst>
          </p:cNvPr>
          <p:cNvCxnSpPr>
            <a:cxnSpLocks/>
            <a:stCxn id="10" idx="3"/>
            <a:endCxn id="14" idx="1"/>
          </p:cNvCxnSpPr>
          <p:nvPr/>
        </p:nvCxnSpPr>
        <p:spPr bwMode="auto">
          <a:xfrm flipV="1">
            <a:off x="4670600" y="3779553"/>
            <a:ext cx="716937" cy="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BE5F4F55-ED8B-519F-E6D4-B37954B87387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 bwMode="auto">
          <a:xfrm>
            <a:off x="5964242" y="2697722"/>
            <a:ext cx="0" cy="3393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Eingebuchteter Richtungspfeil 16">
            <a:extLst>
              <a:ext uri="{FF2B5EF4-FFF2-40B4-BE49-F238E27FC236}">
                <a16:creationId xmlns:a16="http://schemas.microsoft.com/office/drawing/2014/main" id="{BFF2C34A-C3CF-B189-E10A-A2919E0970E0}"/>
              </a:ext>
            </a:extLst>
          </p:cNvPr>
          <p:cNvSpPr/>
          <p:nvPr/>
        </p:nvSpPr>
        <p:spPr bwMode="auto">
          <a:xfrm>
            <a:off x="2924181" y="5141431"/>
            <a:ext cx="7468842" cy="584774"/>
          </a:xfrm>
          <a:prstGeom prst="chevron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>
                <a:latin typeface="Fira Sans" panose="020B0503050000020004" pitchFamily="34" charset="0"/>
              </a:rPr>
              <a:t>i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ndividual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strain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64169C5-C4DE-7DC2-8979-BA608F614A70}"/>
              </a:ext>
            </a:extLst>
          </p:cNvPr>
          <p:cNvSpPr/>
          <p:nvPr/>
        </p:nvSpPr>
        <p:spPr bwMode="auto">
          <a:xfrm>
            <a:off x="7255902" y="825725"/>
            <a:ext cx="1153410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l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imit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perma-nent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load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9C96646-1362-3F98-F733-C2A21A4A8551}"/>
              </a:ext>
            </a:extLst>
          </p:cNvPr>
          <p:cNvSpPr/>
          <p:nvPr/>
        </p:nvSpPr>
        <p:spPr bwMode="auto">
          <a:xfrm>
            <a:off x="7255902" y="3025292"/>
            <a:ext cx="1153410" cy="608412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latin typeface="Fira Sans" panose="020B0503050000020004" pitchFamily="34" charset="0"/>
                <a:cs typeface="Microsoft Sans Serif" panose="020B0604020202020204" pitchFamily="34" charset="0"/>
              </a:rPr>
              <a:t>conditio-</a:t>
            </a:r>
            <a:r>
              <a:rPr lang="de-DE" sz="1600" dirty="0" err="1">
                <a:latin typeface="Fira Sans" panose="020B0503050000020004" pitchFamily="34" charset="0"/>
                <a:cs typeface="Microsoft Sans Serif" panose="020B0604020202020204" pitchFamily="34" charset="0"/>
              </a:rPr>
              <a:t>ning</a:t>
            </a:r>
            <a:endParaRPr lang="de-DE" sz="1600" dirty="0">
              <a:latin typeface="Fira Sans" panose="020B0503050000020004" pitchFamily="34" charset="0"/>
              <a:cs typeface="Microsoft Sans Serif" panose="020B060402020202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22B43D42-4BC3-CA6B-7E62-3AC8EC8B6355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 bwMode="auto">
          <a:xfrm>
            <a:off x="7832607" y="2710061"/>
            <a:ext cx="0" cy="31523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0C45656-DEDC-BBD4-81DD-4D109EDD0401}"/>
              </a:ext>
            </a:extLst>
          </p:cNvPr>
          <p:cNvCxnSpPr>
            <a:cxnSpLocks/>
            <a:endCxn id="19" idx="1"/>
          </p:cNvCxnSpPr>
          <p:nvPr/>
        </p:nvCxnSpPr>
        <p:spPr bwMode="auto">
          <a:xfrm flipV="1">
            <a:off x="6540947" y="3329498"/>
            <a:ext cx="714955" cy="45005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A8196B47-FEAF-B63C-5CDC-28547CFEA3A1}"/>
              </a:ext>
            </a:extLst>
          </p:cNvPr>
          <p:cNvCxnSpPr>
            <a:cxnSpLocks/>
          </p:cNvCxnSpPr>
          <p:nvPr/>
        </p:nvCxnSpPr>
        <p:spPr bwMode="auto">
          <a:xfrm>
            <a:off x="6540947" y="3779553"/>
            <a:ext cx="714955" cy="449568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Rechteck 22">
            <a:extLst>
              <a:ext uri="{FF2B5EF4-FFF2-40B4-BE49-F238E27FC236}">
                <a16:creationId xmlns:a16="http://schemas.microsoft.com/office/drawing/2014/main" id="{B2485376-9A42-D27F-4304-080109C792BB}"/>
              </a:ext>
            </a:extLst>
          </p:cNvPr>
          <p:cNvSpPr/>
          <p:nvPr/>
        </p:nvSpPr>
        <p:spPr bwMode="auto">
          <a:xfrm>
            <a:off x="7255902" y="3908848"/>
            <a:ext cx="1153410" cy="608412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latin typeface="Fira Sans" panose="020B0503050000020004" pitchFamily="34" charset="0"/>
              </a:rPr>
              <a:t>recovery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F0BAD14-9F73-9F88-8B1C-2D8142782E18}"/>
              </a:ext>
            </a:extLst>
          </p:cNvPr>
          <p:cNvSpPr/>
          <p:nvPr/>
        </p:nvSpPr>
        <p:spPr bwMode="auto">
          <a:xfrm>
            <a:off x="9043871" y="3037112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damage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462CF91C-E6DB-7386-D6DA-C3C1FA67AADB}"/>
              </a:ext>
            </a:extLst>
          </p:cNvPr>
          <p:cNvCxnSpPr>
            <a:cxnSpLocks/>
            <a:stCxn id="19" idx="3"/>
            <a:endCxn id="24" idx="1"/>
          </p:cNvCxnSpPr>
          <p:nvPr/>
        </p:nvCxnSpPr>
        <p:spPr bwMode="auto">
          <a:xfrm>
            <a:off x="8409312" y="3329498"/>
            <a:ext cx="634559" cy="45005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D737FDAC-1C61-A227-E5D8-84D2BEC63A98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 bwMode="auto">
          <a:xfrm flipV="1">
            <a:off x="8409312" y="3779553"/>
            <a:ext cx="634559" cy="43350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503D6156-74DA-6288-B12A-3C15E62E05F9}"/>
              </a:ext>
            </a:extLst>
          </p:cNvPr>
          <p:cNvSpPr/>
          <p:nvPr/>
        </p:nvSpPr>
        <p:spPr bwMode="auto">
          <a:xfrm>
            <a:off x="9043871" y="813386"/>
            <a:ext cx="1153410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limit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to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damage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9839A90-D412-AE38-550F-5152BD66EA86}"/>
              </a:ext>
            </a:extLst>
          </p:cNvPr>
          <p:cNvCxnSpPr>
            <a:cxnSpLocks/>
            <a:stCxn id="27" idx="2"/>
            <a:endCxn id="24" idx="0"/>
          </p:cNvCxnSpPr>
          <p:nvPr/>
        </p:nvCxnSpPr>
        <p:spPr bwMode="auto">
          <a:xfrm>
            <a:off x="9620572" y="2697722"/>
            <a:ext cx="4" cy="3393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662154F-3DC1-70D9-BA98-3CE96B45E3F3}"/>
              </a:ext>
            </a:extLst>
          </p:cNvPr>
          <p:cNvCxnSpPr>
            <a:cxnSpLocks/>
          </p:cNvCxnSpPr>
          <p:nvPr/>
        </p:nvCxnSpPr>
        <p:spPr bwMode="auto">
          <a:xfrm flipV="1">
            <a:off x="2813183" y="3779554"/>
            <a:ext cx="704007" cy="595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chtungspfeil 30">
            <a:extLst>
              <a:ext uri="{FF2B5EF4-FFF2-40B4-BE49-F238E27FC236}">
                <a16:creationId xmlns:a16="http://schemas.microsoft.com/office/drawing/2014/main" id="{032810F8-0A59-48A5-9E30-E8A4B5190BC5}"/>
              </a:ext>
            </a:extLst>
          </p:cNvPr>
          <p:cNvSpPr/>
          <p:nvPr/>
        </p:nvSpPr>
        <p:spPr>
          <a:xfrm>
            <a:off x="926401" y="5141431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objective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stress</a:t>
            </a:r>
          </a:p>
        </p:txBody>
      </p:sp>
    </p:spTree>
    <p:extLst>
      <p:ext uri="{BB962C8B-B14F-4D97-AF65-F5344CB8AC3E}">
        <p14:creationId xmlns:p14="http://schemas.microsoft.com/office/powerpoint/2010/main" val="463562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D30429D-36F6-7BA1-B8F5-8ED50A90FCE7}"/>
              </a:ext>
            </a:extLst>
          </p:cNvPr>
          <p:cNvGrpSpPr/>
          <p:nvPr/>
        </p:nvGrpSpPr>
        <p:grpSpPr>
          <a:xfrm>
            <a:off x="926401" y="2317034"/>
            <a:ext cx="1457359" cy="2657715"/>
            <a:chOff x="990600" y="2715501"/>
            <a:chExt cx="1925216" cy="2657715"/>
          </a:xfrm>
          <a:solidFill>
            <a:srgbClr val="FF7737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BAAFE8D1-E2FB-55C4-C34A-E2ABEA35D82E}"/>
                </a:ext>
              </a:extLst>
            </p:cNvPr>
            <p:cNvSpPr/>
            <p:nvPr/>
          </p:nvSpPr>
          <p:spPr bwMode="auto">
            <a:xfrm>
              <a:off x="990600" y="2715501"/>
              <a:ext cx="1925216" cy="2657715"/>
            </a:xfrm>
            <a:prstGeom prst="rect">
              <a:avLst/>
            </a:prstGeom>
            <a:solidFill>
              <a:schemeClr val="bg1"/>
            </a:solidFill>
            <a:ln w="76200" cap="flat" cmpd="sng" algn="ctr">
              <a:solidFill>
                <a:srgbClr val="FF773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latin typeface="Fira Sans" panose="020B0503050000020004" pitchFamily="34" charset="0"/>
              </a:endParaRP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402CB89-F91B-7FB2-86A7-B30F18550B66}"/>
                </a:ext>
              </a:extLst>
            </p:cNvPr>
            <p:cNvSpPr txBox="1"/>
            <p:nvPr/>
          </p:nvSpPr>
          <p:spPr>
            <a:xfrm>
              <a:off x="1100753" y="3266302"/>
              <a:ext cx="1712247" cy="338554"/>
            </a:xfrm>
            <a:prstGeom prst="rect">
              <a:avLst/>
            </a:prstGeom>
            <a:solidFill>
              <a:schemeClr val="bg1"/>
            </a:solidFill>
            <a:ln w="762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de-DE"/>
              </a:defPPr>
              <a:lvl1pPr marR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 sz="1600">
                  <a:latin typeface="Fira Sans" panose="020B0503050000020004" pitchFamily="34" charset="0"/>
                </a:defRPr>
              </a:lvl1pPr>
            </a:lstStyle>
            <a:p>
              <a:r>
                <a:rPr lang="de-DE" dirty="0"/>
                <a:t>total stress</a:t>
              </a:r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AA2603D-08F2-D5D0-3A32-0FBD73CE1519}"/>
              </a:ext>
            </a:extLst>
          </p:cNvPr>
          <p:cNvSpPr txBox="1"/>
          <p:nvPr/>
        </p:nvSpPr>
        <p:spPr>
          <a:xfrm>
            <a:off x="1122246" y="3505321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dirty="0" err="1">
                <a:latin typeface="Fira Sans" panose="020B0503050000020004" pitchFamily="34" charset="0"/>
              </a:rPr>
              <a:t>defined</a:t>
            </a:r>
            <a:r>
              <a:rPr lang="de-DE" sz="1600" b="0" dirty="0"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latin typeface="Fira Sans" panose="020B0503050000020004" pitchFamily="34" charset="0"/>
              </a:rPr>
              <a:t>by</a:t>
            </a:r>
            <a:r>
              <a:rPr lang="de-DE" sz="1600" b="0" dirty="0"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latin typeface="Fira Sans" panose="020B0503050000020004" pitchFamily="34" charset="0"/>
              </a:rPr>
              <a:t>standard</a:t>
            </a:r>
            <a:r>
              <a:rPr lang="de-DE" sz="1600" b="0" dirty="0"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latin typeface="Fira Sans" panose="020B0503050000020004" pitchFamily="34" charset="0"/>
              </a:rPr>
              <a:t>method</a:t>
            </a:r>
            <a:endParaRPr lang="de-DE" sz="1600" b="0" dirty="0">
              <a:latin typeface="Fira Sans" panose="020B05030500000200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4445C394-52B9-5ED9-2F86-B0203ECE64FD}"/>
              </a:ext>
            </a:extLst>
          </p:cNvPr>
          <p:cNvCxnSpPr/>
          <p:nvPr/>
        </p:nvCxnSpPr>
        <p:spPr bwMode="auto">
          <a:xfrm>
            <a:off x="2671109" y="806384"/>
            <a:ext cx="0" cy="491982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52A0BB97-2437-8027-25E1-2189D3811B3E}"/>
              </a:ext>
            </a:extLst>
          </p:cNvPr>
          <p:cNvSpPr/>
          <p:nvPr/>
        </p:nvSpPr>
        <p:spPr bwMode="auto">
          <a:xfrm>
            <a:off x="2938926" y="806384"/>
            <a:ext cx="1008112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c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apa-bility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7EE43C9-D3FD-3E5D-1EC2-B48725836941}"/>
              </a:ext>
            </a:extLst>
          </p:cNvPr>
          <p:cNvSpPr/>
          <p:nvPr/>
        </p:nvSpPr>
        <p:spPr bwMode="auto">
          <a:xfrm>
            <a:off x="4093895" y="812342"/>
            <a:ext cx="1008112" cy="1884336"/>
          </a:xfrm>
          <a:prstGeom prst="rect">
            <a:avLst/>
          </a:prstGeom>
          <a:solidFill>
            <a:srgbClr val="FF7737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readi</a:t>
            </a:r>
            <a:r>
              <a:rPr lang="de-DE" sz="1600" dirty="0">
                <a:solidFill>
                  <a:schemeClr val="bg1"/>
                </a:solidFill>
                <a:latin typeface="Fira Sans" panose="020B0503050000020004" pitchFamily="34" charset="0"/>
              </a:rPr>
              <a:t>-ness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7067BF9-E47A-0F20-E7A9-34E4555EBBB7}"/>
              </a:ext>
            </a:extLst>
          </p:cNvPr>
          <p:cNvSpPr/>
          <p:nvPr/>
        </p:nvSpPr>
        <p:spPr bwMode="auto">
          <a:xfrm>
            <a:off x="3517190" y="3037113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a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ction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perfor-mance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BFA2E9F6-4201-5EFC-1B6D-17BA210C4F19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 bwMode="auto">
          <a:xfrm>
            <a:off x="3442982" y="2690720"/>
            <a:ext cx="650913" cy="34639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 bwMode="auto">
          <a:xfrm flipH="1">
            <a:off x="4093895" y="2696678"/>
            <a:ext cx="504056" cy="34043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61622D73-F60E-E2B9-0B53-6EB3DAF150B5}"/>
              </a:ext>
            </a:extLst>
          </p:cNvPr>
          <p:cNvSpPr/>
          <p:nvPr/>
        </p:nvSpPr>
        <p:spPr bwMode="auto">
          <a:xfrm>
            <a:off x="5387537" y="813386"/>
            <a:ext cx="1153409" cy="1884336"/>
          </a:xfrm>
          <a:prstGeom prst="rect">
            <a:avLst/>
          </a:prstGeom>
          <a:solidFill>
            <a:srgbClr val="FF7737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b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ody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functions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8066FC-946B-4748-AAA5-251E49598C36}"/>
              </a:ext>
            </a:extLst>
          </p:cNvPr>
          <p:cNvSpPr/>
          <p:nvPr/>
        </p:nvSpPr>
        <p:spPr bwMode="auto">
          <a:xfrm>
            <a:off x="5387537" y="3037112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s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4620E3E0-EA43-BADA-C95B-79E44927B04C}"/>
              </a:ext>
            </a:extLst>
          </p:cNvPr>
          <p:cNvCxnSpPr>
            <a:cxnSpLocks/>
            <a:stCxn id="10" idx="3"/>
            <a:endCxn id="14" idx="1"/>
          </p:cNvCxnSpPr>
          <p:nvPr/>
        </p:nvCxnSpPr>
        <p:spPr bwMode="auto">
          <a:xfrm flipV="1">
            <a:off x="4670600" y="3779553"/>
            <a:ext cx="716937" cy="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BE5F4F55-ED8B-519F-E6D4-B37954B87387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 bwMode="auto">
          <a:xfrm>
            <a:off x="5964242" y="2697722"/>
            <a:ext cx="0" cy="3393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Eingebuchteter Richtungspfeil 16">
            <a:extLst>
              <a:ext uri="{FF2B5EF4-FFF2-40B4-BE49-F238E27FC236}">
                <a16:creationId xmlns:a16="http://schemas.microsoft.com/office/drawing/2014/main" id="{BFF2C34A-C3CF-B189-E10A-A2919E0970E0}"/>
              </a:ext>
            </a:extLst>
          </p:cNvPr>
          <p:cNvSpPr/>
          <p:nvPr/>
        </p:nvSpPr>
        <p:spPr bwMode="auto">
          <a:xfrm>
            <a:off x="2924181" y="5141431"/>
            <a:ext cx="7468842" cy="584774"/>
          </a:xfrm>
          <a:prstGeom prst="chevron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>
                <a:latin typeface="Fira Sans" panose="020B0503050000020004" pitchFamily="34" charset="0"/>
              </a:rPr>
              <a:t>i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ndividual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strain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64169C5-C4DE-7DC2-8979-BA608F614A70}"/>
              </a:ext>
            </a:extLst>
          </p:cNvPr>
          <p:cNvSpPr/>
          <p:nvPr/>
        </p:nvSpPr>
        <p:spPr bwMode="auto">
          <a:xfrm>
            <a:off x="7255902" y="825725"/>
            <a:ext cx="1153410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l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imit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perma-nent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load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9C96646-1362-3F98-F733-C2A21A4A8551}"/>
              </a:ext>
            </a:extLst>
          </p:cNvPr>
          <p:cNvSpPr/>
          <p:nvPr/>
        </p:nvSpPr>
        <p:spPr bwMode="auto">
          <a:xfrm>
            <a:off x="7255902" y="3025292"/>
            <a:ext cx="1153410" cy="608412"/>
          </a:xfrm>
          <a:prstGeom prst="rect">
            <a:avLst/>
          </a:prstGeom>
          <a:solidFill>
            <a:srgbClr val="FF7737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bg1"/>
                </a:solidFill>
                <a:latin typeface="Fira Sans" panose="020B0503050000020004" pitchFamily="34" charset="0"/>
                <a:cs typeface="Microsoft Sans Serif" panose="020B0604020202020204" pitchFamily="34" charset="0"/>
              </a:rPr>
              <a:t>conditio-</a:t>
            </a:r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  <a:cs typeface="Microsoft Sans Serif" panose="020B0604020202020204" pitchFamily="34" charset="0"/>
              </a:rPr>
              <a:t>ning</a:t>
            </a:r>
            <a:endParaRPr lang="de-DE" sz="1600" dirty="0">
              <a:solidFill>
                <a:schemeClr val="bg1"/>
              </a:solidFill>
              <a:latin typeface="Fira Sans" panose="020B0503050000020004" pitchFamily="34" charset="0"/>
              <a:cs typeface="Microsoft Sans Serif" panose="020B060402020202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22B43D42-4BC3-CA6B-7E62-3AC8EC8B6355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 bwMode="auto">
          <a:xfrm>
            <a:off x="7832607" y="2710061"/>
            <a:ext cx="0" cy="31523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0C45656-DEDC-BBD4-81DD-4D109EDD0401}"/>
              </a:ext>
            </a:extLst>
          </p:cNvPr>
          <p:cNvCxnSpPr>
            <a:cxnSpLocks/>
            <a:endCxn id="19" idx="1"/>
          </p:cNvCxnSpPr>
          <p:nvPr/>
        </p:nvCxnSpPr>
        <p:spPr bwMode="auto">
          <a:xfrm flipV="1">
            <a:off x="6540947" y="3329498"/>
            <a:ext cx="714955" cy="45005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A8196B47-FEAF-B63C-5CDC-28547CFEA3A1}"/>
              </a:ext>
            </a:extLst>
          </p:cNvPr>
          <p:cNvCxnSpPr>
            <a:cxnSpLocks/>
          </p:cNvCxnSpPr>
          <p:nvPr/>
        </p:nvCxnSpPr>
        <p:spPr bwMode="auto">
          <a:xfrm>
            <a:off x="6540947" y="3779553"/>
            <a:ext cx="714955" cy="449568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Rechteck 22">
            <a:extLst>
              <a:ext uri="{FF2B5EF4-FFF2-40B4-BE49-F238E27FC236}">
                <a16:creationId xmlns:a16="http://schemas.microsoft.com/office/drawing/2014/main" id="{B2485376-9A42-D27F-4304-080109C792BB}"/>
              </a:ext>
            </a:extLst>
          </p:cNvPr>
          <p:cNvSpPr/>
          <p:nvPr/>
        </p:nvSpPr>
        <p:spPr bwMode="auto">
          <a:xfrm>
            <a:off x="7255902" y="3908848"/>
            <a:ext cx="1153410" cy="608412"/>
          </a:xfrm>
          <a:prstGeom prst="rect">
            <a:avLst/>
          </a:prstGeom>
          <a:solidFill>
            <a:srgbClr val="FF7737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recovery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F0BAD14-9F73-9F88-8B1C-2D8142782E18}"/>
              </a:ext>
            </a:extLst>
          </p:cNvPr>
          <p:cNvSpPr/>
          <p:nvPr/>
        </p:nvSpPr>
        <p:spPr bwMode="auto">
          <a:xfrm>
            <a:off x="9043871" y="3037112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damage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462CF91C-E6DB-7386-D6DA-C3C1FA67AADB}"/>
              </a:ext>
            </a:extLst>
          </p:cNvPr>
          <p:cNvCxnSpPr>
            <a:cxnSpLocks/>
            <a:stCxn id="19" idx="3"/>
            <a:endCxn id="24" idx="1"/>
          </p:cNvCxnSpPr>
          <p:nvPr/>
        </p:nvCxnSpPr>
        <p:spPr bwMode="auto">
          <a:xfrm>
            <a:off x="8409312" y="3329498"/>
            <a:ext cx="634559" cy="45005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D737FDAC-1C61-A227-E5D8-84D2BEC63A98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 bwMode="auto">
          <a:xfrm flipV="1">
            <a:off x="8409312" y="3779553"/>
            <a:ext cx="634559" cy="43350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503D6156-74DA-6288-B12A-3C15E62E05F9}"/>
              </a:ext>
            </a:extLst>
          </p:cNvPr>
          <p:cNvSpPr/>
          <p:nvPr/>
        </p:nvSpPr>
        <p:spPr bwMode="auto">
          <a:xfrm>
            <a:off x="9043871" y="813386"/>
            <a:ext cx="1153410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limit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to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damage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9839A90-D412-AE38-550F-5152BD66EA86}"/>
              </a:ext>
            </a:extLst>
          </p:cNvPr>
          <p:cNvCxnSpPr>
            <a:cxnSpLocks/>
            <a:stCxn id="27" idx="2"/>
            <a:endCxn id="24" idx="0"/>
          </p:cNvCxnSpPr>
          <p:nvPr/>
        </p:nvCxnSpPr>
        <p:spPr bwMode="auto">
          <a:xfrm>
            <a:off x="9620572" y="2697722"/>
            <a:ext cx="4" cy="3393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662154F-3DC1-70D9-BA98-3CE96B45E3F3}"/>
              </a:ext>
            </a:extLst>
          </p:cNvPr>
          <p:cNvCxnSpPr>
            <a:cxnSpLocks/>
          </p:cNvCxnSpPr>
          <p:nvPr/>
        </p:nvCxnSpPr>
        <p:spPr bwMode="auto">
          <a:xfrm flipV="1">
            <a:off x="2813183" y="3779554"/>
            <a:ext cx="704007" cy="595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chtungspfeil 30">
            <a:extLst>
              <a:ext uri="{FF2B5EF4-FFF2-40B4-BE49-F238E27FC236}">
                <a16:creationId xmlns:a16="http://schemas.microsoft.com/office/drawing/2014/main" id="{032810F8-0A59-48A5-9E30-E8A4B5190BC5}"/>
              </a:ext>
            </a:extLst>
          </p:cNvPr>
          <p:cNvSpPr/>
          <p:nvPr/>
        </p:nvSpPr>
        <p:spPr>
          <a:xfrm>
            <a:off x="926401" y="5141431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objective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stress</a:t>
            </a:r>
          </a:p>
        </p:txBody>
      </p:sp>
    </p:spTree>
    <p:extLst>
      <p:ext uri="{BB962C8B-B14F-4D97-AF65-F5344CB8AC3E}">
        <p14:creationId xmlns:p14="http://schemas.microsoft.com/office/powerpoint/2010/main" val="1477750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D30429D-36F6-7BA1-B8F5-8ED50A90FCE7}"/>
              </a:ext>
            </a:extLst>
          </p:cNvPr>
          <p:cNvGrpSpPr/>
          <p:nvPr/>
        </p:nvGrpSpPr>
        <p:grpSpPr>
          <a:xfrm>
            <a:off x="926401" y="2317034"/>
            <a:ext cx="1459549" cy="2657715"/>
            <a:chOff x="990600" y="2715501"/>
            <a:chExt cx="1928109" cy="2657715"/>
          </a:xfrm>
          <a:solidFill>
            <a:srgbClr val="FF7737"/>
          </a:solidFill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BAAFE8D1-E2FB-55C4-C34A-E2ABEA35D82E}"/>
                </a:ext>
              </a:extLst>
            </p:cNvPr>
            <p:cNvSpPr/>
            <p:nvPr/>
          </p:nvSpPr>
          <p:spPr bwMode="auto">
            <a:xfrm>
              <a:off x="990600" y="2715501"/>
              <a:ext cx="1925216" cy="2657715"/>
            </a:xfrm>
            <a:prstGeom prst="rect">
              <a:avLst/>
            </a:prstGeom>
            <a:grpFill/>
            <a:ln w="76200" cap="flat" cmpd="sng" algn="ctr">
              <a:solidFill>
                <a:srgbClr val="FF7737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endParaRPr>
            </a:p>
          </p:txBody>
        </p:sp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D402CB89-F91B-7FB2-86A7-B30F18550B66}"/>
                </a:ext>
              </a:extLst>
            </p:cNvPr>
            <p:cNvSpPr txBox="1"/>
            <p:nvPr/>
          </p:nvSpPr>
          <p:spPr>
            <a:xfrm>
              <a:off x="1206462" y="3272803"/>
              <a:ext cx="1712247" cy="338554"/>
            </a:xfrm>
            <a:prstGeom prst="rect">
              <a:avLst/>
            </a:prstGeom>
            <a:grpFill/>
            <a:ln w="762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solidFill>
                    <a:schemeClr val="bg1"/>
                  </a:solidFill>
                  <a:latin typeface="Fira Sans" panose="020B0503050000020004" pitchFamily="34" charset="0"/>
                </a:rPr>
                <a:t>t</a:t>
              </a:r>
              <a:r>
                <a:rPr lang="de-DE" sz="1600" b="0" dirty="0">
                  <a:solidFill>
                    <a:schemeClr val="bg1"/>
                  </a:solidFill>
                  <a:latin typeface="Fira Sans" panose="020B0503050000020004" pitchFamily="34" charset="0"/>
                </a:rPr>
                <a:t>otal stress</a:t>
              </a:r>
            </a:p>
          </p:txBody>
        </p:sp>
      </p:grpSp>
      <p:sp>
        <p:nvSpPr>
          <p:cNvPr id="6" name="Textfeld 5">
            <a:extLst>
              <a:ext uri="{FF2B5EF4-FFF2-40B4-BE49-F238E27FC236}">
                <a16:creationId xmlns:a16="http://schemas.microsoft.com/office/drawing/2014/main" id="{3AA2603D-08F2-D5D0-3A32-0FBD73CE1519}"/>
              </a:ext>
            </a:extLst>
          </p:cNvPr>
          <p:cNvSpPr txBox="1"/>
          <p:nvPr/>
        </p:nvSpPr>
        <p:spPr>
          <a:xfrm>
            <a:off x="1122246" y="3505321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0" dirty="0" err="1">
                <a:solidFill>
                  <a:schemeClr val="bg1"/>
                </a:solidFill>
                <a:latin typeface="Fira Sans" panose="020B0503050000020004" pitchFamily="34" charset="0"/>
              </a:rPr>
              <a:t>defined</a:t>
            </a:r>
            <a:r>
              <a:rPr lang="de-DE" sz="1600" b="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bg1"/>
                </a:solidFill>
                <a:latin typeface="Fira Sans" panose="020B0503050000020004" pitchFamily="34" charset="0"/>
              </a:rPr>
              <a:t>by</a:t>
            </a:r>
            <a:r>
              <a:rPr lang="de-DE" sz="1600" b="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bg1"/>
                </a:solidFill>
                <a:latin typeface="Fira Sans" panose="020B0503050000020004" pitchFamily="34" charset="0"/>
              </a:rPr>
              <a:t>standard</a:t>
            </a:r>
            <a:r>
              <a:rPr lang="de-DE" sz="1600" b="0" dirty="0">
                <a:solidFill>
                  <a:schemeClr val="bg1"/>
                </a:solidFill>
                <a:latin typeface="Fira Sans" panose="020B0503050000020004" pitchFamily="34" charset="0"/>
              </a:rPr>
              <a:t> </a:t>
            </a:r>
            <a:r>
              <a:rPr lang="de-DE" sz="1600" b="0" dirty="0" err="1">
                <a:solidFill>
                  <a:schemeClr val="bg1"/>
                </a:solidFill>
                <a:latin typeface="Fira Sans" panose="020B0503050000020004" pitchFamily="34" charset="0"/>
              </a:rPr>
              <a:t>method</a:t>
            </a:r>
            <a:endParaRPr lang="de-DE" sz="1600" b="0" dirty="0">
              <a:solidFill>
                <a:schemeClr val="bg1"/>
              </a:solidFill>
              <a:latin typeface="Fira Sans" panose="020B0503050000020004" pitchFamily="34" charset="0"/>
            </a:endParaRPr>
          </a:p>
        </p:txBody>
      </p:sp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4445C394-52B9-5ED9-2F86-B0203ECE64FD}"/>
              </a:ext>
            </a:extLst>
          </p:cNvPr>
          <p:cNvCxnSpPr/>
          <p:nvPr/>
        </p:nvCxnSpPr>
        <p:spPr bwMode="auto">
          <a:xfrm>
            <a:off x="2671109" y="806384"/>
            <a:ext cx="0" cy="4919821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8EAB99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52A0BB97-2437-8027-25E1-2189D3811B3E}"/>
              </a:ext>
            </a:extLst>
          </p:cNvPr>
          <p:cNvSpPr/>
          <p:nvPr/>
        </p:nvSpPr>
        <p:spPr bwMode="auto">
          <a:xfrm>
            <a:off x="2938926" y="806384"/>
            <a:ext cx="1008112" cy="1884336"/>
          </a:xfrm>
          <a:prstGeom prst="rect">
            <a:avLst/>
          </a:prstGeom>
          <a:solidFill>
            <a:srgbClr val="FF7737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solidFill>
                <a:schemeClr val="bg1"/>
              </a:solidFill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solidFill>
                  <a:schemeClr val="bg1"/>
                </a:solidFill>
                <a:latin typeface="Fira Sans" panose="020B0503050000020004" pitchFamily="34" charset="0"/>
              </a:rPr>
              <a:t>c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Fira Sans" panose="020B0503050000020004" pitchFamily="34" charset="0"/>
              </a:rPr>
              <a:t>apa-bility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7EE43C9-D3FD-3E5D-1EC2-B48725836941}"/>
              </a:ext>
            </a:extLst>
          </p:cNvPr>
          <p:cNvSpPr/>
          <p:nvPr/>
        </p:nvSpPr>
        <p:spPr bwMode="auto">
          <a:xfrm>
            <a:off x="4093895" y="812342"/>
            <a:ext cx="1008112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readi</a:t>
            </a:r>
            <a:r>
              <a:rPr lang="de-DE" sz="1600" dirty="0">
                <a:latin typeface="Fira Sans" panose="020B0503050000020004" pitchFamily="34" charset="0"/>
              </a:rPr>
              <a:t>-ness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7067BF9-E47A-0F20-E7A9-34E4555EBBB7}"/>
              </a:ext>
            </a:extLst>
          </p:cNvPr>
          <p:cNvSpPr/>
          <p:nvPr/>
        </p:nvSpPr>
        <p:spPr bwMode="auto">
          <a:xfrm>
            <a:off x="3517190" y="3037113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a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ction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,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perfor-mance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BFA2E9F6-4201-5EFC-1B6D-17BA210C4F19}"/>
              </a:ext>
            </a:extLst>
          </p:cNvPr>
          <p:cNvCxnSpPr>
            <a:cxnSpLocks/>
            <a:stCxn id="8" idx="2"/>
            <a:endCxn id="10" idx="0"/>
          </p:cNvCxnSpPr>
          <p:nvPr/>
        </p:nvCxnSpPr>
        <p:spPr bwMode="auto">
          <a:xfrm>
            <a:off x="3442982" y="2690720"/>
            <a:ext cx="650913" cy="346393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Gerade Verbindung mit Pfeil 11">
            <a:extLst>
              <a:ext uri="{FF2B5EF4-FFF2-40B4-BE49-F238E27FC236}">
                <a16:creationId xmlns:a16="http://schemas.microsoft.com/office/drawing/2014/main" id="{379F4DAC-1DBB-9E07-109D-FB773BFDCBD1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 bwMode="auto">
          <a:xfrm flipH="1">
            <a:off x="4093895" y="2696678"/>
            <a:ext cx="504056" cy="34043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Rechteck 12">
            <a:extLst>
              <a:ext uri="{FF2B5EF4-FFF2-40B4-BE49-F238E27FC236}">
                <a16:creationId xmlns:a16="http://schemas.microsoft.com/office/drawing/2014/main" id="{61622D73-F60E-E2B9-0B53-6EB3DAF150B5}"/>
              </a:ext>
            </a:extLst>
          </p:cNvPr>
          <p:cNvSpPr/>
          <p:nvPr/>
        </p:nvSpPr>
        <p:spPr bwMode="auto">
          <a:xfrm>
            <a:off x="5387537" y="813386"/>
            <a:ext cx="1153409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b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ody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functions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8066FC-946B-4748-AAA5-251E49598C36}"/>
              </a:ext>
            </a:extLst>
          </p:cNvPr>
          <p:cNvSpPr/>
          <p:nvPr/>
        </p:nvSpPr>
        <p:spPr bwMode="auto">
          <a:xfrm>
            <a:off x="5387537" y="3037112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s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4620E3E0-EA43-BADA-C95B-79E44927B04C}"/>
              </a:ext>
            </a:extLst>
          </p:cNvPr>
          <p:cNvCxnSpPr>
            <a:cxnSpLocks/>
            <a:stCxn id="10" idx="3"/>
            <a:endCxn id="14" idx="1"/>
          </p:cNvCxnSpPr>
          <p:nvPr/>
        </p:nvCxnSpPr>
        <p:spPr bwMode="auto">
          <a:xfrm flipV="1">
            <a:off x="4670600" y="3779553"/>
            <a:ext cx="716937" cy="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BE5F4F55-ED8B-519F-E6D4-B37954B87387}"/>
              </a:ext>
            </a:extLst>
          </p:cNvPr>
          <p:cNvCxnSpPr>
            <a:cxnSpLocks/>
            <a:stCxn id="13" idx="2"/>
            <a:endCxn id="14" idx="0"/>
          </p:cNvCxnSpPr>
          <p:nvPr/>
        </p:nvCxnSpPr>
        <p:spPr bwMode="auto">
          <a:xfrm>
            <a:off x="5964242" y="2697722"/>
            <a:ext cx="0" cy="3393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Eingebuchteter Richtungspfeil 16">
            <a:extLst>
              <a:ext uri="{FF2B5EF4-FFF2-40B4-BE49-F238E27FC236}">
                <a16:creationId xmlns:a16="http://schemas.microsoft.com/office/drawing/2014/main" id="{BFF2C34A-C3CF-B189-E10A-A2919E0970E0}"/>
              </a:ext>
            </a:extLst>
          </p:cNvPr>
          <p:cNvSpPr/>
          <p:nvPr/>
        </p:nvSpPr>
        <p:spPr bwMode="auto">
          <a:xfrm>
            <a:off x="2924181" y="5141431"/>
            <a:ext cx="7468842" cy="584774"/>
          </a:xfrm>
          <a:prstGeom prst="chevron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>
                <a:latin typeface="Fira Sans" panose="020B0503050000020004" pitchFamily="34" charset="0"/>
              </a:rPr>
              <a:t>i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ndividual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strain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764169C5-C4DE-7DC2-8979-BA608F614A70}"/>
              </a:ext>
            </a:extLst>
          </p:cNvPr>
          <p:cNvSpPr/>
          <p:nvPr/>
        </p:nvSpPr>
        <p:spPr bwMode="auto">
          <a:xfrm>
            <a:off x="7255902" y="825725"/>
            <a:ext cx="1153410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600" dirty="0"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600" dirty="0" err="1">
                <a:latin typeface="Fira Sans" panose="020B0503050000020004" pitchFamily="34" charset="0"/>
              </a:rPr>
              <a:t>l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imit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perma-nent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load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99C96646-1362-3F98-F733-C2A21A4A8551}"/>
              </a:ext>
            </a:extLst>
          </p:cNvPr>
          <p:cNvSpPr/>
          <p:nvPr/>
        </p:nvSpPr>
        <p:spPr bwMode="auto">
          <a:xfrm>
            <a:off x="7255902" y="3025292"/>
            <a:ext cx="1153410" cy="608412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latin typeface="Fira Sans" panose="020B0503050000020004" pitchFamily="34" charset="0"/>
                <a:cs typeface="Microsoft Sans Serif" panose="020B0604020202020204" pitchFamily="34" charset="0"/>
              </a:rPr>
              <a:t>conditio-</a:t>
            </a:r>
            <a:r>
              <a:rPr lang="de-DE" sz="1600" dirty="0" err="1">
                <a:latin typeface="Fira Sans" panose="020B0503050000020004" pitchFamily="34" charset="0"/>
                <a:cs typeface="Microsoft Sans Serif" panose="020B0604020202020204" pitchFamily="34" charset="0"/>
              </a:rPr>
              <a:t>ning</a:t>
            </a:r>
            <a:endParaRPr lang="de-DE" sz="1600" dirty="0">
              <a:latin typeface="Fira Sans" panose="020B0503050000020004" pitchFamily="34" charset="0"/>
              <a:cs typeface="Microsoft Sans Serif" panose="020B060402020202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  <a:cs typeface="Microsoft Sans Serif" panose="020B0604020202020204" pitchFamily="34" charset="0"/>
            </a:endParaRPr>
          </a:p>
        </p:txBody>
      </p: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22B43D42-4BC3-CA6B-7E62-3AC8EC8B6355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 bwMode="auto">
          <a:xfrm>
            <a:off x="7832607" y="2710061"/>
            <a:ext cx="0" cy="31523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20C45656-DEDC-BBD4-81DD-4D109EDD0401}"/>
              </a:ext>
            </a:extLst>
          </p:cNvPr>
          <p:cNvCxnSpPr>
            <a:cxnSpLocks/>
            <a:endCxn id="19" idx="1"/>
          </p:cNvCxnSpPr>
          <p:nvPr/>
        </p:nvCxnSpPr>
        <p:spPr bwMode="auto">
          <a:xfrm flipV="1">
            <a:off x="6540947" y="3329498"/>
            <a:ext cx="714955" cy="45005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A8196B47-FEAF-B63C-5CDC-28547CFEA3A1}"/>
              </a:ext>
            </a:extLst>
          </p:cNvPr>
          <p:cNvCxnSpPr>
            <a:cxnSpLocks/>
          </p:cNvCxnSpPr>
          <p:nvPr/>
        </p:nvCxnSpPr>
        <p:spPr bwMode="auto">
          <a:xfrm>
            <a:off x="6540947" y="3779553"/>
            <a:ext cx="714955" cy="449568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Rechteck 22">
            <a:extLst>
              <a:ext uri="{FF2B5EF4-FFF2-40B4-BE49-F238E27FC236}">
                <a16:creationId xmlns:a16="http://schemas.microsoft.com/office/drawing/2014/main" id="{B2485376-9A42-D27F-4304-080109C792BB}"/>
              </a:ext>
            </a:extLst>
          </p:cNvPr>
          <p:cNvSpPr/>
          <p:nvPr/>
        </p:nvSpPr>
        <p:spPr bwMode="auto">
          <a:xfrm>
            <a:off x="7255902" y="3908848"/>
            <a:ext cx="1153410" cy="608412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latin typeface="Fira Sans" panose="020B0503050000020004" pitchFamily="34" charset="0"/>
              </a:rPr>
              <a:t>recovery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8F0BAD14-9F73-9F88-8B1C-2D8142782E18}"/>
              </a:ext>
            </a:extLst>
          </p:cNvPr>
          <p:cNvSpPr/>
          <p:nvPr/>
        </p:nvSpPr>
        <p:spPr bwMode="auto">
          <a:xfrm>
            <a:off x="9043871" y="3037112"/>
            <a:ext cx="1153410" cy="1484881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damage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462CF91C-E6DB-7386-D6DA-C3C1FA67AADB}"/>
              </a:ext>
            </a:extLst>
          </p:cNvPr>
          <p:cNvCxnSpPr>
            <a:cxnSpLocks/>
            <a:stCxn id="19" idx="3"/>
            <a:endCxn id="24" idx="1"/>
          </p:cNvCxnSpPr>
          <p:nvPr/>
        </p:nvCxnSpPr>
        <p:spPr bwMode="auto">
          <a:xfrm>
            <a:off x="8409312" y="3329498"/>
            <a:ext cx="634559" cy="450055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D737FDAC-1C61-A227-E5D8-84D2BEC63A98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 bwMode="auto">
          <a:xfrm flipV="1">
            <a:off x="8409312" y="3779553"/>
            <a:ext cx="634559" cy="433501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7" name="Rechteck 26">
            <a:extLst>
              <a:ext uri="{FF2B5EF4-FFF2-40B4-BE49-F238E27FC236}">
                <a16:creationId xmlns:a16="http://schemas.microsoft.com/office/drawing/2014/main" id="{503D6156-74DA-6288-B12A-3C15E62E05F9}"/>
              </a:ext>
            </a:extLst>
          </p:cNvPr>
          <p:cNvSpPr/>
          <p:nvPr/>
        </p:nvSpPr>
        <p:spPr bwMode="auto">
          <a:xfrm>
            <a:off x="9043871" y="813386"/>
            <a:ext cx="1153410" cy="1884336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limit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to</a:t>
            </a:r>
            <a:r>
              <a:rPr kumimoji="0" lang="de-DE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kumimoji="0" lang="de-DE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Fira Sans" panose="020B0503050000020004" pitchFamily="34" charset="0"/>
              </a:rPr>
              <a:t>damage</a:t>
            </a:r>
            <a:endParaRPr kumimoji="0" lang="de-DE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Fira Sans" panose="020B0503050000020004" pitchFamily="34" charset="0"/>
            </a:endParaRPr>
          </a:p>
        </p:txBody>
      </p: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79839A90-D412-AE38-550F-5152BD66EA86}"/>
              </a:ext>
            </a:extLst>
          </p:cNvPr>
          <p:cNvCxnSpPr>
            <a:cxnSpLocks/>
            <a:stCxn id="27" idx="2"/>
            <a:endCxn id="24" idx="0"/>
          </p:cNvCxnSpPr>
          <p:nvPr/>
        </p:nvCxnSpPr>
        <p:spPr bwMode="auto">
          <a:xfrm>
            <a:off x="9620572" y="2697722"/>
            <a:ext cx="4" cy="339390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662154F-3DC1-70D9-BA98-3CE96B45E3F3}"/>
              </a:ext>
            </a:extLst>
          </p:cNvPr>
          <p:cNvCxnSpPr>
            <a:cxnSpLocks/>
          </p:cNvCxnSpPr>
          <p:nvPr/>
        </p:nvCxnSpPr>
        <p:spPr bwMode="auto">
          <a:xfrm flipV="1">
            <a:off x="2813183" y="3779554"/>
            <a:ext cx="704007" cy="5957"/>
          </a:xfrm>
          <a:prstGeom prst="straightConnector1">
            <a:avLst/>
          </a:prstGeom>
          <a:solidFill>
            <a:schemeClr val="accent1"/>
          </a:solidFill>
          <a:ln w="508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Richtungspfeil 30">
            <a:extLst>
              <a:ext uri="{FF2B5EF4-FFF2-40B4-BE49-F238E27FC236}">
                <a16:creationId xmlns:a16="http://schemas.microsoft.com/office/drawing/2014/main" id="{032810F8-0A59-48A5-9E30-E8A4B5190BC5}"/>
              </a:ext>
            </a:extLst>
          </p:cNvPr>
          <p:cNvSpPr/>
          <p:nvPr/>
        </p:nvSpPr>
        <p:spPr>
          <a:xfrm>
            <a:off x="926401" y="5141431"/>
            <a:ext cx="1547664" cy="584774"/>
          </a:xfrm>
          <a:prstGeom prst="homePlate">
            <a:avLst/>
          </a:prstGeom>
          <a:solidFill>
            <a:schemeClr val="bg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chemeClr val="tx1"/>
                </a:solidFill>
                <a:latin typeface="Fira Sans" panose="020B0503050000020004" pitchFamily="34" charset="0"/>
              </a:rPr>
              <a:t>objective</a:t>
            </a:r>
            <a:r>
              <a:rPr lang="de-DE" sz="1600" dirty="0">
                <a:solidFill>
                  <a:schemeClr val="tx1"/>
                </a:solidFill>
                <a:latin typeface="Fira Sans" panose="020B0503050000020004" pitchFamily="34" charset="0"/>
              </a:rPr>
              <a:t> stress</a:t>
            </a:r>
          </a:p>
        </p:txBody>
      </p:sp>
    </p:spTree>
    <p:extLst>
      <p:ext uri="{BB962C8B-B14F-4D97-AF65-F5344CB8AC3E}">
        <p14:creationId xmlns:p14="http://schemas.microsoft.com/office/powerpoint/2010/main" val="3343598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1755763"/>
              </p:ext>
            </p:extLst>
          </p:nvPr>
        </p:nvGraphicFramePr>
        <p:xfrm>
          <a:off x="2469497" y="1184275"/>
          <a:ext cx="6105525" cy="448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104880" imgH="4486320" progId="">
                  <p:embed/>
                </p:oleObj>
              </mc:Choice>
              <mc:Fallback>
                <p:oleObj r:id="rId2" imgW="6104880" imgH="4486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469497" y="1184275"/>
                        <a:ext cx="6105525" cy="4486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2992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Microsoft Macintosh PowerPoint</Application>
  <PresentationFormat>Breitbild</PresentationFormat>
  <Paragraphs>100</Paragraphs>
  <Slides>7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Fira Sans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140</cp:revision>
  <cp:lastPrinted>2022-09-28T20:37:19Z</cp:lastPrinted>
  <dcterms:created xsi:type="dcterms:W3CDTF">2021-11-23T15:40:59Z</dcterms:created>
  <dcterms:modified xsi:type="dcterms:W3CDTF">2023-07-05T16:12:06Z</dcterms:modified>
</cp:coreProperties>
</file>