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44" r:id="rId3"/>
    <p:sldId id="335" r:id="rId4"/>
    <p:sldId id="347" r:id="rId5"/>
    <p:sldId id="349" r:id="rId6"/>
    <p:sldId id="350" r:id="rId7"/>
    <p:sldId id="339" r:id="rId8"/>
    <p:sldId id="340" r:id="rId9"/>
    <p:sldId id="351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ADF92ADF-DFAE-AD41-9737-DF2FDE3256C6}">
          <p14:sldIdLst>
            <p14:sldId id="256"/>
          </p14:sldIdLst>
        </p14:section>
        <p14:section name="Üb" id="{D2740A65-EFFA-2048-AC5F-1543E7210601}">
          <p14:sldIdLst>
            <p14:sldId id="344"/>
            <p14:sldId id="335"/>
            <p14:sldId id="347"/>
            <p14:sldId id="349"/>
            <p14:sldId id="350"/>
            <p14:sldId id="339"/>
            <p14:sldId id="340"/>
            <p14:sldId id="35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12B24E-D652-2B07-E2C9-C318BC3DCDA9}" name="Raffaele Spinelli" initials="RS" userId="S::raffaele.spinelli@cnr.it::e158d477-ecfb-4540-88c0-2df797e2116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37"/>
    <a:srgbClr val="8EAB99"/>
    <a:srgbClr val="355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6327"/>
  </p:normalViewPr>
  <p:slideViewPr>
    <p:cSldViewPr snapToGrid="0" snapToObjects="1">
      <p:cViewPr>
        <p:scale>
          <a:sx n="97" d="100"/>
          <a:sy n="97" d="100"/>
        </p:scale>
        <p:origin x="376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2F8ABB-1F54-0F42-ADA7-556FB8AF7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6499E14-A748-6344-809F-E972D4992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1C897F99-9F57-4F41-A859-3CE5A55FF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80935" y="6356349"/>
            <a:ext cx="41148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183156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B9CBF-D553-C24E-9A79-99EDF6D94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17BA64B-ED07-4E42-8582-05B66E3B6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114816"/>
            <a:ext cx="10515600" cy="50621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274A0D-E5EC-6C43-B691-718D38CB4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12.06.23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BFB8A6-222D-7046-B07D-FC176BAE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FF4095-BFD4-8446-BF6A-3D1649ACB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36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7B03478-9E8D-5744-9042-54483A0A95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DAC9600-1FB8-4940-ABA4-69092FF7C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418B4C-1119-D442-86B6-FE2848D4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12.06.23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23142F-F9C1-F74F-8E76-AD9BD45ED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7A33E0-5B1D-0245-BAEB-F0EA12816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954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EEBEEA-7122-8C46-8947-BCE2E0D28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A48E04-AC29-9E47-A681-E25C272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66170" y="6356350"/>
            <a:ext cx="1815229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12.06.23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F74C5A-D26E-9645-A951-5A4E16AC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0FFE3F86-67E0-A348-ADA4-964ABC935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98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102703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17E39-64EE-B746-B9BE-2F081D18F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804A57-F432-8A4F-AAB7-10A053652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A7DB21-A7B4-AD48-A632-0F47D5D2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12.06.23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E711B1-4097-064C-BFDB-FFA23323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223210-CC73-8643-8975-8A7112FD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93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DC05A-192F-8C49-B84E-591C8CE6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179824-49A5-E649-BC8B-172ED8A06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93A7765-258F-3446-B559-F167C17B4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14C01D-F9C6-3D4C-8D4D-0FD064073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12.06.23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E4D4AD-2A3F-5541-8BDD-FB3D35DA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A9F8F7C-FA8F-CA44-8FBE-F8D669BA5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407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D24911-BA03-0240-B521-BAB1EC11C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26A37C-7918-2048-8D84-527F3750A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3348EEB-8CE1-F240-B83A-47062DD34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3199DE6-710E-4944-9F31-84A952FFC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562587F-6C2F-F94C-B2B1-AFAC4FFC21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FB742C1-6D02-E846-B8C4-8E641F8F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12.06.23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955F033-C683-DB4C-8DA7-B7F014DDE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B5FD388-31F6-5744-87F8-07AB16AE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238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08431-769E-1441-8685-4DC2AEC98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3D2727-6086-B14B-8086-5B332D281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12.06.23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8F7CC7E-2D95-674A-B568-06E3550DA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0CDEA57-12B2-E34C-8DB1-BC584AD6B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31396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4BBA54-8184-B843-AF7E-3BB6DA7215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12.06.23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D16211-E2CA-214F-8E60-10FA3BA5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4B2E2-B05F-7A4A-A84E-41F934346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232486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57C1C-A53C-0343-A84B-5D278B159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1F9496-A2E4-2742-BDF7-AB6D5EAE3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3B6818-C733-6B46-B88D-7861F47EC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BB768A-7484-D746-BCC1-901CFA909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12.06.23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A87EF7B-9BC9-6A49-B7FE-2A8CE8B8B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94619BB-DFE3-4E46-BAE8-B6DB63D6D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3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37970-3DFE-5847-8B44-CC928CFBF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278270B-D83D-0E49-825A-DF7225FE47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C055FC2-9E59-B946-B430-648581AD0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DD7845-6448-3544-982C-820D6F655C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12.06.23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58CA8D5-2277-8F44-934A-907315BDD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83B63A-561B-6D48-A973-6C72096B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338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1714F93-EA51-E744-BAC9-D2B945BA379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079851" y="6035317"/>
            <a:ext cx="832095" cy="833972"/>
          </a:xfrm>
          <a:prstGeom prst="rect">
            <a:avLst/>
          </a:prstGeom>
        </p:spPr>
      </p:pic>
      <p:sp>
        <p:nvSpPr>
          <p:cNvPr id="8" name="Titelplatzhalter 7">
            <a:extLst>
              <a:ext uri="{FF2B5EF4-FFF2-40B4-BE49-F238E27FC236}">
                <a16:creationId xmlns:a16="http://schemas.microsoft.com/office/drawing/2014/main" id="{FB5EAC6C-C0C6-4B41-B93B-C580D15B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6ED8F288-7812-E24E-A5CA-41DCBCE5FF63}"/>
              </a:ext>
            </a:extLst>
          </p:cNvPr>
          <p:cNvSpPr txBox="1">
            <a:spLocks/>
          </p:cNvSpPr>
          <p:nvPr userDrawn="1"/>
        </p:nvSpPr>
        <p:spPr>
          <a:xfrm>
            <a:off x="3058703" y="6311018"/>
            <a:ext cx="1225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5FAA26-2EBD-7043-B625-A2D79AA5B83B}" type="datetimeFigureOut">
              <a:rPr lang="de-DE" smtClean="0"/>
              <a:pPr/>
              <a:t>12.06.23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9E5EEDEA-EACC-9C41-A3E9-25BAF59281DE}"/>
              </a:ext>
            </a:extLst>
          </p:cNvPr>
          <p:cNvSpPr txBox="1">
            <a:spLocks/>
          </p:cNvSpPr>
          <p:nvPr userDrawn="1"/>
        </p:nvSpPr>
        <p:spPr>
          <a:xfrm>
            <a:off x="4447822" y="6310312"/>
            <a:ext cx="428977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TECHNODIVERSITY, PROJECT RESULT 1: FACTS &amp; METHODS</a:t>
            </a:r>
          </a:p>
          <a:p>
            <a:r>
              <a:rPr lang="de-DE" dirty="0"/>
              <a:t>PR1-C02 </a:t>
            </a:r>
            <a:r>
              <a:rPr lang="de-DE" dirty="0" err="1"/>
              <a:t>Figures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D0F9C816-0139-6145-A6D0-D31200020F42}"/>
              </a:ext>
            </a:extLst>
          </p:cNvPr>
          <p:cNvSpPr txBox="1">
            <a:spLocks/>
          </p:cNvSpPr>
          <p:nvPr userDrawn="1"/>
        </p:nvSpPr>
        <p:spPr>
          <a:xfrm>
            <a:off x="8929511" y="6310312"/>
            <a:ext cx="193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C62297-CE19-6449-92AD-A01F77531CE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492EB7B-B23E-B67F-3FEE-94B74A4D84C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78859" y="6252868"/>
            <a:ext cx="1900992" cy="39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9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DF190DB-4610-404A-847F-653423742AC6}"/>
              </a:ext>
            </a:extLst>
          </p:cNvPr>
          <p:cNvSpPr/>
          <p:nvPr/>
        </p:nvSpPr>
        <p:spPr>
          <a:xfrm>
            <a:off x="1" y="5611660"/>
            <a:ext cx="12192000" cy="1246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7624E632-E049-274D-A55B-5489E70404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0D42CBF9-3F43-264B-9B22-935127B012E6}"/>
              </a:ext>
            </a:extLst>
          </p:cNvPr>
          <p:cNvSpPr txBox="1">
            <a:spLocks/>
          </p:cNvSpPr>
          <p:nvPr/>
        </p:nvSpPr>
        <p:spPr>
          <a:xfrm>
            <a:off x="1524000" y="3955898"/>
            <a:ext cx="9144000" cy="1655762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5400" b="1" dirty="0">
                <a:solidFill>
                  <a:schemeClr val="accent1"/>
                </a:solidFill>
              </a:rPr>
              <a:t>TECHNODIVERSITY</a:t>
            </a:r>
          </a:p>
          <a:p>
            <a:r>
              <a:rPr lang="de-DE" sz="5400" b="1" dirty="0">
                <a:solidFill>
                  <a:schemeClr val="accent1"/>
                </a:solidFill>
              </a:rPr>
              <a:t>PR1 FACTS &amp; METHODS</a:t>
            </a:r>
          </a:p>
          <a:p>
            <a:r>
              <a:rPr lang="de-DE" sz="5400" b="1" dirty="0" err="1">
                <a:solidFill>
                  <a:schemeClr val="accent1"/>
                </a:solidFill>
              </a:rPr>
              <a:t>TDiv</a:t>
            </a:r>
            <a:r>
              <a:rPr lang="de-DE" sz="5400" b="1" dirty="0">
                <a:solidFill>
                  <a:schemeClr val="accent1"/>
                </a:solidFill>
              </a:rPr>
              <a:t> PR1-C02-Figures</a:t>
            </a:r>
          </a:p>
          <a:p>
            <a:r>
              <a:rPr lang="de-DE" sz="4000" dirty="0">
                <a:solidFill>
                  <a:schemeClr val="accent1"/>
                </a:solidFill>
              </a:rPr>
              <a:t>Jörn Erler, Technische Universität Dresden (</a:t>
            </a:r>
            <a:r>
              <a:rPr lang="de-DE" sz="4000" dirty="0" err="1">
                <a:solidFill>
                  <a:schemeClr val="accent1"/>
                </a:solidFill>
              </a:rPr>
              <a:t>conception</a:t>
            </a:r>
            <a:r>
              <a:rPr lang="de-DE" sz="4000" dirty="0">
                <a:solidFill>
                  <a:schemeClr val="accent1"/>
                </a:solidFill>
              </a:rPr>
              <a:t>, design </a:t>
            </a:r>
            <a:r>
              <a:rPr lang="de-DE" sz="4000" dirty="0" err="1">
                <a:solidFill>
                  <a:schemeClr val="accent1"/>
                </a:solidFill>
              </a:rPr>
              <a:t>and</a:t>
            </a:r>
            <a:r>
              <a:rPr lang="de-DE" sz="4000" dirty="0">
                <a:solidFill>
                  <a:schemeClr val="accent1"/>
                </a:solidFill>
              </a:rPr>
              <a:t> original </a:t>
            </a:r>
            <a:r>
              <a:rPr lang="de-DE" sz="4000" dirty="0" err="1">
                <a:solidFill>
                  <a:schemeClr val="accent1"/>
                </a:solidFill>
              </a:rPr>
              <a:t>writing</a:t>
            </a:r>
            <a:r>
              <a:rPr lang="de-DE" sz="4000" dirty="0">
                <a:solidFill>
                  <a:schemeClr val="accent1"/>
                </a:solidFill>
              </a:rPr>
              <a:t>);</a:t>
            </a:r>
          </a:p>
          <a:p>
            <a:r>
              <a:rPr lang="de-DE" sz="4000" dirty="0">
                <a:solidFill>
                  <a:schemeClr val="accent1"/>
                </a:solidFill>
              </a:rPr>
              <a:t>Raffaele </a:t>
            </a:r>
            <a:r>
              <a:rPr lang="de-DE" sz="4000" dirty="0" err="1">
                <a:solidFill>
                  <a:schemeClr val="accent1"/>
                </a:solidFill>
              </a:rPr>
              <a:t>Spinelli</a:t>
            </a:r>
            <a:r>
              <a:rPr lang="de-DE" sz="4000" dirty="0">
                <a:solidFill>
                  <a:schemeClr val="accent1"/>
                </a:solidFill>
              </a:rPr>
              <a:t>, </a:t>
            </a:r>
            <a:r>
              <a:rPr lang="de-DE" sz="4000" dirty="0" err="1">
                <a:solidFill>
                  <a:schemeClr val="accent1"/>
                </a:solidFill>
              </a:rPr>
              <a:t>Consiglio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Nazionale</a:t>
            </a:r>
            <a:r>
              <a:rPr lang="de-DE" sz="4000" dirty="0">
                <a:solidFill>
                  <a:schemeClr val="accent1"/>
                </a:solidFill>
              </a:rPr>
              <a:t> delle </a:t>
            </a:r>
            <a:r>
              <a:rPr lang="de-DE" sz="4000" dirty="0" err="1">
                <a:solidFill>
                  <a:schemeClr val="accent1"/>
                </a:solidFill>
              </a:rPr>
              <a:t>Ricerche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Firence</a:t>
            </a:r>
            <a:r>
              <a:rPr lang="de-DE" sz="4000" dirty="0">
                <a:solidFill>
                  <a:schemeClr val="accent1"/>
                </a:solidFill>
              </a:rPr>
              <a:t> (</a:t>
            </a:r>
            <a:r>
              <a:rPr lang="de-DE" sz="4000" dirty="0" err="1">
                <a:solidFill>
                  <a:schemeClr val="accent1"/>
                </a:solidFill>
              </a:rPr>
              <a:t>revision</a:t>
            </a:r>
            <a:r>
              <a:rPr lang="de-DE" sz="4000" dirty="0">
                <a:solidFill>
                  <a:schemeClr val="accent1"/>
                </a:solidFill>
              </a:rPr>
              <a:t>, </a:t>
            </a:r>
            <a:r>
              <a:rPr lang="de-DE" sz="4000" dirty="0" err="1">
                <a:solidFill>
                  <a:schemeClr val="accent1"/>
                </a:solidFill>
              </a:rPr>
              <a:t>analysis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and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co-writing</a:t>
            </a:r>
            <a:r>
              <a:rPr lang="de-DE" sz="4000" dirty="0">
                <a:solidFill>
                  <a:schemeClr val="accent1"/>
                </a:solidFill>
              </a:rPr>
              <a:t>)</a:t>
            </a:r>
            <a:br>
              <a:rPr lang="de-DE" sz="4000" dirty="0">
                <a:solidFill>
                  <a:schemeClr val="accent1"/>
                </a:solidFill>
              </a:rPr>
            </a:br>
            <a:endParaRPr lang="de-DE" sz="4000" dirty="0">
              <a:solidFill>
                <a:schemeClr val="accent1"/>
              </a:solidFill>
            </a:endParaRPr>
          </a:p>
          <a:p>
            <a:endParaRPr lang="de-DE" sz="2600" dirty="0">
              <a:solidFill>
                <a:schemeClr val="accent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833C6C6-9C31-E8F9-D2D4-D2FFC4213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551" y="698243"/>
            <a:ext cx="3200850" cy="296410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F8D45D9-D2BB-B581-6A14-C467835B6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56738"/>
            <a:ext cx="4105275" cy="86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8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ewinkelte Verbindung 17">
            <a:extLst>
              <a:ext uri="{FF2B5EF4-FFF2-40B4-BE49-F238E27FC236}">
                <a16:creationId xmlns:a16="http://schemas.microsoft.com/office/drawing/2014/main" id="{2F49DDB5-E762-4343-A0FE-E56B2C7B9B7B}"/>
              </a:ext>
            </a:extLst>
          </p:cNvPr>
          <p:cNvCxnSpPr>
            <a:cxnSpLocks/>
            <a:stCxn id="30" idx="3"/>
            <a:endCxn id="28" idx="2"/>
          </p:cNvCxnSpPr>
          <p:nvPr/>
        </p:nvCxnSpPr>
        <p:spPr>
          <a:xfrm flipV="1">
            <a:off x="4106185" y="1341807"/>
            <a:ext cx="1068772" cy="499330"/>
          </a:xfrm>
          <a:prstGeom prst="bentConnector2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winkelte Verbindung 18">
            <a:extLst>
              <a:ext uri="{FF2B5EF4-FFF2-40B4-BE49-F238E27FC236}">
                <a16:creationId xmlns:a16="http://schemas.microsoft.com/office/drawing/2014/main" id="{043EFE28-34F7-DF4C-A1EF-305C83E2BFCC}"/>
              </a:ext>
            </a:extLst>
          </p:cNvPr>
          <p:cNvCxnSpPr>
            <a:cxnSpLocks/>
            <a:endCxn id="28" idx="2"/>
          </p:cNvCxnSpPr>
          <p:nvPr/>
        </p:nvCxnSpPr>
        <p:spPr>
          <a:xfrm rot="10800000">
            <a:off x="5174957" y="1341808"/>
            <a:ext cx="1305114" cy="499330"/>
          </a:xfrm>
          <a:prstGeom prst="bentConnector2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winkelte Verbindung 19">
            <a:extLst>
              <a:ext uri="{FF2B5EF4-FFF2-40B4-BE49-F238E27FC236}">
                <a16:creationId xmlns:a16="http://schemas.microsoft.com/office/drawing/2014/main" id="{AC53333C-50E8-B14C-BC3F-88A6EBDB73EC}"/>
              </a:ext>
            </a:extLst>
          </p:cNvPr>
          <p:cNvCxnSpPr>
            <a:cxnSpLocks/>
            <a:stCxn id="38" idx="3"/>
            <a:endCxn id="29" idx="2"/>
          </p:cNvCxnSpPr>
          <p:nvPr/>
        </p:nvCxnSpPr>
        <p:spPr>
          <a:xfrm flipV="1">
            <a:off x="6055439" y="2222375"/>
            <a:ext cx="1039653" cy="555635"/>
          </a:xfrm>
          <a:prstGeom prst="bentConnector2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winkelte Verbindung 20">
            <a:extLst>
              <a:ext uri="{FF2B5EF4-FFF2-40B4-BE49-F238E27FC236}">
                <a16:creationId xmlns:a16="http://schemas.microsoft.com/office/drawing/2014/main" id="{09538C11-4283-174D-9C25-275DF185197C}"/>
              </a:ext>
            </a:extLst>
          </p:cNvPr>
          <p:cNvCxnSpPr>
            <a:cxnSpLocks/>
            <a:stCxn id="29" idx="2"/>
            <a:endCxn id="36" idx="1"/>
          </p:cNvCxnSpPr>
          <p:nvPr/>
        </p:nvCxnSpPr>
        <p:spPr>
          <a:xfrm rot="16200000" flipH="1">
            <a:off x="7343149" y="1974318"/>
            <a:ext cx="551529" cy="1047642"/>
          </a:xfrm>
          <a:prstGeom prst="bentConnector2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winkelte Verbindung 21">
            <a:extLst>
              <a:ext uri="{FF2B5EF4-FFF2-40B4-BE49-F238E27FC236}">
                <a16:creationId xmlns:a16="http://schemas.microsoft.com/office/drawing/2014/main" id="{FED599CC-A177-A341-8BFD-52BD65790801}"/>
              </a:ext>
            </a:extLst>
          </p:cNvPr>
          <p:cNvCxnSpPr>
            <a:cxnSpLocks/>
            <a:stCxn id="41" idx="3"/>
            <a:endCxn id="38" idx="2"/>
          </p:cNvCxnSpPr>
          <p:nvPr/>
        </p:nvCxnSpPr>
        <p:spPr>
          <a:xfrm flipV="1">
            <a:off x="4106184" y="3159248"/>
            <a:ext cx="1073044" cy="554543"/>
          </a:xfrm>
          <a:prstGeom prst="bentConnector2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winkelte Verbindung 22">
            <a:extLst>
              <a:ext uri="{FF2B5EF4-FFF2-40B4-BE49-F238E27FC236}">
                <a16:creationId xmlns:a16="http://schemas.microsoft.com/office/drawing/2014/main" id="{065D2FD8-FC27-B94C-9886-1A073D179388}"/>
              </a:ext>
            </a:extLst>
          </p:cNvPr>
          <p:cNvCxnSpPr>
            <a:cxnSpLocks/>
            <a:stCxn id="38" idx="2"/>
            <a:endCxn id="42" idx="1"/>
          </p:cNvCxnSpPr>
          <p:nvPr/>
        </p:nvCxnSpPr>
        <p:spPr>
          <a:xfrm rot="16200000" flipH="1">
            <a:off x="6381206" y="1957269"/>
            <a:ext cx="559551" cy="2963507"/>
          </a:xfrm>
          <a:prstGeom prst="bentConnector2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winkelte Verbindung 23">
            <a:extLst>
              <a:ext uri="{FF2B5EF4-FFF2-40B4-BE49-F238E27FC236}">
                <a16:creationId xmlns:a16="http://schemas.microsoft.com/office/drawing/2014/main" id="{41D55B18-428C-3747-AE50-8EC5AEE13BB5}"/>
              </a:ext>
            </a:extLst>
          </p:cNvPr>
          <p:cNvCxnSpPr>
            <a:cxnSpLocks/>
            <a:stCxn id="48" idx="3"/>
            <a:endCxn id="41" idx="2"/>
          </p:cNvCxnSpPr>
          <p:nvPr/>
        </p:nvCxnSpPr>
        <p:spPr>
          <a:xfrm flipV="1">
            <a:off x="2152269" y="4095029"/>
            <a:ext cx="1077704" cy="520733"/>
          </a:xfrm>
          <a:prstGeom prst="bentConnector2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winkelte Verbindung 24">
            <a:extLst>
              <a:ext uri="{FF2B5EF4-FFF2-40B4-BE49-F238E27FC236}">
                <a16:creationId xmlns:a16="http://schemas.microsoft.com/office/drawing/2014/main" id="{0D378856-EE34-6D4A-BC3E-2220AFC5B8A6}"/>
              </a:ext>
            </a:extLst>
          </p:cNvPr>
          <p:cNvCxnSpPr>
            <a:cxnSpLocks/>
            <a:stCxn id="41" idx="2"/>
            <a:endCxn id="49" idx="1"/>
          </p:cNvCxnSpPr>
          <p:nvPr/>
        </p:nvCxnSpPr>
        <p:spPr>
          <a:xfrm rot="16200000" flipH="1">
            <a:off x="3364570" y="3960431"/>
            <a:ext cx="516890" cy="786085"/>
          </a:xfrm>
          <a:prstGeom prst="bentConnector2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winkelte Verbindung 25">
            <a:extLst>
              <a:ext uri="{FF2B5EF4-FFF2-40B4-BE49-F238E27FC236}">
                <a16:creationId xmlns:a16="http://schemas.microsoft.com/office/drawing/2014/main" id="{7F05552F-EF59-1145-A1FD-831BCED1BA80}"/>
              </a:ext>
            </a:extLst>
          </p:cNvPr>
          <p:cNvCxnSpPr>
            <a:cxnSpLocks/>
            <a:stCxn id="51" idx="3"/>
            <a:endCxn id="42" idx="2"/>
          </p:cNvCxnSpPr>
          <p:nvPr/>
        </p:nvCxnSpPr>
        <p:spPr>
          <a:xfrm flipV="1">
            <a:off x="7968711" y="4100037"/>
            <a:ext cx="1050236" cy="505463"/>
          </a:xfrm>
          <a:prstGeom prst="bentConnector2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winkelte Verbindung 26">
            <a:extLst>
              <a:ext uri="{FF2B5EF4-FFF2-40B4-BE49-F238E27FC236}">
                <a16:creationId xmlns:a16="http://schemas.microsoft.com/office/drawing/2014/main" id="{0588A868-801A-6E41-AD96-3AC87B565072}"/>
              </a:ext>
            </a:extLst>
          </p:cNvPr>
          <p:cNvCxnSpPr>
            <a:cxnSpLocks/>
            <a:stCxn id="42" idx="2"/>
            <a:endCxn id="52" idx="1"/>
          </p:cNvCxnSpPr>
          <p:nvPr/>
        </p:nvCxnSpPr>
        <p:spPr>
          <a:xfrm rot="16200000" flipH="1">
            <a:off x="9292491" y="3826492"/>
            <a:ext cx="501620" cy="1048709"/>
          </a:xfrm>
          <a:prstGeom prst="bentConnector2">
            <a:avLst/>
          </a:prstGeom>
          <a:ln w="762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>
            <a:extLst>
              <a:ext uri="{FF2B5EF4-FFF2-40B4-BE49-F238E27FC236}">
                <a16:creationId xmlns:a16="http://schemas.microsoft.com/office/drawing/2014/main" id="{AA591DC2-B620-BEDC-7448-A7EF285D3660}"/>
              </a:ext>
            </a:extLst>
          </p:cNvPr>
          <p:cNvSpPr/>
          <p:nvPr/>
        </p:nvSpPr>
        <p:spPr>
          <a:xfrm>
            <a:off x="2353762" y="1459898"/>
            <a:ext cx="1752423" cy="7624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price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€/ m</a:t>
            </a:r>
            <a:r>
              <a:rPr lang="de-DE" sz="2000" baseline="30000" dirty="0">
                <a:solidFill>
                  <a:schemeClr val="tx1"/>
                </a:solidFill>
                <a:latin typeface="Fira Sans" panose="020B0503050000020004" pitchFamily="34" charset="0"/>
              </a:rPr>
              <a:t>3</a:t>
            </a:r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AA591DC2-B620-BEDC-7448-A7EF285D3660}"/>
              </a:ext>
            </a:extLst>
          </p:cNvPr>
          <p:cNvSpPr/>
          <p:nvPr/>
        </p:nvSpPr>
        <p:spPr>
          <a:xfrm>
            <a:off x="4298745" y="579330"/>
            <a:ext cx="1752423" cy="7624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net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income</a:t>
            </a:r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  <a:p>
            <a:pPr algn="ctr"/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€/m</a:t>
            </a:r>
            <a:r>
              <a:rPr lang="de-DE" sz="2000" baseline="30000" dirty="0">
                <a:solidFill>
                  <a:schemeClr val="tx1"/>
                </a:solidFill>
                <a:latin typeface="Fira Sans" panose="020B0503050000020004" pitchFamily="34" charset="0"/>
              </a:rPr>
              <a:t>3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AA591DC2-B620-BEDC-7448-A7EF285D3660}"/>
              </a:ext>
            </a:extLst>
          </p:cNvPr>
          <p:cNvSpPr/>
          <p:nvPr/>
        </p:nvSpPr>
        <p:spPr>
          <a:xfrm>
            <a:off x="6218880" y="1459898"/>
            <a:ext cx="1752423" cy="7624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harvesting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cost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; €/ m</a:t>
            </a:r>
            <a:r>
              <a:rPr lang="de-DE" sz="2000" baseline="30000" dirty="0">
                <a:solidFill>
                  <a:schemeClr val="tx1"/>
                </a:solidFill>
                <a:latin typeface="Fira Sans" panose="020B0503050000020004" pitchFamily="34" charset="0"/>
              </a:rPr>
              <a:t>3</a:t>
            </a:r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AA591DC2-B620-BEDC-7448-A7EF285D3660}"/>
              </a:ext>
            </a:extLst>
          </p:cNvPr>
          <p:cNvSpPr/>
          <p:nvPr/>
        </p:nvSpPr>
        <p:spPr>
          <a:xfrm>
            <a:off x="8142734" y="2392665"/>
            <a:ext cx="1752423" cy="7624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costs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step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 2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€/ m</a:t>
            </a:r>
            <a:r>
              <a:rPr lang="de-DE" sz="2000" baseline="30000" dirty="0">
                <a:solidFill>
                  <a:schemeClr val="tx1"/>
                </a:solidFill>
                <a:latin typeface="Fira Sans" panose="020B0503050000020004" pitchFamily="34" charset="0"/>
              </a:rPr>
              <a:t>3</a:t>
            </a:r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AA591DC2-B620-BEDC-7448-A7EF285D3660}"/>
              </a:ext>
            </a:extLst>
          </p:cNvPr>
          <p:cNvSpPr/>
          <p:nvPr/>
        </p:nvSpPr>
        <p:spPr>
          <a:xfrm>
            <a:off x="4303016" y="2396771"/>
            <a:ext cx="1752423" cy="7624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costs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step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 1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€/ m</a:t>
            </a:r>
            <a:r>
              <a:rPr lang="de-DE" sz="2000" baseline="30000" dirty="0">
                <a:solidFill>
                  <a:schemeClr val="tx1"/>
                </a:solidFill>
                <a:latin typeface="Fira Sans" panose="020B0503050000020004" pitchFamily="34" charset="0"/>
              </a:rPr>
              <a:t>3</a:t>
            </a:r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AA591DC2-B620-BEDC-7448-A7EF285D3660}"/>
              </a:ext>
            </a:extLst>
          </p:cNvPr>
          <p:cNvSpPr/>
          <p:nvPr/>
        </p:nvSpPr>
        <p:spPr>
          <a:xfrm>
            <a:off x="2353761" y="3332552"/>
            <a:ext cx="1752423" cy="7624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productive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work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; €/ m3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AA591DC2-B620-BEDC-7448-A7EF285D3660}"/>
              </a:ext>
            </a:extLst>
          </p:cNvPr>
          <p:cNvSpPr/>
          <p:nvPr/>
        </p:nvSpPr>
        <p:spPr>
          <a:xfrm>
            <a:off x="8142735" y="3337560"/>
            <a:ext cx="1752423" cy="7624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additional </a:t>
            </a:r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work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; €/ m</a:t>
            </a:r>
            <a:r>
              <a:rPr lang="de-DE" sz="2000" baseline="30000" dirty="0">
                <a:solidFill>
                  <a:schemeClr val="tx1"/>
                </a:solidFill>
                <a:latin typeface="Fira Sans" panose="020B0503050000020004" pitchFamily="34" charset="0"/>
              </a:rPr>
              <a:t>3</a:t>
            </a:r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AA591DC2-B620-BEDC-7448-A7EF285D3660}"/>
              </a:ext>
            </a:extLst>
          </p:cNvPr>
          <p:cNvSpPr/>
          <p:nvPr/>
        </p:nvSpPr>
        <p:spPr>
          <a:xfrm>
            <a:off x="399846" y="4234523"/>
            <a:ext cx="1752423" cy="762477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bg1"/>
                </a:solidFill>
                <a:latin typeface="Fira Sans" panose="020B0503050000020004" pitchFamily="34" charset="0"/>
              </a:rPr>
              <a:t>costs</a:t>
            </a:r>
            <a:r>
              <a:rPr lang="de-DE" sz="2000" dirty="0">
                <a:solidFill>
                  <a:schemeClr val="bg1"/>
                </a:solidFill>
                <a:latin typeface="Fira Sans" panose="020B0503050000020004" pitchFamily="34" charset="0"/>
              </a:rPr>
              <a:t> per PMH</a:t>
            </a:r>
            <a:r>
              <a:rPr lang="de-DE" sz="2000" baseline="-25000" dirty="0">
                <a:solidFill>
                  <a:schemeClr val="bg1"/>
                </a:solidFill>
                <a:latin typeface="Fira Sans" panose="020B0503050000020004" pitchFamily="34" charset="0"/>
              </a:rPr>
              <a:t>15</a:t>
            </a:r>
            <a:r>
              <a:rPr lang="de-DE" sz="2000" dirty="0">
                <a:solidFill>
                  <a:schemeClr val="bg1"/>
                </a:solidFill>
                <a:latin typeface="Fira Sans" panose="020B0503050000020004" pitchFamily="34" charset="0"/>
              </a:rPr>
              <a:t>; €/h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AA591DC2-B620-BEDC-7448-A7EF285D3660}"/>
              </a:ext>
            </a:extLst>
          </p:cNvPr>
          <p:cNvSpPr/>
          <p:nvPr/>
        </p:nvSpPr>
        <p:spPr>
          <a:xfrm>
            <a:off x="4016058" y="4230680"/>
            <a:ext cx="2038304" cy="7624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performance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 per PMH15; m3/h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AA591DC2-B620-BEDC-7448-A7EF285D3660}"/>
              </a:ext>
            </a:extLst>
          </p:cNvPr>
          <p:cNvSpPr/>
          <p:nvPr/>
        </p:nvSpPr>
        <p:spPr>
          <a:xfrm>
            <a:off x="6216288" y="4224261"/>
            <a:ext cx="1752423" cy="7624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additional </a:t>
            </a:r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cost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; €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AA591DC2-B620-BEDC-7448-A7EF285D3660}"/>
              </a:ext>
            </a:extLst>
          </p:cNvPr>
          <p:cNvSpPr/>
          <p:nvPr/>
        </p:nvSpPr>
        <p:spPr>
          <a:xfrm>
            <a:off x="10067656" y="4220418"/>
            <a:ext cx="1752423" cy="7624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total per-</a:t>
            </a:r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formance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; m</a:t>
            </a:r>
            <a:r>
              <a:rPr lang="de-DE" sz="2000" baseline="30000" dirty="0">
                <a:solidFill>
                  <a:schemeClr val="tx1"/>
                </a:solidFill>
                <a:latin typeface="Fira Sans" panose="020B0503050000020004" pitchFamily="34" charset="0"/>
              </a:rPr>
              <a:t>3</a:t>
            </a:r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88" name="Ellipse 87"/>
          <p:cNvSpPr/>
          <p:nvPr/>
        </p:nvSpPr>
        <p:spPr>
          <a:xfrm>
            <a:off x="4859731" y="1518562"/>
            <a:ext cx="622300" cy="6223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Ellipse 88"/>
          <p:cNvSpPr/>
          <p:nvPr/>
        </p:nvSpPr>
        <p:spPr>
          <a:xfrm>
            <a:off x="6771178" y="2462753"/>
            <a:ext cx="622300" cy="6223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Ellipse 89"/>
          <p:cNvSpPr/>
          <p:nvPr/>
        </p:nvSpPr>
        <p:spPr>
          <a:xfrm>
            <a:off x="4868078" y="3407648"/>
            <a:ext cx="622300" cy="6223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Ellipse 90"/>
          <p:cNvSpPr/>
          <p:nvPr/>
        </p:nvSpPr>
        <p:spPr>
          <a:xfrm>
            <a:off x="2918822" y="4294346"/>
            <a:ext cx="622300" cy="6223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Ellipse 91"/>
          <p:cNvSpPr/>
          <p:nvPr/>
        </p:nvSpPr>
        <p:spPr>
          <a:xfrm>
            <a:off x="8707797" y="4294346"/>
            <a:ext cx="622300" cy="6223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Minus 6">
            <a:extLst>
              <a:ext uri="{FF2B5EF4-FFF2-40B4-BE49-F238E27FC236}">
                <a16:creationId xmlns:a16="http://schemas.microsoft.com/office/drawing/2014/main" id="{63039608-D80C-9042-8A20-56E0EFD8A66A}"/>
              </a:ext>
            </a:extLst>
          </p:cNvPr>
          <p:cNvSpPr/>
          <p:nvPr/>
        </p:nvSpPr>
        <p:spPr>
          <a:xfrm>
            <a:off x="5020165" y="1727201"/>
            <a:ext cx="284735" cy="201134"/>
          </a:xfrm>
          <a:prstGeom prst="mathMin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b="0"/>
          </a:p>
        </p:txBody>
      </p:sp>
      <p:sp>
        <p:nvSpPr>
          <p:cNvPr id="10" name="Plus 9">
            <a:extLst>
              <a:ext uri="{FF2B5EF4-FFF2-40B4-BE49-F238E27FC236}">
                <a16:creationId xmlns:a16="http://schemas.microsoft.com/office/drawing/2014/main" id="{E81F2651-02BB-B947-BFC8-D74170CD23D1}"/>
              </a:ext>
            </a:extLst>
          </p:cNvPr>
          <p:cNvSpPr/>
          <p:nvPr/>
        </p:nvSpPr>
        <p:spPr>
          <a:xfrm>
            <a:off x="6950039" y="2668266"/>
            <a:ext cx="264578" cy="211274"/>
          </a:xfrm>
          <a:prstGeom prst="mathPl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b="0"/>
          </a:p>
        </p:txBody>
      </p:sp>
      <p:sp>
        <p:nvSpPr>
          <p:cNvPr id="12" name="Plus 11">
            <a:extLst>
              <a:ext uri="{FF2B5EF4-FFF2-40B4-BE49-F238E27FC236}">
                <a16:creationId xmlns:a16="http://schemas.microsoft.com/office/drawing/2014/main" id="{C4271F14-1A2B-1E48-87B1-B25FA7433C22}"/>
              </a:ext>
            </a:extLst>
          </p:cNvPr>
          <p:cNvSpPr/>
          <p:nvPr/>
        </p:nvSpPr>
        <p:spPr>
          <a:xfrm>
            <a:off x="5057000" y="3610658"/>
            <a:ext cx="264578" cy="211274"/>
          </a:xfrm>
          <a:prstGeom prst="mathPl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b="0"/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716040B5-B60D-DF1B-142F-4598F6229EF0}"/>
              </a:ext>
            </a:extLst>
          </p:cNvPr>
          <p:cNvCxnSpPr/>
          <p:nvPr/>
        </p:nvCxnSpPr>
        <p:spPr>
          <a:xfrm flipH="1">
            <a:off x="3142054" y="4518145"/>
            <a:ext cx="175840" cy="211274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afik 32">
            <a:extLst>
              <a:ext uri="{FF2B5EF4-FFF2-40B4-BE49-F238E27FC236}">
                <a16:creationId xmlns:a16="http://schemas.microsoft.com/office/drawing/2014/main" id="{CD0C74F9-4D7C-D1FB-9D67-6C482B32C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170" y="4490336"/>
            <a:ext cx="230499" cy="266893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</p:pic>
    </p:spTree>
    <p:extLst>
      <p:ext uri="{BB962C8B-B14F-4D97-AF65-F5344CB8AC3E}">
        <p14:creationId xmlns:p14="http://schemas.microsoft.com/office/powerpoint/2010/main" val="2125788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444DCA5-21F4-C368-0E5C-2012F6548673}"/>
              </a:ext>
            </a:extLst>
          </p:cNvPr>
          <p:cNvSpPr/>
          <p:nvPr/>
        </p:nvSpPr>
        <p:spPr>
          <a:xfrm>
            <a:off x="1685351" y="2467949"/>
            <a:ext cx="1477353" cy="8630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De-</a:t>
            </a:r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preciation</a:t>
            </a:r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E135F07-A98F-69B9-6FC8-99B17FD01E0E}"/>
              </a:ext>
            </a:extLst>
          </p:cNvPr>
          <p:cNvSpPr/>
          <p:nvPr/>
        </p:nvSpPr>
        <p:spPr>
          <a:xfrm>
            <a:off x="5855231" y="2467946"/>
            <a:ext cx="1477353" cy="8630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R&amp;M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AF0E2E7-DAE5-E48A-896C-CA6A4E65CBD7}"/>
              </a:ext>
            </a:extLst>
          </p:cNvPr>
          <p:cNvSpPr/>
          <p:nvPr/>
        </p:nvSpPr>
        <p:spPr>
          <a:xfrm>
            <a:off x="3770291" y="2467946"/>
            <a:ext cx="1477353" cy="8630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Interest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BF1BF54-3B27-426D-FD24-8487B3096FFE}"/>
              </a:ext>
            </a:extLst>
          </p:cNvPr>
          <p:cNvSpPr/>
          <p:nvPr/>
        </p:nvSpPr>
        <p:spPr>
          <a:xfrm>
            <a:off x="7940171" y="2467946"/>
            <a:ext cx="1477353" cy="8630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Variable </a:t>
            </a:r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costs</a:t>
            </a:r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BD906FF-CF2C-028A-527D-393DFC2BEBEE}"/>
              </a:ext>
            </a:extLst>
          </p:cNvPr>
          <p:cNvSpPr/>
          <p:nvPr/>
        </p:nvSpPr>
        <p:spPr>
          <a:xfrm>
            <a:off x="10029922" y="2467946"/>
            <a:ext cx="1477353" cy="8630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Labor </a:t>
            </a:r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costs</a:t>
            </a:r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7" name="Plus 6">
            <a:extLst>
              <a:ext uri="{FF2B5EF4-FFF2-40B4-BE49-F238E27FC236}">
                <a16:creationId xmlns:a16="http://schemas.microsoft.com/office/drawing/2014/main" id="{F09C3940-1F24-B62A-8CAD-C009A2242209}"/>
              </a:ext>
            </a:extLst>
          </p:cNvPr>
          <p:cNvSpPr/>
          <p:nvPr/>
        </p:nvSpPr>
        <p:spPr>
          <a:xfrm>
            <a:off x="5241524" y="2592553"/>
            <a:ext cx="614869" cy="628162"/>
          </a:xfrm>
          <a:prstGeom prst="mathPlus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8" name="Plus 7">
            <a:extLst>
              <a:ext uri="{FF2B5EF4-FFF2-40B4-BE49-F238E27FC236}">
                <a16:creationId xmlns:a16="http://schemas.microsoft.com/office/drawing/2014/main" id="{E04EF1EB-5A73-5B53-6CD2-0DDE2A98E4B7}"/>
              </a:ext>
            </a:extLst>
          </p:cNvPr>
          <p:cNvSpPr/>
          <p:nvPr/>
        </p:nvSpPr>
        <p:spPr>
          <a:xfrm>
            <a:off x="3165895" y="2576809"/>
            <a:ext cx="614869" cy="628162"/>
          </a:xfrm>
          <a:prstGeom prst="mathPlus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9" name="Plus 8">
            <a:extLst>
              <a:ext uri="{FF2B5EF4-FFF2-40B4-BE49-F238E27FC236}">
                <a16:creationId xmlns:a16="http://schemas.microsoft.com/office/drawing/2014/main" id="{7209A4BC-33ED-03A0-2A0F-892E296125DB}"/>
              </a:ext>
            </a:extLst>
          </p:cNvPr>
          <p:cNvSpPr/>
          <p:nvPr/>
        </p:nvSpPr>
        <p:spPr>
          <a:xfrm>
            <a:off x="7333977" y="2576809"/>
            <a:ext cx="614869" cy="628162"/>
          </a:xfrm>
          <a:prstGeom prst="mathPlus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10" name="Plus 9">
            <a:extLst>
              <a:ext uri="{FF2B5EF4-FFF2-40B4-BE49-F238E27FC236}">
                <a16:creationId xmlns:a16="http://schemas.microsoft.com/office/drawing/2014/main" id="{52BC6B9D-9363-F863-701A-E2C9D91D7532}"/>
              </a:ext>
            </a:extLst>
          </p:cNvPr>
          <p:cNvSpPr/>
          <p:nvPr/>
        </p:nvSpPr>
        <p:spPr>
          <a:xfrm>
            <a:off x="9415673" y="2576809"/>
            <a:ext cx="614869" cy="628162"/>
          </a:xfrm>
          <a:prstGeom prst="mathPlus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</p:spTree>
    <p:extLst>
      <p:ext uri="{BB962C8B-B14F-4D97-AF65-F5344CB8AC3E}">
        <p14:creationId xmlns:p14="http://schemas.microsoft.com/office/powerpoint/2010/main" val="877038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 8">
            <a:extLst>
              <a:ext uri="{FF2B5EF4-FFF2-40B4-BE49-F238E27FC236}">
                <a16:creationId xmlns:a16="http://schemas.microsoft.com/office/drawing/2014/main" id="{772F2146-B9C0-8925-58AB-581047ED79EA}"/>
              </a:ext>
            </a:extLst>
          </p:cNvPr>
          <p:cNvSpPr/>
          <p:nvPr/>
        </p:nvSpPr>
        <p:spPr>
          <a:xfrm>
            <a:off x="4537986" y="2938819"/>
            <a:ext cx="2794860" cy="1618408"/>
          </a:xfrm>
          <a:custGeom>
            <a:avLst/>
            <a:gdLst>
              <a:gd name="connsiteX0" fmla="*/ 0 w 2692958"/>
              <a:gd name="connsiteY0" fmla="*/ 0 h 1999622"/>
              <a:gd name="connsiteX1" fmla="*/ 2692958 w 2692958"/>
              <a:gd name="connsiteY1" fmla="*/ 1999622 h 1999622"/>
              <a:gd name="connsiteX0" fmla="*/ 0 w 2692958"/>
              <a:gd name="connsiteY0" fmla="*/ 0 h 1999622"/>
              <a:gd name="connsiteX1" fmla="*/ 2692958 w 2692958"/>
              <a:gd name="connsiteY1" fmla="*/ 1999622 h 1999622"/>
              <a:gd name="connsiteX0" fmla="*/ 0 w 2692958"/>
              <a:gd name="connsiteY0" fmla="*/ 0 h 1999622"/>
              <a:gd name="connsiteX1" fmla="*/ 2692958 w 2692958"/>
              <a:gd name="connsiteY1" fmla="*/ 1999622 h 1999622"/>
              <a:gd name="connsiteX0" fmla="*/ 0 w 2692958"/>
              <a:gd name="connsiteY0" fmla="*/ 0 h 1999622"/>
              <a:gd name="connsiteX1" fmla="*/ 2692958 w 2692958"/>
              <a:gd name="connsiteY1" fmla="*/ 1999622 h 199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92958" h="1999622">
                <a:moveTo>
                  <a:pt x="0" y="0"/>
                </a:moveTo>
                <a:cubicBezTo>
                  <a:pt x="445478" y="1721618"/>
                  <a:pt x="1212501" y="1704870"/>
                  <a:pt x="2692958" y="1999622"/>
                </a:cubicBezTo>
              </a:path>
            </a:pathLst>
          </a:custGeom>
          <a:noFill/>
          <a:ln w="50800">
            <a:solidFill>
              <a:srgbClr val="355D6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50" dirty="0"/>
          </a:p>
        </p:txBody>
      </p:sp>
      <p:sp>
        <p:nvSpPr>
          <p:cNvPr id="10" name="Freihandform 9">
            <a:extLst>
              <a:ext uri="{FF2B5EF4-FFF2-40B4-BE49-F238E27FC236}">
                <a16:creationId xmlns:a16="http://schemas.microsoft.com/office/drawing/2014/main" id="{D21816B4-2E6B-01FC-FBF5-0D03CFFD4BC1}"/>
              </a:ext>
            </a:extLst>
          </p:cNvPr>
          <p:cNvSpPr/>
          <p:nvPr/>
        </p:nvSpPr>
        <p:spPr>
          <a:xfrm>
            <a:off x="4546108" y="2929638"/>
            <a:ext cx="2778617" cy="1618408"/>
          </a:xfrm>
          <a:custGeom>
            <a:avLst/>
            <a:gdLst>
              <a:gd name="connsiteX0" fmla="*/ 0 w 2873828"/>
              <a:gd name="connsiteY0" fmla="*/ 0 h 2090057"/>
              <a:gd name="connsiteX1" fmla="*/ 572756 w 2873828"/>
              <a:gd name="connsiteY1" fmla="*/ 964641 h 2090057"/>
              <a:gd name="connsiteX2" fmla="*/ 1718268 w 2873828"/>
              <a:gd name="connsiteY2" fmla="*/ 1446962 h 2090057"/>
              <a:gd name="connsiteX3" fmla="*/ 2873828 w 2873828"/>
              <a:gd name="connsiteY3" fmla="*/ 2090057 h 2090057"/>
              <a:gd name="connsiteX4" fmla="*/ 2873828 w 2873828"/>
              <a:gd name="connsiteY4" fmla="*/ 2090057 h 20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3828" h="2090057">
                <a:moveTo>
                  <a:pt x="0" y="0"/>
                </a:moveTo>
                <a:cubicBezTo>
                  <a:pt x="143189" y="361740"/>
                  <a:pt x="286378" y="723481"/>
                  <a:pt x="572756" y="964641"/>
                </a:cubicBezTo>
                <a:cubicBezTo>
                  <a:pt x="859134" y="1205801"/>
                  <a:pt x="1334756" y="1259393"/>
                  <a:pt x="1718268" y="1446962"/>
                </a:cubicBezTo>
                <a:cubicBezTo>
                  <a:pt x="2101780" y="1634531"/>
                  <a:pt x="2873828" y="2090057"/>
                  <a:pt x="2873828" y="2090057"/>
                </a:cubicBezTo>
                <a:lnTo>
                  <a:pt x="2873828" y="2090057"/>
                </a:lnTo>
              </a:path>
            </a:pathLst>
          </a:custGeom>
          <a:noFill/>
          <a:ln w="50800">
            <a:solidFill>
              <a:srgbClr val="8EAB99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50"/>
          </a:p>
        </p:txBody>
      </p:sp>
      <p:sp>
        <p:nvSpPr>
          <p:cNvPr id="11" name="Freihandform 10">
            <a:extLst>
              <a:ext uri="{FF2B5EF4-FFF2-40B4-BE49-F238E27FC236}">
                <a16:creationId xmlns:a16="http://schemas.microsoft.com/office/drawing/2014/main" id="{9415EA07-D650-4FE4-2A4A-18C12DF01314}"/>
              </a:ext>
            </a:extLst>
          </p:cNvPr>
          <p:cNvSpPr/>
          <p:nvPr/>
        </p:nvSpPr>
        <p:spPr>
          <a:xfrm>
            <a:off x="4523829" y="2863446"/>
            <a:ext cx="2877096" cy="1684599"/>
          </a:xfrm>
          <a:custGeom>
            <a:avLst/>
            <a:gdLst>
              <a:gd name="connsiteX0" fmla="*/ 0 w 3366197"/>
              <a:gd name="connsiteY0" fmla="*/ 0 h 2120202"/>
              <a:gd name="connsiteX1" fmla="*/ 653142 w 3366197"/>
              <a:gd name="connsiteY1" fmla="*/ 10048 h 2120202"/>
              <a:gd name="connsiteX2" fmla="*/ 663191 w 3366197"/>
              <a:gd name="connsiteY2" fmla="*/ 422031 h 2120202"/>
              <a:gd name="connsiteX3" fmla="*/ 1306285 w 3366197"/>
              <a:gd name="connsiteY3" fmla="*/ 422031 h 2120202"/>
              <a:gd name="connsiteX4" fmla="*/ 1296237 w 3366197"/>
              <a:gd name="connsiteY4" fmla="*/ 834013 h 2120202"/>
              <a:gd name="connsiteX5" fmla="*/ 2019718 w 3366197"/>
              <a:gd name="connsiteY5" fmla="*/ 823965 h 2120202"/>
              <a:gd name="connsiteX6" fmla="*/ 2009670 w 3366197"/>
              <a:gd name="connsiteY6" fmla="*/ 1326382 h 2120202"/>
              <a:gd name="connsiteX7" fmla="*/ 2672861 w 3366197"/>
              <a:gd name="connsiteY7" fmla="*/ 1296237 h 2120202"/>
              <a:gd name="connsiteX8" fmla="*/ 2672861 w 3366197"/>
              <a:gd name="connsiteY8" fmla="*/ 1718268 h 2120202"/>
              <a:gd name="connsiteX9" fmla="*/ 3366197 w 3366197"/>
              <a:gd name="connsiteY9" fmla="*/ 1718268 h 2120202"/>
              <a:gd name="connsiteX10" fmla="*/ 3366197 w 3366197"/>
              <a:gd name="connsiteY10" fmla="*/ 2120202 h 2120202"/>
              <a:gd name="connsiteX0" fmla="*/ 0 w 3366197"/>
              <a:gd name="connsiteY0" fmla="*/ 0 h 2120202"/>
              <a:gd name="connsiteX1" fmla="*/ 653142 w 3366197"/>
              <a:gd name="connsiteY1" fmla="*/ 10048 h 2120202"/>
              <a:gd name="connsiteX2" fmla="*/ 663191 w 3366197"/>
              <a:gd name="connsiteY2" fmla="*/ 422031 h 2120202"/>
              <a:gd name="connsiteX3" fmla="*/ 1306285 w 3366197"/>
              <a:gd name="connsiteY3" fmla="*/ 422031 h 2120202"/>
              <a:gd name="connsiteX4" fmla="*/ 1296237 w 3366197"/>
              <a:gd name="connsiteY4" fmla="*/ 834013 h 2120202"/>
              <a:gd name="connsiteX5" fmla="*/ 2019718 w 3366197"/>
              <a:gd name="connsiteY5" fmla="*/ 823965 h 2120202"/>
              <a:gd name="connsiteX6" fmla="*/ 2019718 w 3366197"/>
              <a:gd name="connsiteY6" fmla="*/ 1306285 h 2120202"/>
              <a:gd name="connsiteX7" fmla="*/ 2672861 w 3366197"/>
              <a:gd name="connsiteY7" fmla="*/ 1296237 h 2120202"/>
              <a:gd name="connsiteX8" fmla="*/ 2672861 w 3366197"/>
              <a:gd name="connsiteY8" fmla="*/ 1718268 h 2120202"/>
              <a:gd name="connsiteX9" fmla="*/ 3366197 w 3366197"/>
              <a:gd name="connsiteY9" fmla="*/ 1718268 h 2120202"/>
              <a:gd name="connsiteX10" fmla="*/ 3366197 w 3366197"/>
              <a:gd name="connsiteY10" fmla="*/ 2120202 h 212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66197" h="2120202">
                <a:moveTo>
                  <a:pt x="0" y="0"/>
                </a:moveTo>
                <a:lnTo>
                  <a:pt x="653142" y="10048"/>
                </a:lnTo>
                <a:lnTo>
                  <a:pt x="663191" y="422031"/>
                </a:lnTo>
                <a:lnTo>
                  <a:pt x="1306285" y="422031"/>
                </a:lnTo>
                <a:lnTo>
                  <a:pt x="1296237" y="834013"/>
                </a:lnTo>
                <a:lnTo>
                  <a:pt x="2019718" y="823965"/>
                </a:lnTo>
                <a:lnTo>
                  <a:pt x="2019718" y="1306285"/>
                </a:lnTo>
                <a:lnTo>
                  <a:pt x="2672861" y="1296237"/>
                </a:lnTo>
                <a:lnTo>
                  <a:pt x="2672861" y="1718268"/>
                </a:lnTo>
                <a:lnTo>
                  <a:pt x="3366197" y="1718268"/>
                </a:lnTo>
                <a:lnTo>
                  <a:pt x="3366197" y="2120202"/>
                </a:lnTo>
              </a:path>
            </a:pathLst>
          </a:custGeom>
          <a:noFill/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1864941" y="3233550"/>
                <a:ext cx="1853136" cy="474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𝐷𝑒𝑝𝑟𝑒𝑐𝑖𝑎𝑡𝑖𝑜𝑛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941" y="3233550"/>
                <a:ext cx="1853136" cy="4742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feld 20"/>
          <p:cNvSpPr txBox="1"/>
          <p:nvPr/>
        </p:nvSpPr>
        <p:spPr>
          <a:xfrm rot="16200000">
            <a:off x="3806310" y="2683014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Fira Sans" panose="020B0503050000020004" pitchFamily="34" charset="0"/>
              </a:rPr>
              <a:t>value</a:t>
            </a:r>
            <a:endParaRPr lang="de-DE" dirty="0">
              <a:latin typeface="Fira Sans" panose="020B05030500000200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140060" y="4740414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Fira Sans" panose="020B0503050000020004" pitchFamily="34" charset="0"/>
              </a:rPr>
              <a:t>years</a:t>
            </a:r>
            <a:endParaRPr lang="de-DE" dirty="0">
              <a:latin typeface="Fira Sans" panose="020B0503050000020004" pitchFamily="34" charset="0"/>
            </a:endParaRPr>
          </a:p>
        </p:txBody>
      </p:sp>
      <p:cxnSp>
        <p:nvCxnSpPr>
          <p:cNvPr id="24" name="Gerader Verbinder 23"/>
          <p:cNvCxnSpPr/>
          <p:nvPr/>
        </p:nvCxnSpPr>
        <p:spPr>
          <a:xfrm>
            <a:off x="4479279" y="2867680"/>
            <a:ext cx="2989831" cy="1742325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V="1">
            <a:off x="4479279" y="2534478"/>
            <a:ext cx="0" cy="2075527"/>
          </a:xfrm>
          <a:prstGeom prst="straightConnector1">
            <a:avLst/>
          </a:prstGeom>
          <a:ln w="76200" cap="rnd">
            <a:solidFill>
              <a:srgbClr val="FF7737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4479279" y="4614238"/>
            <a:ext cx="3312171" cy="0"/>
          </a:xfrm>
          <a:prstGeom prst="straightConnector1">
            <a:avLst/>
          </a:prstGeom>
          <a:ln w="76200" cap="rnd">
            <a:solidFill>
              <a:srgbClr val="FF7737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931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479279" y="3675017"/>
            <a:ext cx="2989831" cy="934988"/>
          </a:xfrm>
          <a:prstGeom prst="rect">
            <a:avLst/>
          </a:prstGeom>
          <a:solidFill>
            <a:srgbClr val="8EA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r Verbinder 23"/>
          <p:cNvCxnSpPr/>
          <p:nvPr/>
        </p:nvCxnSpPr>
        <p:spPr>
          <a:xfrm>
            <a:off x="4479279" y="2867680"/>
            <a:ext cx="2989831" cy="1742325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V="1">
            <a:off x="4479279" y="2534478"/>
            <a:ext cx="0" cy="2075527"/>
          </a:xfrm>
          <a:prstGeom prst="straightConnector1">
            <a:avLst/>
          </a:prstGeom>
          <a:ln w="76200" cap="rnd">
            <a:solidFill>
              <a:srgbClr val="FF7737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4479279" y="4614238"/>
            <a:ext cx="3312171" cy="0"/>
          </a:xfrm>
          <a:prstGeom prst="straightConnector1">
            <a:avLst/>
          </a:prstGeom>
          <a:ln w="76200" cap="rnd">
            <a:solidFill>
              <a:srgbClr val="FF7737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1225635" y="3196401"/>
                <a:ext cx="2783259" cy="5720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𝐼𝑛𝑡𝑒𝑟𝑒𝑠𝑡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𝑐𝑜𝑠𝑡𝑠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de-DE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de-DE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635" y="3196401"/>
                <a:ext cx="2783259" cy="5720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/>
          <p:cNvSpPr txBox="1"/>
          <p:nvPr/>
        </p:nvSpPr>
        <p:spPr>
          <a:xfrm rot="16200000">
            <a:off x="3806310" y="2683014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Fira Sans" panose="020B0503050000020004" pitchFamily="34" charset="0"/>
              </a:rPr>
              <a:t>credit</a:t>
            </a:r>
            <a:endParaRPr lang="de-DE" dirty="0">
              <a:latin typeface="Fira Sans" panose="020B05030500000200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140060" y="4740414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Fira Sans" panose="020B0503050000020004" pitchFamily="34" charset="0"/>
              </a:rPr>
              <a:t>years</a:t>
            </a:r>
            <a:endParaRPr lang="de-DE" dirty="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689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 8">
            <a:extLst>
              <a:ext uri="{FF2B5EF4-FFF2-40B4-BE49-F238E27FC236}">
                <a16:creationId xmlns:a16="http://schemas.microsoft.com/office/drawing/2014/main" id="{D21816B4-2E6B-01FC-FBF5-0D03CFFD4BC1}"/>
              </a:ext>
            </a:extLst>
          </p:cNvPr>
          <p:cNvSpPr/>
          <p:nvPr/>
        </p:nvSpPr>
        <p:spPr>
          <a:xfrm>
            <a:off x="4196072" y="2699790"/>
            <a:ext cx="2943988" cy="1873821"/>
          </a:xfrm>
          <a:custGeom>
            <a:avLst/>
            <a:gdLst>
              <a:gd name="connsiteX0" fmla="*/ 0 w 2873828"/>
              <a:gd name="connsiteY0" fmla="*/ 0 h 2090057"/>
              <a:gd name="connsiteX1" fmla="*/ 572756 w 2873828"/>
              <a:gd name="connsiteY1" fmla="*/ 964641 h 2090057"/>
              <a:gd name="connsiteX2" fmla="*/ 1718268 w 2873828"/>
              <a:gd name="connsiteY2" fmla="*/ 1446962 h 2090057"/>
              <a:gd name="connsiteX3" fmla="*/ 2873828 w 2873828"/>
              <a:gd name="connsiteY3" fmla="*/ 2090057 h 2090057"/>
              <a:gd name="connsiteX4" fmla="*/ 2873828 w 2873828"/>
              <a:gd name="connsiteY4" fmla="*/ 2090057 h 2090057"/>
              <a:gd name="connsiteX0" fmla="*/ 0 w 2904011"/>
              <a:gd name="connsiteY0" fmla="*/ 1177813 h 1237091"/>
              <a:gd name="connsiteX1" fmla="*/ 602939 w 2904011"/>
              <a:gd name="connsiteY1" fmla="*/ 19380 h 1237091"/>
              <a:gd name="connsiteX2" fmla="*/ 1748451 w 2904011"/>
              <a:gd name="connsiteY2" fmla="*/ 501701 h 1237091"/>
              <a:gd name="connsiteX3" fmla="*/ 2904011 w 2904011"/>
              <a:gd name="connsiteY3" fmla="*/ 1144796 h 1237091"/>
              <a:gd name="connsiteX4" fmla="*/ 2904011 w 2904011"/>
              <a:gd name="connsiteY4" fmla="*/ 1144796 h 1237091"/>
              <a:gd name="connsiteX0" fmla="*/ 0 w 2904011"/>
              <a:gd name="connsiteY0" fmla="*/ 1177813 h 1179325"/>
              <a:gd name="connsiteX1" fmla="*/ 602939 w 2904011"/>
              <a:gd name="connsiteY1" fmla="*/ 19380 h 1179325"/>
              <a:gd name="connsiteX2" fmla="*/ 1748451 w 2904011"/>
              <a:gd name="connsiteY2" fmla="*/ 501701 h 1179325"/>
              <a:gd name="connsiteX3" fmla="*/ 2904011 w 2904011"/>
              <a:gd name="connsiteY3" fmla="*/ 1144796 h 1179325"/>
              <a:gd name="connsiteX4" fmla="*/ 2904011 w 2904011"/>
              <a:gd name="connsiteY4" fmla="*/ 1144796 h 1179325"/>
              <a:gd name="connsiteX0" fmla="*/ 0 w 2904011"/>
              <a:gd name="connsiteY0" fmla="*/ 1177813 h 1177882"/>
              <a:gd name="connsiteX1" fmla="*/ 602939 w 2904011"/>
              <a:gd name="connsiteY1" fmla="*/ 19380 h 1177882"/>
              <a:gd name="connsiteX2" fmla="*/ 1748451 w 2904011"/>
              <a:gd name="connsiteY2" fmla="*/ 501701 h 1177882"/>
              <a:gd name="connsiteX3" fmla="*/ 2904011 w 2904011"/>
              <a:gd name="connsiteY3" fmla="*/ 1144796 h 1177882"/>
              <a:gd name="connsiteX4" fmla="*/ 2904011 w 2904011"/>
              <a:gd name="connsiteY4" fmla="*/ 1144796 h 1177882"/>
              <a:gd name="connsiteX0" fmla="*/ 0 w 3044866"/>
              <a:gd name="connsiteY0" fmla="*/ 2419903 h 2419974"/>
              <a:gd name="connsiteX1" fmla="*/ 602939 w 3044866"/>
              <a:gd name="connsiteY1" fmla="*/ 1261470 h 2419974"/>
              <a:gd name="connsiteX2" fmla="*/ 1748451 w 3044866"/>
              <a:gd name="connsiteY2" fmla="*/ 1743791 h 2419974"/>
              <a:gd name="connsiteX3" fmla="*/ 2904011 w 3044866"/>
              <a:gd name="connsiteY3" fmla="*/ 2386886 h 2419974"/>
              <a:gd name="connsiteX4" fmla="*/ 3044866 w 3044866"/>
              <a:gd name="connsiteY4" fmla="*/ 0 h 2419974"/>
              <a:gd name="connsiteX0" fmla="*/ 0 w 3044866"/>
              <a:gd name="connsiteY0" fmla="*/ 2419903 h 2419973"/>
              <a:gd name="connsiteX1" fmla="*/ 602939 w 3044866"/>
              <a:gd name="connsiteY1" fmla="*/ 1261470 h 2419973"/>
              <a:gd name="connsiteX2" fmla="*/ 1748451 w 3044866"/>
              <a:gd name="connsiteY2" fmla="*/ 1743791 h 2419973"/>
              <a:gd name="connsiteX3" fmla="*/ 2622304 w 3044866"/>
              <a:gd name="connsiteY3" fmla="*/ 1105504 h 2419973"/>
              <a:gd name="connsiteX4" fmla="*/ 3044866 w 3044866"/>
              <a:gd name="connsiteY4" fmla="*/ 0 h 2419973"/>
              <a:gd name="connsiteX0" fmla="*/ 0 w 3044866"/>
              <a:gd name="connsiteY0" fmla="*/ 2419903 h 2419973"/>
              <a:gd name="connsiteX1" fmla="*/ 602939 w 3044866"/>
              <a:gd name="connsiteY1" fmla="*/ 1261470 h 2419973"/>
              <a:gd name="connsiteX2" fmla="*/ 1748451 w 3044866"/>
              <a:gd name="connsiteY2" fmla="*/ 1743791 h 2419973"/>
              <a:gd name="connsiteX3" fmla="*/ 3044866 w 3044866"/>
              <a:gd name="connsiteY3" fmla="*/ 0 h 2419973"/>
              <a:gd name="connsiteX0" fmla="*/ 0 w 3044866"/>
              <a:gd name="connsiteY0" fmla="*/ 2419903 h 2419903"/>
              <a:gd name="connsiteX1" fmla="*/ 1748451 w 3044866"/>
              <a:gd name="connsiteY1" fmla="*/ 1743791 h 2419903"/>
              <a:gd name="connsiteX2" fmla="*/ 3044866 w 3044866"/>
              <a:gd name="connsiteY2" fmla="*/ 0 h 2419903"/>
              <a:gd name="connsiteX0" fmla="*/ 0 w 3044866"/>
              <a:gd name="connsiteY0" fmla="*/ 2419903 h 2419903"/>
              <a:gd name="connsiteX1" fmla="*/ 1748451 w 3044866"/>
              <a:gd name="connsiteY1" fmla="*/ 1743791 h 2419903"/>
              <a:gd name="connsiteX2" fmla="*/ 3044866 w 3044866"/>
              <a:gd name="connsiteY2" fmla="*/ 0 h 2419903"/>
              <a:gd name="connsiteX0" fmla="*/ 0 w 3044866"/>
              <a:gd name="connsiteY0" fmla="*/ 2419903 h 2419903"/>
              <a:gd name="connsiteX1" fmla="*/ 1748451 w 3044866"/>
              <a:gd name="connsiteY1" fmla="*/ 1743791 h 2419903"/>
              <a:gd name="connsiteX2" fmla="*/ 3044866 w 3044866"/>
              <a:gd name="connsiteY2" fmla="*/ 0 h 2419903"/>
              <a:gd name="connsiteX0" fmla="*/ 0 w 3044866"/>
              <a:gd name="connsiteY0" fmla="*/ 2419903 h 2419903"/>
              <a:gd name="connsiteX1" fmla="*/ 1859122 w 3044866"/>
              <a:gd name="connsiteY1" fmla="*/ 1643290 h 2419903"/>
              <a:gd name="connsiteX2" fmla="*/ 3044866 w 3044866"/>
              <a:gd name="connsiteY2" fmla="*/ 0 h 2419903"/>
              <a:gd name="connsiteX0" fmla="*/ 0 w 3044866"/>
              <a:gd name="connsiteY0" fmla="*/ 2419903 h 2419903"/>
              <a:gd name="connsiteX1" fmla="*/ 1859122 w 3044866"/>
              <a:gd name="connsiteY1" fmla="*/ 1643290 h 2419903"/>
              <a:gd name="connsiteX2" fmla="*/ 3044866 w 3044866"/>
              <a:gd name="connsiteY2" fmla="*/ 0 h 241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4866" h="2419903">
                <a:moveTo>
                  <a:pt x="0" y="2419903"/>
                </a:moveTo>
                <a:cubicBezTo>
                  <a:pt x="515176" y="2354421"/>
                  <a:pt x="1281098" y="2067098"/>
                  <a:pt x="1859122" y="1643290"/>
                </a:cubicBezTo>
                <a:cubicBezTo>
                  <a:pt x="2437146" y="1219482"/>
                  <a:pt x="2603743" y="815543"/>
                  <a:pt x="3044866" y="0"/>
                </a:cubicBezTo>
              </a:path>
            </a:pathLst>
          </a:custGeom>
          <a:noFill/>
          <a:ln w="50800">
            <a:solidFill>
              <a:srgbClr val="8EAB99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50"/>
          </a:p>
        </p:txBody>
      </p:sp>
      <p:cxnSp>
        <p:nvCxnSpPr>
          <p:cNvPr id="24" name="Gerader Verbinder 23"/>
          <p:cNvCxnSpPr/>
          <p:nvPr/>
        </p:nvCxnSpPr>
        <p:spPr>
          <a:xfrm flipV="1">
            <a:off x="4158426" y="2690949"/>
            <a:ext cx="2989831" cy="1919056"/>
          </a:xfrm>
          <a:prstGeom prst="line">
            <a:avLst/>
          </a:prstGeom>
          <a:ln w="76200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V="1">
            <a:off x="4158426" y="2534478"/>
            <a:ext cx="0" cy="2075527"/>
          </a:xfrm>
          <a:prstGeom prst="straightConnector1">
            <a:avLst/>
          </a:prstGeom>
          <a:ln w="76200" cap="rnd">
            <a:solidFill>
              <a:srgbClr val="FF7737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4158426" y="4614238"/>
            <a:ext cx="3312171" cy="0"/>
          </a:xfrm>
          <a:prstGeom prst="straightConnector1">
            <a:avLst/>
          </a:prstGeom>
          <a:ln w="76200" cap="rnd">
            <a:solidFill>
              <a:srgbClr val="FF7737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1225635" y="3196401"/>
                <a:ext cx="2783259" cy="5471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&amp;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𝑐𝑜𝑠𝑡𝑠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635" y="3196401"/>
                <a:ext cx="2783259" cy="5471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/>
          <p:cNvSpPr txBox="1"/>
          <p:nvPr/>
        </p:nvSpPr>
        <p:spPr>
          <a:xfrm rot="16200000">
            <a:off x="3485457" y="2683014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Fira Sans" panose="020B0503050000020004" pitchFamily="34" charset="0"/>
              </a:rPr>
              <a:t>costs</a:t>
            </a:r>
            <a:endParaRPr lang="de-DE" dirty="0">
              <a:latin typeface="Fira Sans" panose="020B05030500000200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819207" y="4740414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Fira Sans" panose="020B0503050000020004" pitchFamily="34" charset="0"/>
              </a:rPr>
              <a:t>years</a:t>
            </a:r>
            <a:endParaRPr lang="de-DE" dirty="0">
              <a:latin typeface="Fira Sans" panose="020B0503050000020004" pitchFamily="34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3"/>
          <a:srcRect l="32122" t="21440" r="29642" b="18890"/>
          <a:stretch/>
        </p:blipFill>
        <p:spPr>
          <a:xfrm>
            <a:off x="7671226" y="2534478"/>
            <a:ext cx="1356042" cy="119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30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976EB5E3-D1AE-8BA0-1B2B-C69EDC5601B2}"/>
              </a:ext>
            </a:extLst>
          </p:cNvPr>
          <p:cNvSpPr/>
          <p:nvPr/>
        </p:nvSpPr>
        <p:spPr>
          <a:xfrm>
            <a:off x="3158074" y="3114377"/>
            <a:ext cx="1047541" cy="61198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De-</a:t>
            </a:r>
            <a:r>
              <a:rPr lang="de-DE" sz="1600" dirty="0" err="1">
                <a:solidFill>
                  <a:schemeClr val="tx1"/>
                </a:solidFill>
              </a:rPr>
              <a:t>preciation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F91878E-ADB0-84A1-A14A-628C715B67D1}"/>
              </a:ext>
            </a:extLst>
          </p:cNvPr>
          <p:cNvSpPr/>
          <p:nvPr/>
        </p:nvSpPr>
        <p:spPr>
          <a:xfrm>
            <a:off x="6044651" y="3114375"/>
            <a:ext cx="1047541" cy="61198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R&amp;M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F6476AD-AD6B-5FCF-85D9-27CFDD541997}"/>
              </a:ext>
            </a:extLst>
          </p:cNvPr>
          <p:cNvSpPr/>
          <p:nvPr/>
        </p:nvSpPr>
        <p:spPr>
          <a:xfrm>
            <a:off x="4636434" y="3114375"/>
            <a:ext cx="1047541" cy="61198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Interest</a:t>
            </a:r>
          </a:p>
        </p:txBody>
      </p:sp>
      <p:sp>
        <p:nvSpPr>
          <p:cNvPr id="5" name="Plus 4">
            <a:extLst>
              <a:ext uri="{FF2B5EF4-FFF2-40B4-BE49-F238E27FC236}">
                <a16:creationId xmlns:a16="http://schemas.microsoft.com/office/drawing/2014/main" id="{58A42274-611E-FB7B-3400-B4590841C428}"/>
              </a:ext>
            </a:extLst>
          </p:cNvPr>
          <p:cNvSpPr/>
          <p:nvPr/>
        </p:nvSpPr>
        <p:spPr>
          <a:xfrm>
            <a:off x="5711423" y="3299826"/>
            <a:ext cx="272941" cy="27884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50"/>
          </a:p>
        </p:txBody>
      </p:sp>
      <p:sp>
        <p:nvSpPr>
          <p:cNvPr id="6" name="Plus 5">
            <a:extLst>
              <a:ext uri="{FF2B5EF4-FFF2-40B4-BE49-F238E27FC236}">
                <a16:creationId xmlns:a16="http://schemas.microsoft.com/office/drawing/2014/main" id="{3621B4F0-D6C6-CEFB-085D-5FFE1D41816E}"/>
              </a:ext>
            </a:extLst>
          </p:cNvPr>
          <p:cNvSpPr/>
          <p:nvPr/>
        </p:nvSpPr>
        <p:spPr>
          <a:xfrm>
            <a:off x="4296046" y="3280944"/>
            <a:ext cx="272941" cy="27884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50"/>
          </a:p>
        </p:txBody>
      </p:sp>
      <p:sp>
        <p:nvSpPr>
          <p:cNvPr id="7" name="Eckige Klammer links/rechts 6">
            <a:extLst>
              <a:ext uri="{FF2B5EF4-FFF2-40B4-BE49-F238E27FC236}">
                <a16:creationId xmlns:a16="http://schemas.microsoft.com/office/drawing/2014/main" id="{056077AF-FA24-6C45-6F49-274E6F9D2008}"/>
              </a:ext>
            </a:extLst>
          </p:cNvPr>
          <p:cNvSpPr/>
          <p:nvPr/>
        </p:nvSpPr>
        <p:spPr bwMode="auto">
          <a:xfrm>
            <a:off x="2969584" y="2906270"/>
            <a:ext cx="4320480" cy="1045459"/>
          </a:xfrm>
          <a:prstGeom prst="bracketPair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Microsoft Sans Serif" pitchFamily="34" charset="0"/>
            </a:endParaRPr>
          </a:p>
        </p:txBody>
      </p:sp>
      <p:sp>
        <p:nvSpPr>
          <p:cNvPr id="8" name="Multiplizieren 7">
            <a:extLst>
              <a:ext uri="{FF2B5EF4-FFF2-40B4-BE49-F238E27FC236}">
                <a16:creationId xmlns:a16="http://schemas.microsoft.com/office/drawing/2014/main" id="{7E6E408A-8433-B65A-5EFF-21CD49E36092}"/>
              </a:ext>
            </a:extLst>
          </p:cNvPr>
          <p:cNvSpPr/>
          <p:nvPr/>
        </p:nvSpPr>
        <p:spPr>
          <a:xfrm>
            <a:off x="7434080" y="3278790"/>
            <a:ext cx="314701" cy="3129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5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D0263B2-3A48-DAF3-C0CA-3EC6C0AF64B0}"/>
              </a:ext>
            </a:extLst>
          </p:cNvPr>
          <p:cNvSpPr txBox="1"/>
          <p:nvPr/>
        </p:nvSpPr>
        <p:spPr>
          <a:xfrm>
            <a:off x="7873394" y="3308283"/>
            <a:ext cx="928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(1 + v)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DB085E4-06F2-3429-A0CC-611CE90D3A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22" r="26882"/>
          <a:stretch/>
        </p:blipFill>
        <p:spPr bwMode="auto">
          <a:xfrm>
            <a:off x="3507511" y="4655970"/>
            <a:ext cx="3782553" cy="6993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1935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676700B-2611-3E9B-3B3A-49A7A6FADC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80" r="20297"/>
          <a:stretch/>
        </p:blipFill>
        <p:spPr bwMode="auto">
          <a:xfrm>
            <a:off x="2355267" y="2074381"/>
            <a:ext cx="5998629" cy="1026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1E6E748-F8CC-D18F-8062-B265104F1E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54" r="17890"/>
          <a:stretch/>
        </p:blipFill>
        <p:spPr bwMode="auto">
          <a:xfrm>
            <a:off x="2567445" y="774241"/>
            <a:ext cx="5909095" cy="12660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feld 3"/>
              <p:cNvSpPr txBox="1"/>
              <p:nvPr/>
            </p:nvSpPr>
            <p:spPr>
              <a:xfrm>
                <a:off x="1541833" y="3424137"/>
                <a:ext cx="6231385" cy="9573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𝑆𝑦𝑠𝑡𝑒𝑚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𝐶𝑜𝑠𝑡𝑠</m:t>
                      </m:r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de-D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num>
                                    <m:den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den>
                                  </m:f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num>
                                    <m:den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  <m:f>
                                    <m:f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100</m:t>
                                      </m:r>
                                    </m:den>
                                  </m:f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num>
                                    <m:den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den>
                                  </m:f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∗(1+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(1+</m:t>
                          </m:r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833" y="3424137"/>
                <a:ext cx="6231385" cy="957378"/>
              </a:xfrm>
              <a:prstGeom prst="rect">
                <a:avLst/>
              </a:prstGeom>
              <a:blipFill>
                <a:blip r:embed="rId4"/>
                <a:stretch>
                  <a:fillRect l="-815" t="-1299" r="-815" b="-779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071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DBD05A8-A43D-6C68-7FE3-991B09285A52}"/>
              </a:ext>
            </a:extLst>
          </p:cNvPr>
          <p:cNvSpPr txBox="1"/>
          <p:nvPr/>
        </p:nvSpPr>
        <p:spPr>
          <a:xfrm>
            <a:off x="3070367" y="1615736"/>
            <a:ext cx="31183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2425" algn="l"/>
                <a:tab pos="706438" algn="l"/>
              </a:tabLst>
            </a:pPr>
            <a:r>
              <a:rPr lang="de-DE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c 	</a:t>
            </a:r>
            <a:r>
              <a:rPr lang="de-DE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price</a:t>
            </a:r>
            <a:r>
              <a:rPr lang="de-DE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DE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of</a:t>
            </a:r>
            <a:r>
              <a:rPr lang="de-DE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DE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investment</a:t>
            </a:r>
            <a:endParaRPr lang="de-DE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tabLst>
                <a:tab pos="352425" algn="l"/>
                <a:tab pos="706438" algn="l"/>
              </a:tabLst>
            </a:pPr>
            <a:r>
              <a:rPr lang="de-DE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d 	</a:t>
            </a:r>
            <a:r>
              <a:rPr lang="de-DE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years</a:t>
            </a:r>
            <a:endParaRPr lang="de-DE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tabLst>
                <a:tab pos="352425" algn="l"/>
                <a:tab pos="706438" algn="l"/>
              </a:tabLst>
            </a:pPr>
            <a:r>
              <a:rPr lang="de-DE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i 	</a:t>
            </a:r>
            <a:r>
              <a:rPr lang="de-DE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interest</a:t>
            </a:r>
            <a:r>
              <a:rPr lang="de-DE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rate %</a:t>
            </a:r>
          </a:p>
          <a:p>
            <a:pPr>
              <a:tabLst>
                <a:tab pos="352425" algn="l"/>
                <a:tab pos="706438" algn="l"/>
              </a:tabLst>
            </a:pPr>
            <a:r>
              <a:rPr lang="de-DE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de-DE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	</a:t>
            </a:r>
            <a:r>
              <a:rPr lang="de-DE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factor</a:t>
            </a:r>
            <a:r>
              <a:rPr lang="de-DE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DE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for</a:t>
            </a:r>
            <a:r>
              <a:rPr lang="de-DE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DE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repairs</a:t>
            </a:r>
            <a:endParaRPr lang="de-DE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tabLst>
                <a:tab pos="352425" algn="l"/>
                <a:tab pos="706438" algn="l"/>
              </a:tabLst>
            </a:pPr>
            <a:r>
              <a:rPr lang="de-DE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v 	variable </a:t>
            </a:r>
            <a:r>
              <a:rPr lang="de-DE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cost</a:t>
            </a:r>
            <a:endParaRPr lang="de-DE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tabLst>
                <a:tab pos="352425" algn="l"/>
                <a:tab pos="706438" algn="l"/>
              </a:tabLst>
            </a:pPr>
            <a:r>
              <a:rPr lang="de-DE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m 	</a:t>
            </a:r>
            <a:r>
              <a:rPr lang="de-DE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hours</a:t>
            </a:r>
            <a:r>
              <a:rPr lang="de-DE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per </a:t>
            </a:r>
            <a:r>
              <a:rPr lang="de-DE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year</a:t>
            </a:r>
            <a:endParaRPr lang="de-DE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tabLst>
                <a:tab pos="352425" algn="l"/>
                <a:tab pos="706438" algn="l"/>
              </a:tabLst>
            </a:pPr>
            <a:r>
              <a:rPr lang="de-DE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w</a:t>
            </a:r>
            <a:r>
              <a:rPr lang="de-DE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	wage</a:t>
            </a:r>
          </a:p>
          <a:p>
            <a:pPr>
              <a:tabLst>
                <a:tab pos="352425" algn="l"/>
                <a:tab pos="706438" algn="l"/>
              </a:tabLst>
            </a:pPr>
            <a:r>
              <a:rPr lang="de-DE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s 	social </a:t>
            </a:r>
            <a:r>
              <a:rPr lang="de-DE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costs</a:t>
            </a:r>
            <a:r>
              <a:rPr lang="de-DE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%</a:t>
            </a:r>
          </a:p>
          <a:p>
            <a:pPr>
              <a:tabLst>
                <a:tab pos="352425" algn="l"/>
                <a:tab pos="706438" algn="l"/>
              </a:tabLst>
            </a:pPr>
            <a:r>
              <a:rPr lang="de-DE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p 	</a:t>
            </a:r>
            <a:r>
              <a:rPr lang="de-DE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productivity</a:t>
            </a:r>
            <a:r>
              <a:rPr lang="de-DE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m</a:t>
            </a:r>
            <a:r>
              <a:rPr lang="de-DE" sz="14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de-DE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/</a:t>
            </a:r>
            <a:r>
              <a:rPr lang="de-DE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hour</a:t>
            </a:r>
            <a:endParaRPr lang="de-DE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3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Microsoft Macintosh PowerPoint</Application>
  <PresentationFormat>Breitbild</PresentationFormat>
  <Paragraphs>48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Fira Sans</vt:lpstr>
      <vt:lpstr>Microsoft Sans Serif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Jörn Erler</dc:creator>
  <cp:lastModifiedBy>Jörn Erler</cp:lastModifiedBy>
  <cp:revision>119</cp:revision>
  <cp:lastPrinted>2022-09-28T20:37:19Z</cp:lastPrinted>
  <dcterms:created xsi:type="dcterms:W3CDTF">2021-11-23T15:40:59Z</dcterms:created>
  <dcterms:modified xsi:type="dcterms:W3CDTF">2023-06-13T08:46:17Z</dcterms:modified>
</cp:coreProperties>
</file>