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24" r:id="rId3"/>
    <p:sldId id="326" r:id="rId4"/>
    <p:sldId id="327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ADF92ADF-DFAE-AD41-9737-DF2FDE3256C6}">
          <p14:sldIdLst>
            <p14:sldId id="256"/>
          </p14:sldIdLst>
        </p14:section>
        <p14:section name="Üb" id="{D2740A65-EFFA-2048-AC5F-1543E7210601}">
          <p14:sldIdLst>
            <p14:sldId id="324"/>
            <p14:sldId id="326"/>
            <p14:sldId id="32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12B24E-D652-2B07-E2C9-C318BC3DCDA9}" name="Raffaele Spinelli" initials="RS" userId="S::raffaele.spinelli@cnr.it::e158d477-ecfb-4540-88c0-2df797e2116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37"/>
    <a:srgbClr val="355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28"/>
    <p:restoredTop sz="96327"/>
  </p:normalViewPr>
  <p:slideViewPr>
    <p:cSldViewPr snapToGrid="0" snapToObjects="1">
      <p:cViewPr varScale="1">
        <p:scale>
          <a:sx n="127" d="100"/>
          <a:sy n="127" d="100"/>
        </p:scale>
        <p:origin x="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2F8ABB-1F54-0F42-ADA7-556FB8AF7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6499E14-A748-6344-809F-E972D4992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1C897F99-9F57-4F41-A859-3CE5A55FF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80935" y="6356349"/>
            <a:ext cx="41148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183156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B9CBF-D553-C24E-9A79-99EDF6D94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17BA64B-ED07-4E42-8582-05B66E3B6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114816"/>
            <a:ext cx="10515600" cy="50621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274A0D-E5EC-6C43-B691-718D38CB4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BFB8A6-222D-7046-B07D-FC176BAE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FF4095-BFD4-8446-BF6A-3D1649ACB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36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7B03478-9E8D-5744-9042-54483A0A95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DAC9600-1FB8-4940-ABA4-69092FF7C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418B4C-1119-D442-86B6-FE2848D4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23142F-F9C1-F74F-8E76-AD9BD45ED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7A33E0-5B1D-0245-BAEB-F0EA12816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954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A48E04-AC29-9E47-A681-E25C272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66170" y="6356350"/>
            <a:ext cx="1815229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F74C5A-D26E-9645-A951-5A4E16AC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0FFE3F86-67E0-A348-ADA4-964ABC935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98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102703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17E39-64EE-B746-B9BE-2F081D18F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804A57-F432-8A4F-AAB7-10A053652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A7DB21-A7B4-AD48-A632-0F47D5D2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E711B1-4097-064C-BFDB-FFA23323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223210-CC73-8643-8975-8A7112FD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93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DC05A-192F-8C49-B84E-591C8CE6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179824-49A5-E649-BC8B-172ED8A06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93A7765-258F-3446-B559-F167C17B4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14C01D-F9C6-3D4C-8D4D-0FD064073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E4D4AD-2A3F-5541-8BDD-FB3D35DA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A9F8F7C-FA8F-CA44-8FBE-F8D669BA5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407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D24911-BA03-0240-B521-BAB1EC11C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26A37C-7918-2048-8D84-527F3750A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3348EEB-8CE1-F240-B83A-47062DD34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3199DE6-710E-4944-9F31-84A952FFC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562587F-6C2F-F94C-B2B1-AFAC4FFC21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FB742C1-6D02-E846-B8C4-8E641F8F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955F033-C683-DB4C-8DA7-B7F014DDE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B5FD388-31F6-5744-87F8-07AB16AE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238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08431-769E-1441-8685-4DC2AEC98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3D2727-6086-B14B-8086-5B332D281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8F7CC7E-2D95-674A-B568-06E3550DA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0CDEA57-12B2-E34C-8DB1-BC584AD6B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31396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4BBA54-8184-B843-AF7E-3BB6DA7215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D16211-E2CA-214F-8E60-10FA3BA5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4B2E2-B05F-7A4A-A84E-41F934346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232486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57C1C-A53C-0343-A84B-5D278B159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1F9496-A2E4-2742-BDF7-AB6D5EAE3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3B6818-C733-6B46-B88D-7861F47EC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BB768A-7484-D746-BCC1-901CFA909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A87EF7B-9BC9-6A49-B7FE-2A8CE8B8B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94619BB-DFE3-4E46-BAE8-B6DB63D6D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3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37970-3DFE-5847-8B44-CC928CFBF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278270B-D83D-0E49-825A-DF7225FE47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C055FC2-9E59-B946-B430-648581AD0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DD7845-6448-3544-982C-820D6F655C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58CA8D5-2277-8F44-934A-907315BDD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83B63A-561B-6D48-A973-6C72096B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338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1714F93-EA51-E744-BAC9-D2B945BA379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079851" y="6035317"/>
            <a:ext cx="832095" cy="833972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6ED8F288-7812-E24E-A5CA-41DCBCE5FF63}"/>
              </a:ext>
            </a:extLst>
          </p:cNvPr>
          <p:cNvSpPr txBox="1">
            <a:spLocks/>
          </p:cNvSpPr>
          <p:nvPr userDrawn="1"/>
        </p:nvSpPr>
        <p:spPr>
          <a:xfrm>
            <a:off x="3058703" y="6311018"/>
            <a:ext cx="1225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5FAA26-2EBD-7043-B625-A2D79AA5B83B}" type="datetimeFigureOut">
              <a:rPr lang="de-DE" smtClean="0"/>
              <a:pPr/>
              <a:t>05.07.23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9E5EEDEA-EACC-9C41-A3E9-25BAF59281DE}"/>
              </a:ext>
            </a:extLst>
          </p:cNvPr>
          <p:cNvSpPr txBox="1">
            <a:spLocks/>
          </p:cNvSpPr>
          <p:nvPr userDrawn="1"/>
        </p:nvSpPr>
        <p:spPr>
          <a:xfrm>
            <a:off x="4447822" y="6310312"/>
            <a:ext cx="428977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TECHNODIVERSITY, PROJECT RESULT 1: FACTS &amp; METHODS</a:t>
            </a:r>
          </a:p>
          <a:p>
            <a:r>
              <a:rPr lang="de-DE" dirty="0"/>
              <a:t>PR1-E03 </a:t>
            </a:r>
            <a:r>
              <a:rPr lang="de-DE" dirty="0" err="1"/>
              <a:t>Figures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D0F9C816-0139-6145-A6D0-D31200020F42}"/>
              </a:ext>
            </a:extLst>
          </p:cNvPr>
          <p:cNvSpPr txBox="1">
            <a:spLocks/>
          </p:cNvSpPr>
          <p:nvPr userDrawn="1"/>
        </p:nvSpPr>
        <p:spPr>
          <a:xfrm>
            <a:off x="8929511" y="6310312"/>
            <a:ext cx="193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C62297-CE19-6449-92AD-A01F77531CE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492EB7B-B23E-B67F-3FEE-94B74A4D84C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78859" y="6252868"/>
            <a:ext cx="1900992" cy="39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9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DF190DB-4610-404A-847F-653423742AC6}"/>
              </a:ext>
            </a:extLst>
          </p:cNvPr>
          <p:cNvSpPr/>
          <p:nvPr/>
        </p:nvSpPr>
        <p:spPr>
          <a:xfrm>
            <a:off x="1" y="5611660"/>
            <a:ext cx="12192000" cy="1246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7624E632-E049-274D-A55B-5489E70404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0D42CBF9-3F43-264B-9B22-935127B012E6}"/>
              </a:ext>
            </a:extLst>
          </p:cNvPr>
          <p:cNvSpPr txBox="1">
            <a:spLocks/>
          </p:cNvSpPr>
          <p:nvPr/>
        </p:nvSpPr>
        <p:spPr>
          <a:xfrm>
            <a:off x="1524000" y="3955898"/>
            <a:ext cx="9144000" cy="1655762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5400" b="1" dirty="0">
                <a:solidFill>
                  <a:schemeClr val="accent1"/>
                </a:solidFill>
              </a:rPr>
              <a:t>TECHNODIVERSITY</a:t>
            </a:r>
          </a:p>
          <a:p>
            <a:r>
              <a:rPr lang="de-DE" sz="5400" b="1" dirty="0">
                <a:solidFill>
                  <a:schemeClr val="accent1"/>
                </a:solidFill>
              </a:rPr>
              <a:t>PR1 FACTS &amp; METHODS</a:t>
            </a:r>
          </a:p>
          <a:p>
            <a:r>
              <a:rPr lang="de-DE" sz="5400" b="1" dirty="0" err="1">
                <a:solidFill>
                  <a:schemeClr val="accent1"/>
                </a:solidFill>
              </a:rPr>
              <a:t>TDiv</a:t>
            </a:r>
            <a:r>
              <a:rPr lang="de-DE" sz="5400" b="1">
                <a:solidFill>
                  <a:schemeClr val="accent1"/>
                </a:solidFill>
              </a:rPr>
              <a:t> PR1-E03-Figures</a:t>
            </a:r>
            <a:endParaRPr lang="de-DE" sz="5400" b="1" dirty="0">
              <a:solidFill>
                <a:schemeClr val="accent1"/>
              </a:solidFill>
            </a:endParaRPr>
          </a:p>
          <a:p>
            <a:r>
              <a:rPr lang="de-DE" sz="4000" dirty="0">
                <a:solidFill>
                  <a:schemeClr val="accent1"/>
                </a:solidFill>
              </a:rPr>
              <a:t>Jörn Erler, Technische Universität Dresden (</a:t>
            </a:r>
            <a:r>
              <a:rPr lang="de-DE" sz="4000" dirty="0" err="1">
                <a:solidFill>
                  <a:schemeClr val="accent1"/>
                </a:solidFill>
              </a:rPr>
              <a:t>conception</a:t>
            </a:r>
            <a:r>
              <a:rPr lang="de-DE" sz="4000" dirty="0">
                <a:solidFill>
                  <a:schemeClr val="accent1"/>
                </a:solidFill>
              </a:rPr>
              <a:t>, design </a:t>
            </a:r>
            <a:r>
              <a:rPr lang="de-DE" sz="4000" dirty="0" err="1">
                <a:solidFill>
                  <a:schemeClr val="accent1"/>
                </a:solidFill>
              </a:rPr>
              <a:t>and</a:t>
            </a:r>
            <a:r>
              <a:rPr lang="de-DE" sz="4000" dirty="0">
                <a:solidFill>
                  <a:schemeClr val="accent1"/>
                </a:solidFill>
              </a:rPr>
              <a:t> original </a:t>
            </a:r>
            <a:r>
              <a:rPr lang="de-DE" sz="4000" dirty="0" err="1">
                <a:solidFill>
                  <a:schemeClr val="accent1"/>
                </a:solidFill>
              </a:rPr>
              <a:t>writing</a:t>
            </a:r>
            <a:r>
              <a:rPr lang="de-DE" sz="4000" dirty="0">
                <a:solidFill>
                  <a:schemeClr val="accent1"/>
                </a:solidFill>
              </a:rPr>
              <a:t>);</a:t>
            </a:r>
          </a:p>
          <a:p>
            <a:r>
              <a:rPr lang="de-DE" sz="4000" dirty="0">
                <a:solidFill>
                  <a:schemeClr val="accent1"/>
                </a:solidFill>
              </a:rPr>
              <a:t>Raffaele </a:t>
            </a:r>
            <a:r>
              <a:rPr lang="de-DE" sz="4000" dirty="0" err="1">
                <a:solidFill>
                  <a:schemeClr val="accent1"/>
                </a:solidFill>
              </a:rPr>
              <a:t>Spinelli</a:t>
            </a:r>
            <a:r>
              <a:rPr lang="de-DE" sz="4000" dirty="0">
                <a:solidFill>
                  <a:schemeClr val="accent1"/>
                </a:solidFill>
              </a:rPr>
              <a:t>, </a:t>
            </a:r>
            <a:r>
              <a:rPr lang="de-DE" sz="4000" dirty="0" err="1">
                <a:solidFill>
                  <a:schemeClr val="accent1"/>
                </a:solidFill>
              </a:rPr>
              <a:t>Consiglio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Nazionale</a:t>
            </a:r>
            <a:r>
              <a:rPr lang="de-DE" sz="4000" dirty="0">
                <a:solidFill>
                  <a:schemeClr val="accent1"/>
                </a:solidFill>
              </a:rPr>
              <a:t> delle </a:t>
            </a:r>
            <a:r>
              <a:rPr lang="de-DE" sz="4000" dirty="0" err="1">
                <a:solidFill>
                  <a:schemeClr val="accent1"/>
                </a:solidFill>
              </a:rPr>
              <a:t>Ricerche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Firence</a:t>
            </a:r>
            <a:r>
              <a:rPr lang="de-DE" sz="4000" dirty="0">
                <a:solidFill>
                  <a:schemeClr val="accent1"/>
                </a:solidFill>
              </a:rPr>
              <a:t> (</a:t>
            </a:r>
            <a:r>
              <a:rPr lang="de-DE" sz="4000" dirty="0" err="1">
                <a:solidFill>
                  <a:schemeClr val="accent1"/>
                </a:solidFill>
              </a:rPr>
              <a:t>revision</a:t>
            </a:r>
            <a:r>
              <a:rPr lang="de-DE" sz="4000" dirty="0">
                <a:solidFill>
                  <a:schemeClr val="accent1"/>
                </a:solidFill>
              </a:rPr>
              <a:t>, </a:t>
            </a:r>
            <a:r>
              <a:rPr lang="de-DE" sz="4000" dirty="0" err="1">
                <a:solidFill>
                  <a:schemeClr val="accent1"/>
                </a:solidFill>
              </a:rPr>
              <a:t>analysis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and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co-writing</a:t>
            </a:r>
            <a:r>
              <a:rPr lang="de-DE" sz="4000" dirty="0">
                <a:solidFill>
                  <a:schemeClr val="accent1"/>
                </a:solidFill>
              </a:rPr>
              <a:t>)</a:t>
            </a:r>
            <a:br>
              <a:rPr lang="de-DE" sz="4000" dirty="0">
                <a:solidFill>
                  <a:schemeClr val="accent1"/>
                </a:solidFill>
              </a:rPr>
            </a:br>
            <a:endParaRPr lang="de-DE" sz="4000" dirty="0">
              <a:solidFill>
                <a:schemeClr val="accent1"/>
              </a:solidFill>
            </a:endParaRPr>
          </a:p>
          <a:p>
            <a:endParaRPr lang="de-DE" sz="2600" dirty="0">
              <a:solidFill>
                <a:schemeClr val="accent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833C6C6-9C31-E8F9-D2D4-D2FFC4213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551" y="698243"/>
            <a:ext cx="3200850" cy="296410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F8D45D9-D2BB-B581-6A14-C467835B6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56738"/>
            <a:ext cx="4105275" cy="86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8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5301269" y="944546"/>
            <a:ext cx="2510118" cy="10548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Fira Sans" panose="020B0503050000020004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332825" y="944546"/>
            <a:ext cx="2526046" cy="10548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Fira Sans" panose="020B0503050000020004" pitchFamily="34" charset="0"/>
            </a:endParaRPr>
          </a:p>
        </p:txBody>
      </p:sp>
      <p:sp>
        <p:nvSpPr>
          <p:cNvPr id="5" name="Pfeil nach rechts 4">
            <a:extLst>
              <a:ext uri="{FF2B5EF4-FFF2-40B4-BE49-F238E27FC236}">
                <a16:creationId xmlns:a16="http://schemas.microsoft.com/office/drawing/2014/main" id="{53DEAD42-DBF5-421B-BF17-6157842DC60E}"/>
              </a:ext>
            </a:extLst>
          </p:cNvPr>
          <p:cNvSpPr/>
          <p:nvPr/>
        </p:nvSpPr>
        <p:spPr bwMode="auto">
          <a:xfrm>
            <a:off x="4318142" y="1075921"/>
            <a:ext cx="1573551" cy="792088"/>
          </a:xfrm>
          <a:prstGeom prst="rightArrow">
            <a:avLst/>
          </a:prstGeom>
          <a:solidFill>
            <a:schemeClr val="bg1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16E6AFB-05F1-2FE7-4A48-43A354F4FEA4}"/>
              </a:ext>
            </a:extLst>
          </p:cNvPr>
          <p:cNvSpPr txBox="1"/>
          <p:nvPr/>
        </p:nvSpPr>
        <p:spPr>
          <a:xfrm>
            <a:off x="6023150" y="1313139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solidFill>
                  <a:schemeClr val="tx1"/>
                </a:solidFill>
                <a:latin typeface="Fira Sans" panose="020B0503050000020004" pitchFamily="34" charset="0"/>
              </a:rPr>
              <a:t>strain</a:t>
            </a:r>
            <a:endParaRPr lang="de-DE" sz="16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809A38A-2FF1-FCA5-6632-1190D991E2CB}"/>
              </a:ext>
            </a:extLst>
          </p:cNvPr>
          <p:cNvSpPr txBox="1"/>
          <p:nvPr/>
        </p:nvSpPr>
        <p:spPr>
          <a:xfrm>
            <a:off x="2955740" y="1308865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Fira Sans" panose="020B0503050000020004" pitchFamily="34" charset="0"/>
              </a:rPr>
              <a:t>stress</a:t>
            </a:r>
          </a:p>
        </p:txBody>
      </p:sp>
    </p:spTree>
    <p:extLst>
      <p:ext uri="{BB962C8B-B14F-4D97-AF65-F5344CB8AC3E}">
        <p14:creationId xmlns:p14="http://schemas.microsoft.com/office/powerpoint/2010/main" val="1137580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5301269" y="1165412"/>
            <a:ext cx="2510118" cy="40072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Fira Sans" panose="020B0503050000020004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348753" y="1165412"/>
            <a:ext cx="2510118" cy="40072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Fira Sans" panose="020B05030500000200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784522A-8EC1-7A56-D126-37B1066D06DC}"/>
              </a:ext>
            </a:extLst>
          </p:cNvPr>
          <p:cNvSpPr/>
          <p:nvPr/>
        </p:nvSpPr>
        <p:spPr bwMode="auto">
          <a:xfrm>
            <a:off x="2483768" y="1844824"/>
            <a:ext cx="5184576" cy="3175411"/>
          </a:xfrm>
          <a:prstGeom prst="rect">
            <a:avLst/>
          </a:prstGeom>
          <a:solidFill>
            <a:srgbClr val="FF77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1600" dirty="0">
              <a:solidFill>
                <a:schemeClr val="tx1"/>
              </a:solidFill>
              <a:latin typeface="Fira Sans" panose="020B0503050000020004" pitchFamily="34" charset="0"/>
            </a:endParaRPr>
          </a:p>
          <a:p>
            <a:pPr algn="ctr"/>
            <a:r>
              <a:rPr lang="de-DE" sz="1600" dirty="0" err="1">
                <a:solidFill>
                  <a:schemeClr val="tx1"/>
                </a:solidFill>
                <a:latin typeface="Fira Sans" panose="020B0503050000020004" pitchFamily="34" charset="0"/>
              </a:rPr>
              <a:t>standard</a:t>
            </a:r>
            <a:r>
              <a:rPr lang="de-DE" sz="160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Fira Sans" panose="020B0503050000020004" pitchFamily="34" charset="0"/>
              </a:rPr>
              <a:t>method</a:t>
            </a:r>
            <a:endParaRPr lang="de-DE" sz="16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03F7DD6-9E08-12DB-F67D-22E9F23C5885}"/>
              </a:ext>
            </a:extLst>
          </p:cNvPr>
          <p:cNvSpPr/>
          <p:nvPr/>
        </p:nvSpPr>
        <p:spPr bwMode="auto">
          <a:xfrm>
            <a:off x="2836168" y="2605100"/>
            <a:ext cx="1431776" cy="16478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355D6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600" dirty="0">
              <a:latin typeface="Fira Sans" panose="020B05030500000200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600" dirty="0">
              <a:latin typeface="Fira Sans" panose="020B05030500000200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err="1">
                <a:latin typeface="Fira Sans" panose="020B0503050000020004" pitchFamily="34" charset="0"/>
              </a:rPr>
              <a:t>c</a:t>
            </a:r>
            <a:r>
              <a:rPr kumimoji="0" lang="de-DE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hain</a:t>
            </a:r>
            <a:r>
              <a:rPr kumimoji="0" lang="de-DE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kumimoji="0" lang="de-DE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saw</a:t>
            </a:r>
            <a:endParaRPr kumimoji="0" lang="de-DE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17906BF-C8AA-4862-4773-69B71225B19B}"/>
              </a:ext>
            </a:extLst>
          </p:cNvPr>
          <p:cNvSpPr/>
          <p:nvPr/>
        </p:nvSpPr>
        <p:spPr bwMode="auto">
          <a:xfrm>
            <a:off x="5887518" y="2605100"/>
            <a:ext cx="1431776" cy="16478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355D6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600" dirty="0">
              <a:latin typeface="Fira Sans" panose="020B05030500000200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600" dirty="0">
              <a:latin typeface="Fira Sans" panose="020B05030500000200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err="1">
                <a:latin typeface="Fira Sans" panose="020B0503050000020004" pitchFamily="34" charset="0"/>
              </a:rPr>
              <a:t>w</a:t>
            </a:r>
            <a:r>
              <a:rPr kumimoji="0" lang="de-DE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orker</a:t>
            </a:r>
            <a:endParaRPr kumimoji="0" lang="de-DE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5" name="Pfeil nach rechts 4">
            <a:extLst>
              <a:ext uri="{FF2B5EF4-FFF2-40B4-BE49-F238E27FC236}">
                <a16:creationId xmlns:a16="http://schemas.microsoft.com/office/drawing/2014/main" id="{53DEAD42-DBF5-421B-BF17-6157842DC60E}"/>
              </a:ext>
            </a:extLst>
          </p:cNvPr>
          <p:cNvSpPr/>
          <p:nvPr/>
        </p:nvSpPr>
        <p:spPr bwMode="auto">
          <a:xfrm>
            <a:off x="4300163" y="2996952"/>
            <a:ext cx="1573551" cy="792088"/>
          </a:xfrm>
          <a:prstGeom prst="right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733C60F-1307-6C93-ED27-88592DFD9734}"/>
              </a:ext>
            </a:extLst>
          </p:cNvPr>
          <p:cNvSpPr txBox="1"/>
          <p:nvPr/>
        </p:nvSpPr>
        <p:spPr>
          <a:xfrm>
            <a:off x="4453149" y="2660103"/>
            <a:ext cx="1455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solidFill>
                  <a:schemeClr val="tx1"/>
                </a:solidFill>
                <a:latin typeface="Fira Sans" panose="020B0503050000020004" pitchFamily="34" charset="0"/>
              </a:rPr>
              <a:t>from</a:t>
            </a:r>
            <a:r>
              <a:rPr lang="de-DE" sz="140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Fira Sans" panose="020B0503050000020004" pitchFamily="34" charset="0"/>
              </a:rPr>
              <a:t>the</a:t>
            </a:r>
            <a:r>
              <a:rPr lang="de-DE" sz="140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Fira Sans" panose="020B0503050000020004" pitchFamily="34" charset="0"/>
              </a:rPr>
              <a:t>machine</a:t>
            </a:r>
            <a:endParaRPr lang="de-DE" sz="14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EEE5FF2-AFAB-3021-0808-6A2DD796F9AE}"/>
              </a:ext>
            </a:extLst>
          </p:cNvPr>
          <p:cNvSpPr txBox="1"/>
          <p:nvPr/>
        </p:nvSpPr>
        <p:spPr>
          <a:xfrm>
            <a:off x="4272675" y="3615405"/>
            <a:ext cx="14558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 err="1">
                <a:solidFill>
                  <a:schemeClr val="tx1"/>
                </a:solidFill>
                <a:latin typeface="Fira Sans" panose="020B0503050000020004" pitchFamily="34" charset="0"/>
              </a:rPr>
              <a:t>noise</a:t>
            </a:r>
            <a:r>
              <a:rPr lang="de-DE" sz="1400" b="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 err="1">
                <a:solidFill>
                  <a:schemeClr val="tx1"/>
                </a:solidFill>
                <a:latin typeface="Fira Sans" panose="020B0503050000020004" pitchFamily="34" charset="0"/>
              </a:rPr>
              <a:t>vibrations</a:t>
            </a:r>
            <a:endParaRPr lang="de-DE" sz="1400" b="0" dirty="0">
              <a:solidFill>
                <a:schemeClr val="tx1"/>
              </a:solidFill>
              <a:latin typeface="Fira Sans" panose="020B05030500000200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 err="1">
                <a:solidFill>
                  <a:schemeClr val="tx1"/>
                </a:solidFill>
                <a:latin typeface="Fira Sans" panose="020B0503050000020004" pitchFamily="34" charset="0"/>
              </a:rPr>
              <a:t>exhaust</a:t>
            </a:r>
            <a:r>
              <a:rPr lang="de-DE" sz="1400" b="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1400" b="0" dirty="0" err="1">
                <a:solidFill>
                  <a:schemeClr val="tx1"/>
                </a:solidFill>
                <a:latin typeface="Fira Sans" panose="020B0503050000020004" pitchFamily="34" charset="0"/>
              </a:rPr>
              <a:t>gases</a:t>
            </a:r>
            <a:endParaRPr lang="de-DE" sz="1400" b="0" dirty="0">
              <a:solidFill>
                <a:schemeClr val="tx1"/>
              </a:solidFill>
              <a:latin typeface="Fira Sans" panose="020B05030500000200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 err="1">
                <a:solidFill>
                  <a:schemeClr val="tx1"/>
                </a:solidFill>
                <a:latin typeface="Fira Sans" panose="020B0503050000020004" pitchFamily="34" charset="0"/>
              </a:rPr>
              <a:t>toxic</a:t>
            </a:r>
            <a:r>
              <a:rPr lang="de-DE" sz="1400" b="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1400" b="0" dirty="0" err="1">
                <a:solidFill>
                  <a:schemeClr val="tx1"/>
                </a:solidFill>
                <a:latin typeface="Fira Sans" panose="020B0503050000020004" pitchFamily="34" charset="0"/>
              </a:rPr>
              <a:t>liquids</a:t>
            </a:r>
            <a:endParaRPr lang="de-DE" sz="1400" b="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16E6AFB-05F1-2FE7-4A48-43A354F4FEA4}"/>
              </a:ext>
            </a:extLst>
          </p:cNvPr>
          <p:cNvSpPr txBox="1"/>
          <p:nvPr/>
        </p:nvSpPr>
        <p:spPr>
          <a:xfrm>
            <a:off x="6023150" y="1313139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solidFill>
                  <a:schemeClr val="tx1"/>
                </a:solidFill>
                <a:latin typeface="Fira Sans" panose="020B0503050000020004" pitchFamily="34" charset="0"/>
              </a:rPr>
              <a:t>strain</a:t>
            </a:r>
            <a:endParaRPr lang="de-DE" sz="16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809A38A-2FF1-FCA5-6632-1190D991E2CB}"/>
              </a:ext>
            </a:extLst>
          </p:cNvPr>
          <p:cNvSpPr txBox="1"/>
          <p:nvPr/>
        </p:nvSpPr>
        <p:spPr>
          <a:xfrm>
            <a:off x="2955740" y="1308865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Fira Sans" panose="020B0503050000020004" pitchFamily="34" charset="0"/>
              </a:rPr>
              <a:t>stress</a:t>
            </a:r>
          </a:p>
        </p:txBody>
      </p:sp>
    </p:spTree>
    <p:extLst>
      <p:ext uri="{BB962C8B-B14F-4D97-AF65-F5344CB8AC3E}">
        <p14:creationId xmlns:p14="http://schemas.microsoft.com/office/powerpoint/2010/main" val="2061400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5301269" y="1165412"/>
            <a:ext cx="2510118" cy="40072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Fira Sans" panose="020B0503050000020004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31596" y="1165412"/>
            <a:ext cx="4527275" cy="40072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Fira Sans" panose="020B05030500000200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784522A-8EC1-7A56-D126-37B1066D06DC}"/>
              </a:ext>
            </a:extLst>
          </p:cNvPr>
          <p:cNvSpPr/>
          <p:nvPr/>
        </p:nvSpPr>
        <p:spPr bwMode="auto">
          <a:xfrm>
            <a:off x="2483768" y="1844824"/>
            <a:ext cx="5184576" cy="3175411"/>
          </a:xfrm>
          <a:prstGeom prst="rect">
            <a:avLst/>
          </a:prstGeom>
          <a:solidFill>
            <a:srgbClr val="FF77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1600" dirty="0">
              <a:solidFill>
                <a:schemeClr val="tx1"/>
              </a:solidFill>
              <a:latin typeface="Fira Sans" panose="020B0503050000020004" pitchFamily="34" charset="0"/>
            </a:endParaRPr>
          </a:p>
          <a:p>
            <a:pPr algn="ctr"/>
            <a:r>
              <a:rPr lang="de-DE" sz="1600" dirty="0" err="1">
                <a:solidFill>
                  <a:schemeClr val="tx1"/>
                </a:solidFill>
                <a:latin typeface="Fira Sans" panose="020B0503050000020004" pitchFamily="34" charset="0"/>
              </a:rPr>
              <a:t>standard</a:t>
            </a:r>
            <a:r>
              <a:rPr lang="de-DE" sz="160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Fira Sans" panose="020B0503050000020004" pitchFamily="34" charset="0"/>
              </a:rPr>
              <a:t>method</a:t>
            </a:r>
            <a:endParaRPr lang="de-DE" sz="16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03F7DD6-9E08-12DB-F67D-22E9F23C5885}"/>
              </a:ext>
            </a:extLst>
          </p:cNvPr>
          <p:cNvSpPr/>
          <p:nvPr/>
        </p:nvSpPr>
        <p:spPr bwMode="auto">
          <a:xfrm>
            <a:off x="2836168" y="2605100"/>
            <a:ext cx="1431776" cy="16478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355D6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600" dirty="0">
              <a:latin typeface="Fira Sans" panose="020B05030500000200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600" dirty="0">
              <a:latin typeface="Fira Sans" panose="020B05030500000200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err="1">
                <a:latin typeface="Fira Sans" panose="020B0503050000020004" pitchFamily="34" charset="0"/>
              </a:rPr>
              <a:t>c</a:t>
            </a:r>
            <a:r>
              <a:rPr kumimoji="0" lang="de-DE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hain</a:t>
            </a:r>
            <a:r>
              <a:rPr kumimoji="0" lang="de-DE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kumimoji="0" lang="de-DE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saw</a:t>
            </a:r>
            <a:endParaRPr kumimoji="0" lang="de-DE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17906BF-C8AA-4862-4773-69B71225B19B}"/>
              </a:ext>
            </a:extLst>
          </p:cNvPr>
          <p:cNvSpPr/>
          <p:nvPr/>
        </p:nvSpPr>
        <p:spPr bwMode="auto">
          <a:xfrm>
            <a:off x="5887518" y="2605100"/>
            <a:ext cx="1431776" cy="16478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355D6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600" dirty="0">
              <a:latin typeface="Fira Sans" panose="020B05030500000200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600" dirty="0">
              <a:latin typeface="Fira Sans" panose="020B05030500000200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err="1">
                <a:latin typeface="Fira Sans" panose="020B0503050000020004" pitchFamily="34" charset="0"/>
              </a:rPr>
              <a:t>w</a:t>
            </a:r>
            <a:r>
              <a:rPr kumimoji="0" lang="de-DE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orker</a:t>
            </a:r>
            <a:endParaRPr kumimoji="0" lang="de-DE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5" name="Pfeil nach rechts 4">
            <a:extLst>
              <a:ext uri="{FF2B5EF4-FFF2-40B4-BE49-F238E27FC236}">
                <a16:creationId xmlns:a16="http://schemas.microsoft.com/office/drawing/2014/main" id="{53DEAD42-DBF5-421B-BF17-6157842DC60E}"/>
              </a:ext>
            </a:extLst>
          </p:cNvPr>
          <p:cNvSpPr/>
          <p:nvPr/>
        </p:nvSpPr>
        <p:spPr bwMode="auto">
          <a:xfrm>
            <a:off x="4300163" y="2996952"/>
            <a:ext cx="1573551" cy="792088"/>
          </a:xfrm>
          <a:prstGeom prst="right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733C60F-1307-6C93-ED27-88592DFD9734}"/>
              </a:ext>
            </a:extLst>
          </p:cNvPr>
          <p:cNvSpPr txBox="1"/>
          <p:nvPr/>
        </p:nvSpPr>
        <p:spPr>
          <a:xfrm>
            <a:off x="4453149" y="2660103"/>
            <a:ext cx="1455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solidFill>
                  <a:schemeClr val="tx1"/>
                </a:solidFill>
                <a:latin typeface="Fira Sans" panose="020B0503050000020004" pitchFamily="34" charset="0"/>
              </a:rPr>
              <a:t>from</a:t>
            </a:r>
            <a:r>
              <a:rPr lang="de-DE" sz="140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Fira Sans" panose="020B0503050000020004" pitchFamily="34" charset="0"/>
              </a:rPr>
              <a:t>the</a:t>
            </a:r>
            <a:r>
              <a:rPr lang="de-DE" sz="140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Fira Sans" panose="020B0503050000020004" pitchFamily="34" charset="0"/>
              </a:rPr>
              <a:t>machine</a:t>
            </a:r>
            <a:endParaRPr lang="de-DE" sz="14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EEE5FF2-AFAB-3021-0808-6A2DD796F9AE}"/>
              </a:ext>
            </a:extLst>
          </p:cNvPr>
          <p:cNvSpPr txBox="1"/>
          <p:nvPr/>
        </p:nvSpPr>
        <p:spPr>
          <a:xfrm>
            <a:off x="4272675" y="3615405"/>
            <a:ext cx="14558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 err="1">
                <a:solidFill>
                  <a:schemeClr val="tx1"/>
                </a:solidFill>
                <a:latin typeface="Fira Sans" panose="020B0503050000020004" pitchFamily="34" charset="0"/>
              </a:rPr>
              <a:t>noise</a:t>
            </a:r>
            <a:r>
              <a:rPr lang="de-DE" sz="1400" b="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 err="1">
                <a:solidFill>
                  <a:schemeClr val="tx1"/>
                </a:solidFill>
                <a:latin typeface="Fira Sans" panose="020B0503050000020004" pitchFamily="34" charset="0"/>
              </a:rPr>
              <a:t>vibrations</a:t>
            </a:r>
            <a:endParaRPr lang="de-DE" sz="1400" b="0" dirty="0">
              <a:solidFill>
                <a:schemeClr val="tx1"/>
              </a:solidFill>
              <a:latin typeface="Fira Sans" panose="020B05030500000200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 err="1">
                <a:solidFill>
                  <a:schemeClr val="tx1"/>
                </a:solidFill>
                <a:latin typeface="Fira Sans" panose="020B0503050000020004" pitchFamily="34" charset="0"/>
              </a:rPr>
              <a:t>exhaust</a:t>
            </a:r>
            <a:r>
              <a:rPr lang="de-DE" sz="1400" b="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1400" b="0" dirty="0" err="1">
                <a:solidFill>
                  <a:schemeClr val="tx1"/>
                </a:solidFill>
                <a:latin typeface="Fira Sans" panose="020B0503050000020004" pitchFamily="34" charset="0"/>
              </a:rPr>
              <a:t>gases</a:t>
            </a:r>
            <a:endParaRPr lang="de-DE" sz="1400" b="0" dirty="0">
              <a:solidFill>
                <a:schemeClr val="tx1"/>
              </a:solidFill>
              <a:latin typeface="Fira Sans" panose="020B05030500000200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 err="1">
                <a:solidFill>
                  <a:schemeClr val="tx1"/>
                </a:solidFill>
                <a:latin typeface="Fira Sans" panose="020B0503050000020004" pitchFamily="34" charset="0"/>
              </a:rPr>
              <a:t>toxic</a:t>
            </a:r>
            <a:r>
              <a:rPr lang="de-DE" sz="1400" b="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1400" b="0" dirty="0" err="1">
                <a:solidFill>
                  <a:schemeClr val="tx1"/>
                </a:solidFill>
                <a:latin typeface="Fira Sans" panose="020B0503050000020004" pitchFamily="34" charset="0"/>
              </a:rPr>
              <a:t>liquids</a:t>
            </a:r>
            <a:endParaRPr lang="de-DE" sz="1400" b="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16E6AFB-05F1-2FE7-4A48-43A354F4FEA4}"/>
              </a:ext>
            </a:extLst>
          </p:cNvPr>
          <p:cNvSpPr txBox="1"/>
          <p:nvPr/>
        </p:nvSpPr>
        <p:spPr>
          <a:xfrm>
            <a:off x="6023150" y="1313139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solidFill>
                  <a:schemeClr val="tx1"/>
                </a:solidFill>
                <a:latin typeface="Fira Sans" panose="020B0503050000020004" pitchFamily="34" charset="0"/>
              </a:rPr>
              <a:t>strain</a:t>
            </a:r>
            <a:endParaRPr lang="de-DE" sz="16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809A38A-2FF1-FCA5-6632-1190D991E2CB}"/>
              </a:ext>
            </a:extLst>
          </p:cNvPr>
          <p:cNvSpPr txBox="1"/>
          <p:nvPr/>
        </p:nvSpPr>
        <p:spPr>
          <a:xfrm>
            <a:off x="2955740" y="1308865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Fira Sans" panose="020B0503050000020004" pitchFamily="34" charset="0"/>
              </a:rPr>
              <a:t>stress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E0C4C1A-B60E-3733-BCAB-5E811CC72014}"/>
              </a:ext>
            </a:extLst>
          </p:cNvPr>
          <p:cNvSpPr txBox="1"/>
          <p:nvPr/>
        </p:nvSpPr>
        <p:spPr>
          <a:xfrm>
            <a:off x="534794" y="1417831"/>
            <a:ext cx="1455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solidFill>
                  <a:schemeClr val="tx1"/>
                </a:solidFill>
                <a:latin typeface="Fira Sans" panose="020B0503050000020004" pitchFamily="34" charset="0"/>
              </a:rPr>
              <a:t>from</a:t>
            </a:r>
            <a:r>
              <a:rPr lang="de-DE" sz="1400" dirty="0">
                <a:solidFill>
                  <a:schemeClr val="tx1"/>
                </a:solidFill>
                <a:latin typeface="Fira Sans" panose="020B0503050000020004" pitchFamily="34" charset="0"/>
              </a:rPr>
              <a:t> social </a:t>
            </a:r>
            <a:r>
              <a:rPr lang="de-DE" sz="1400" dirty="0" err="1">
                <a:solidFill>
                  <a:schemeClr val="tx1"/>
                </a:solidFill>
                <a:latin typeface="Fira Sans" panose="020B0503050000020004" pitchFamily="34" charset="0"/>
              </a:rPr>
              <a:t>environment</a:t>
            </a:r>
            <a:endParaRPr lang="de-DE" sz="14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3BA0B6B-0251-0BCD-6F68-77D546B0A329}"/>
              </a:ext>
            </a:extLst>
          </p:cNvPr>
          <p:cNvSpPr txBox="1"/>
          <p:nvPr/>
        </p:nvSpPr>
        <p:spPr>
          <a:xfrm>
            <a:off x="594405" y="1877421"/>
            <a:ext cx="14558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latin typeface=""/>
              </a:rPr>
              <a:t>pressure</a:t>
            </a:r>
            <a:r>
              <a:rPr lang="de-DE" sz="1400" dirty="0">
                <a:latin typeface=""/>
              </a:rPr>
              <a:t> </a:t>
            </a:r>
            <a:r>
              <a:rPr lang="de-DE" sz="1400" dirty="0" err="1">
                <a:latin typeface=""/>
              </a:rPr>
              <a:t>to</a:t>
            </a:r>
            <a:r>
              <a:rPr lang="de-DE" sz="1400" dirty="0">
                <a:latin typeface=""/>
              </a:rPr>
              <a:t> perform</a:t>
            </a:r>
            <a:r>
              <a:rPr lang="de-DE" sz="1400" b="0" dirty="0">
                <a:solidFill>
                  <a:schemeClr val="tx1"/>
                </a:solidFill>
                <a:latin typeface="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"/>
              </a:rPr>
              <a:t>wage </a:t>
            </a:r>
            <a:r>
              <a:rPr lang="de-DE" sz="1400" dirty="0" err="1">
                <a:latin typeface=""/>
              </a:rPr>
              <a:t>demands</a:t>
            </a:r>
            <a:endParaRPr lang="de-DE" sz="1400" b="0" dirty="0">
              <a:solidFill>
                <a:schemeClr val="tx1"/>
              </a:solidFill>
              <a:latin typeface="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 err="1">
                <a:solidFill>
                  <a:schemeClr val="tx1"/>
                </a:solidFill>
                <a:latin typeface=""/>
              </a:rPr>
              <a:t>competition</a:t>
            </a:r>
            <a:endParaRPr lang="de-DE" sz="1400" b="0" dirty="0">
              <a:solidFill>
                <a:schemeClr val="tx1"/>
              </a:solidFill>
              <a:latin typeface="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9900A39-C176-3AA7-CCC7-36151C4B024F}"/>
              </a:ext>
            </a:extLst>
          </p:cNvPr>
          <p:cNvSpPr txBox="1"/>
          <p:nvPr/>
        </p:nvSpPr>
        <p:spPr>
          <a:xfrm>
            <a:off x="534793" y="3355940"/>
            <a:ext cx="1455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solidFill>
                  <a:schemeClr val="tx1"/>
                </a:solidFill>
                <a:latin typeface="Fira Sans" panose="020B0503050000020004" pitchFamily="34" charset="0"/>
              </a:rPr>
              <a:t>from</a:t>
            </a:r>
            <a:r>
              <a:rPr lang="de-DE" sz="140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Fira Sans" panose="020B0503050000020004" pitchFamily="34" charset="0"/>
              </a:rPr>
              <a:t>natural</a:t>
            </a:r>
            <a:r>
              <a:rPr lang="de-DE" sz="140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Fira Sans" panose="020B0503050000020004" pitchFamily="34" charset="0"/>
              </a:rPr>
              <a:t>environment</a:t>
            </a:r>
            <a:endParaRPr lang="de-DE" sz="14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AC3C094-645F-2A0E-A1E8-F801DA85F10F}"/>
              </a:ext>
            </a:extLst>
          </p:cNvPr>
          <p:cNvSpPr txBox="1"/>
          <p:nvPr/>
        </p:nvSpPr>
        <p:spPr>
          <a:xfrm>
            <a:off x="606314" y="3859376"/>
            <a:ext cx="14558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 err="1">
                <a:solidFill>
                  <a:schemeClr val="tx1"/>
                </a:solidFill>
                <a:latin typeface="Fira Sans" panose="020B0503050000020004" pitchFamily="34" charset="0"/>
              </a:rPr>
              <a:t>climate</a:t>
            </a:r>
            <a:r>
              <a:rPr lang="de-DE" sz="1400" b="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 err="1">
                <a:solidFill>
                  <a:schemeClr val="tx1"/>
                </a:solidFill>
                <a:latin typeface="Fira Sans" panose="020B0503050000020004" pitchFamily="34" charset="0"/>
              </a:rPr>
              <a:t>steepness</a:t>
            </a:r>
            <a:endParaRPr lang="de-DE" sz="1400" b="0" dirty="0">
              <a:solidFill>
                <a:schemeClr val="tx1"/>
              </a:solidFill>
              <a:latin typeface="Fira Sans" panose="020B05030500000200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 err="1">
                <a:solidFill>
                  <a:schemeClr val="tx1"/>
                </a:solidFill>
                <a:latin typeface="Fira Sans" panose="020B0503050000020004" pitchFamily="34" charset="0"/>
              </a:rPr>
              <a:t>slippery</a:t>
            </a:r>
            <a:r>
              <a:rPr lang="de-DE" sz="1400" b="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1400" b="0" dirty="0" err="1">
                <a:solidFill>
                  <a:schemeClr val="tx1"/>
                </a:solidFill>
                <a:latin typeface="Fira Sans" panose="020B0503050000020004" pitchFamily="34" charset="0"/>
              </a:rPr>
              <a:t>surface</a:t>
            </a:r>
            <a:endParaRPr lang="de-DE" sz="1400" b="0" dirty="0">
              <a:solidFill>
                <a:schemeClr val="tx1"/>
              </a:solidFill>
              <a:latin typeface="Fira Sans" panose="020B05030500000200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 err="1">
                <a:solidFill>
                  <a:schemeClr val="tx1"/>
                </a:solidFill>
                <a:latin typeface="Fira Sans" panose="020B0503050000020004" pitchFamily="34" charset="0"/>
              </a:rPr>
              <a:t>thornbush</a:t>
            </a:r>
            <a:endParaRPr lang="de-DE" sz="1400" b="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564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Macintosh PowerPoint</Application>
  <PresentationFormat>Breitbild</PresentationFormat>
  <Paragraphs>46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Fira Sans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Jörn Erler</dc:creator>
  <cp:lastModifiedBy>Jörn Erler</cp:lastModifiedBy>
  <cp:revision>132</cp:revision>
  <cp:lastPrinted>2022-09-28T20:37:19Z</cp:lastPrinted>
  <dcterms:created xsi:type="dcterms:W3CDTF">2021-11-23T15:40:59Z</dcterms:created>
  <dcterms:modified xsi:type="dcterms:W3CDTF">2023-07-05T15:52:12Z</dcterms:modified>
</cp:coreProperties>
</file>