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372" r:id="rId3"/>
    <p:sldId id="374" r:id="rId4"/>
    <p:sldId id="302" r:id="rId5"/>
    <p:sldId id="377" r:id="rId6"/>
    <p:sldId id="367" r:id="rId7"/>
    <p:sldId id="324" r:id="rId8"/>
    <p:sldId id="371" r:id="rId9"/>
    <p:sldId id="378" r:id="rId10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tandardabschnitt" id="{ADF92ADF-DFAE-AD41-9737-DF2FDE3256C6}">
          <p14:sldIdLst>
            <p14:sldId id="256"/>
          </p14:sldIdLst>
        </p14:section>
        <p14:section name="Üb" id="{D2740A65-EFFA-2048-AC5F-1543E7210601}">
          <p14:sldIdLst>
            <p14:sldId id="372"/>
            <p14:sldId id="374"/>
            <p14:sldId id="302"/>
            <p14:sldId id="377"/>
            <p14:sldId id="367"/>
            <p14:sldId id="324"/>
            <p14:sldId id="371"/>
            <p14:sldId id="378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7D12B24E-D652-2B07-E2C9-C318BC3DCDA9}" name="Raffaele Spinelli" initials="RS" userId="S::raffaele.spinelli@cnr.it::e158d477-ecfb-4540-88c0-2df797e21161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7737"/>
    <a:srgbClr val="355D6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9028"/>
    <p:restoredTop sz="96327"/>
  </p:normalViewPr>
  <p:slideViewPr>
    <p:cSldViewPr snapToGrid="0" snapToObjects="1">
      <p:cViewPr varScale="1">
        <p:scale>
          <a:sx n="127" d="100"/>
          <a:sy n="127" d="100"/>
        </p:scale>
        <p:origin x="856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8/10/relationships/authors" Target="author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C2F8ABB-1F54-0F42-ADA7-556FB8AF77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56499E14-A748-6344-809F-E972D499290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7" name="Fußzeilenplatzhalter 4">
            <a:extLst>
              <a:ext uri="{FF2B5EF4-FFF2-40B4-BE49-F238E27FC236}">
                <a16:creationId xmlns:a16="http://schemas.microsoft.com/office/drawing/2014/main" id="{1C897F99-9F57-4F41-A859-3CE5A55FF71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80935" y="6356349"/>
            <a:ext cx="4114800" cy="365125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 dirty="0"/>
              <a:t>TECHNODIVERSITY, PROJECT RESULT 1: FACTS &amp; METHODS</a:t>
            </a:r>
          </a:p>
        </p:txBody>
      </p:sp>
    </p:spTree>
    <p:extLst>
      <p:ext uri="{BB962C8B-B14F-4D97-AF65-F5344CB8AC3E}">
        <p14:creationId xmlns:p14="http://schemas.microsoft.com/office/powerpoint/2010/main" val="18315691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E0B9CBF-D553-C24E-9A79-99EDF6D940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17002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B17BA64B-ED07-4E42-8582-05B66E3B6F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114816"/>
            <a:ext cx="10515600" cy="5062147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1274A0D-E5EC-6C43-B691-718D38CB499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126437" y="6357056"/>
            <a:ext cx="1225430" cy="365125"/>
          </a:xfrm>
          <a:prstGeom prst="rect">
            <a:avLst/>
          </a:prstGeom>
        </p:spPr>
        <p:txBody>
          <a:bodyPr/>
          <a:lstStyle/>
          <a:p>
            <a:fld id="{835FAA26-2EBD-7043-B625-A2D79AA5B83B}" type="datetimeFigureOut">
              <a:rPr lang="de-DE" smtClean="0"/>
              <a:t>19.06.23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EBFB8A6-222D-7046-B07D-FC176BAEA2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47822" y="6356350"/>
            <a:ext cx="4289778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BFF4095-BFD4-8446-BF6A-3D1649ACBC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9511" y="6356350"/>
            <a:ext cx="1930400" cy="365125"/>
          </a:xfrm>
          <a:prstGeom prst="rect">
            <a:avLst/>
          </a:prstGeom>
        </p:spPr>
        <p:txBody>
          <a:bodyPr/>
          <a:lstStyle/>
          <a:p>
            <a:fld id="{A9C62297-CE19-6449-92AD-A01F77531CE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193630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87B03478-9E8D-5744-9042-54483A0A953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2DAC9600-1FB8-4940-ABA4-69092FF7CF7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C418B4C-1119-D442-86B6-FE2848D453D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126437" y="6357056"/>
            <a:ext cx="1225430" cy="365125"/>
          </a:xfrm>
          <a:prstGeom prst="rect">
            <a:avLst/>
          </a:prstGeom>
        </p:spPr>
        <p:txBody>
          <a:bodyPr/>
          <a:lstStyle/>
          <a:p>
            <a:fld id="{835FAA26-2EBD-7043-B625-A2D79AA5B83B}" type="datetimeFigureOut">
              <a:rPr lang="de-DE" smtClean="0"/>
              <a:t>19.06.23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223142F-F9C1-F74F-8E76-AD9BD45ED7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47822" y="6356350"/>
            <a:ext cx="4289778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77A33E0-5B1D-0245-BAEB-F0EA128166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9511" y="6356350"/>
            <a:ext cx="1930400" cy="365125"/>
          </a:xfrm>
          <a:prstGeom prst="rect">
            <a:avLst/>
          </a:prstGeom>
        </p:spPr>
        <p:txBody>
          <a:bodyPr/>
          <a:lstStyle/>
          <a:p>
            <a:fld id="{A9C62297-CE19-6449-92AD-A01F77531CE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195408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6" name="Inhaltsplatzhalter 5"/>
          <p:cNvSpPr>
            <a:spLocks noGrp="1"/>
          </p:cNvSpPr>
          <p:nvPr>
            <p:ph sz="quarter" idx="10"/>
          </p:nvPr>
        </p:nvSpPr>
        <p:spPr>
          <a:xfrm>
            <a:off x="514351" y="1484313"/>
            <a:ext cx="11164268" cy="4249738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3pPr>
              <a:spcBef>
                <a:spcPts val="1200"/>
              </a:spcBef>
              <a:defRPr/>
            </a:lvl3pPr>
          </a:lstStyle>
          <a:p>
            <a:pPr lvl="0"/>
            <a:r>
              <a:rPr lang="de-DE"/>
              <a:t>Mastertextformat bearbeiten
Zweite Ebene
Dritte Ebene
Vierte Ebene
Fünfte Ebene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644281489"/>
      </p:ext>
    </p:extLst>
  </p:cSld>
  <p:clrMapOvr>
    <a:masterClrMapping/>
  </p:clrMapOvr>
  <p:hf hdr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3EEBEEA-7122-8C46-8947-BCE2E0D28D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6"/>
            <a:ext cx="10515600" cy="517002"/>
          </a:xfrm>
          <a:prstGeom prst="rect">
            <a:avLst/>
          </a:prstGeom>
        </p:spPr>
        <p:txBody>
          <a:bodyPr/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8A48E04-AC29-9E47-A681-E25C2725484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766170" y="6356350"/>
            <a:ext cx="1815229" cy="365125"/>
          </a:xfrm>
          <a:prstGeom prst="rect">
            <a:avLst/>
          </a:prstGeom>
        </p:spPr>
        <p:txBody>
          <a:bodyPr/>
          <a:lstStyle/>
          <a:p>
            <a:fld id="{835FAA26-2EBD-7043-B625-A2D79AA5B83B}" type="datetimeFigureOut">
              <a:rPr lang="de-DE" smtClean="0"/>
              <a:t>19.06.23</a:t>
            </a:fld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FF74C5A-D26E-9645-A951-5A4E16ACFC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9511" y="6356350"/>
            <a:ext cx="1930400" cy="365125"/>
          </a:xfrm>
          <a:prstGeom prst="rect">
            <a:avLst/>
          </a:prstGeom>
        </p:spPr>
        <p:txBody>
          <a:bodyPr/>
          <a:lstStyle/>
          <a:p>
            <a:fld id="{A9C62297-CE19-6449-92AD-A01F77531CE2}" type="slidenum">
              <a:rPr lang="de-DE" smtClean="0"/>
              <a:t>‹Nr.›</a:t>
            </a:fld>
            <a:endParaRPr lang="de-DE"/>
          </a:p>
        </p:txBody>
      </p:sp>
      <p:sp>
        <p:nvSpPr>
          <p:cNvPr id="8" name="Fußzeilenplatzhalter 4">
            <a:extLst>
              <a:ext uri="{FF2B5EF4-FFF2-40B4-BE49-F238E27FC236}">
                <a16:creationId xmlns:a16="http://schemas.microsoft.com/office/drawing/2014/main" id="{0FFE3F86-67E0-A348-ADA4-964ABC935B1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39984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 dirty="0"/>
              <a:t>TECHNODIVERSITY, PROJECT RESULT 1: FACTS &amp; METHODS</a:t>
            </a:r>
          </a:p>
        </p:txBody>
      </p:sp>
    </p:spTree>
    <p:extLst>
      <p:ext uri="{BB962C8B-B14F-4D97-AF65-F5344CB8AC3E}">
        <p14:creationId xmlns:p14="http://schemas.microsoft.com/office/powerpoint/2010/main" val="10270372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3217E39-64EE-B746-B9BE-2F081D18F7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F804A57-F432-8A4F-AAB7-10A053652C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0A7DB21-A7B4-AD48-A632-0F47D5D25E0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126437" y="6357056"/>
            <a:ext cx="1225430" cy="365125"/>
          </a:xfrm>
          <a:prstGeom prst="rect">
            <a:avLst/>
          </a:prstGeom>
        </p:spPr>
        <p:txBody>
          <a:bodyPr/>
          <a:lstStyle/>
          <a:p>
            <a:fld id="{835FAA26-2EBD-7043-B625-A2D79AA5B83B}" type="datetimeFigureOut">
              <a:rPr lang="de-DE" smtClean="0"/>
              <a:t>19.06.23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3E711B1-4097-064C-BFDB-FFA233235C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47822" y="6356350"/>
            <a:ext cx="4289778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3223210-CC73-8643-8975-8A7112FD57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9511" y="6356350"/>
            <a:ext cx="1930400" cy="365125"/>
          </a:xfrm>
          <a:prstGeom prst="rect">
            <a:avLst/>
          </a:prstGeom>
        </p:spPr>
        <p:txBody>
          <a:bodyPr/>
          <a:lstStyle/>
          <a:p>
            <a:fld id="{A9C62297-CE19-6449-92AD-A01F77531CE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099335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4ADC05A-192F-8C49-B84E-591C8CE6D5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17002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B179824-49A5-E649-BC8B-172ED8A066D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993A7765-258F-3446-B559-F167C17B4A0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4F14C01D-F9C6-3D4C-8D4D-0FD06407362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126437" y="6357056"/>
            <a:ext cx="1225430" cy="365125"/>
          </a:xfrm>
          <a:prstGeom prst="rect">
            <a:avLst/>
          </a:prstGeom>
        </p:spPr>
        <p:txBody>
          <a:bodyPr/>
          <a:lstStyle/>
          <a:p>
            <a:fld id="{835FAA26-2EBD-7043-B625-A2D79AA5B83B}" type="datetimeFigureOut">
              <a:rPr lang="de-DE" smtClean="0"/>
              <a:t>19.06.23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7AE4D4AD-2A3F-5541-8BDD-FB3D35DAE7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47822" y="6356350"/>
            <a:ext cx="4289778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3A9F8F7C-FA8F-CA44-8FBE-F8D669BA52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9511" y="6356350"/>
            <a:ext cx="1930400" cy="365125"/>
          </a:xfrm>
          <a:prstGeom prst="rect">
            <a:avLst/>
          </a:prstGeom>
        </p:spPr>
        <p:txBody>
          <a:bodyPr/>
          <a:lstStyle/>
          <a:p>
            <a:fld id="{A9C62297-CE19-6449-92AD-A01F77531CE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840700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2D24911-BA03-0240-B521-BAB1EC11C1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2D26A37C-7918-2048-8D84-527F3750A8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B3348EEB-8CE1-F240-B83A-47062DD349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E3199DE6-710E-4944-9F31-84A952FFC7E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E562587F-6C2F-F94C-B2B1-AFAC4FFC21F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FFB742C1-6D02-E846-B8C4-8E641F8F186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126437" y="6357056"/>
            <a:ext cx="1225430" cy="365125"/>
          </a:xfrm>
          <a:prstGeom prst="rect">
            <a:avLst/>
          </a:prstGeom>
        </p:spPr>
        <p:txBody>
          <a:bodyPr/>
          <a:lstStyle/>
          <a:p>
            <a:fld id="{835FAA26-2EBD-7043-B625-A2D79AA5B83B}" type="datetimeFigureOut">
              <a:rPr lang="de-DE" smtClean="0"/>
              <a:t>19.06.23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E955F033-C683-DB4C-8DA7-B7F014DDE1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47822" y="6356350"/>
            <a:ext cx="4289778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BB5FD388-31F6-5744-87F8-07AB16AECA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9511" y="6356350"/>
            <a:ext cx="1930400" cy="365125"/>
          </a:xfrm>
          <a:prstGeom prst="rect">
            <a:avLst/>
          </a:prstGeom>
        </p:spPr>
        <p:txBody>
          <a:bodyPr/>
          <a:lstStyle/>
          <a:p>
            <a:fld id="{A9C62297-CE19-6449-92AD-A01F77531CE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123848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6F08431-769E-1441-8685-4DC2AEC984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17002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603D2727-6086-B14B-8086-5B332D2814B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126437" y="6357056"/>
            <a:ext cx="1225430" cy="365125"/>
          </a:xfrm>
          <a:prstGeom prst="rect">
            <a:avLst/>
          </a:prstGeom>
        </p:spPr>
        <p:txBody>
          <a:bodyPr/>
          <a:lstStyle/>
          <a:p>
            <a:fld id="{835FAA26-2EBD-7043-B625-A2D79AA5B83B}" type="datetimeFigureOut">
              <a:rPr lang="de-DE" smtClean="0"/>
              <a:t>19.06.23</a:t>
            </a:fld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58F7CC7E-2D95-674A-B568-06E3550DAA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9511" y="6356350"/>
            <a:ext cx="1930400" cy="365125"/>
          </a:xfrm>
          <a:prstGeom prst="rect">
            <a:avLst/>
          </a:prstGeom>
        </p:spPr>
        <p:txBody>
          <a:bodyPr/>
          <a:lstStyle/>
          <a:p>
            <a:fld id="{A9C62297-CE19-6449-92AD-A01F77531CE2}" type="slidenum">
              <a:rPr lang="de-DE" smtClean="0"/>
              <a:t>‹Nr.›</a:t>
            </a:fld>
            <a:endParaRPr lang="de-DE"/>
          </a:p>
        </p:txBody>
      </p:sp>
      <p:sp>
        <p:nvSpPr>
          <p:cNvPr id="6" name="Fußzeilenplatzhalter 4">
            <a:extLst>
              <a:ext uri="{FF2B5EF4-FFF2-40B4-BE49-F238E27FC236}">
                <a16:creationId xmlns:a16="http://schemas.microsoft.com/office/drawing/2014/main" id="{D0CDEA57-12B2-E34C-8DB1-BC584AD6B89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 dirty="0"/>
              <a:t>TECHNODIVERSITY, PROJECT RESULT 1: FACTS &amp; METHODS</a:t>
            </a:r>
          </a:p>
        </p:txBody>
      </p:sp>
    </p:spTree>
    <p:extLst>
      <p:ext uri="{BB962C8B-B14F-4D97-AF65-F5344CB8AC3E}">
        <p14:creationId xmlns:p14="http://schemas.microsoft.com/office/powerpoint/2010/main" val="31396247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584BBA54-8184-B843-AF7E-3BB6DA72159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126437" y="6357056"/>
            <a:ext cx="1225430" cy="365125"/>
          </a:xfrm>
          <a:prstGeom prst="rect">
            <a:avLst/>
          </a:prstGeom>
        </p:spPr>
        <p:txBody>
          <a:bodyPr/>
          <a:lstStyle/>
          <a:p>
            <a:fld id="{835FAA26-2EBD-7043-B625-A2D79AA5B83B}" type="datetimeFigureOut">
              <a:rPr lang="de-DE" smtClean="0"/>
              <a:t>19.06.23</a:t>
            </a:fld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6AD16211-E2CA-214F-8E60-10FA3BA524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9511" y="6356350"/>
            <a:ext cx="1930400" cy="365125"/>
          </a:xfrm>
          <a:prstGeom prst="rect">
            <a:avLst/>
          </a:prstGeom>
        </p:spPr>
        <p:txBody>
          <a:bodyPr/>
          <a:lstStyle/>
          <a:p>
            <a:fld id="{A9C62297-CE19-6449-92AD-A01F77531CE2}" type="slidenum">
              <a:rPr lang="de-DE" smtClean="0"/>
              <a:t>‹Nr.›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BF4B2E2-B05F-7A4A-A84E-41F93434660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 dirty="0"/>
              <a:t>TECHNODIVERSITY, PROJECT RESULT 1: FACTS &amp; METHODS</a:t>
            </a:r>
          </a:p>
        </p:txBody>
      </p:sp>
    </p:spTree>
    <p:extLst>
      <p:ext uri="{BB962C8B-B14F-4D97-AF65-F5344CB8AC3E}">
        <p14:creationId xmlns:p14="http://schemas.microsoft.com/office/powerpoint/2010/main" val="23248656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6457C1C-A53C-0343-A84B-5D278B1595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31F9496-A2E4-2742-BDF7-AB6D5EAE36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393B6818-C733-6B46-B88D-7861F47EC18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49BB768A-7484-D746-BCC1-901CFA9098A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126437" y="6357056"/>
            <a:ext cx="1225430" cy="365125"/>
          </a:xfrm>
          <a:prstGeom prst="rect">
            <a:avLst/>
          </a:prstGeom>
        </p:spPr>
        <p:txBody>
          <a:bodyPr/>
          <a:lstStyle/>
          <a:p>
            <a:fld id="{835FAA26-2EBD-7043-B625-A2D79AA5B83B}" type="datetimeFigureOut">
              <a:rPr lang="de-DE" smtClean="0"/>
              <a:t>19.06.23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6A87EF7B-9BC9-6A49-B7FE-2A8CE8B8B0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47822" y="6356350"/>
            <a:ext cx="4289778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C94619BB-DFE3-4E46-BAE8-B6DB63D6DB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9511" y="6356350"/>
            <a:ext cx="1930400" cy="365125"/>
          </a:xfrm>
          <a:prstGeom prst="rect">
            <a:avLst/>
          </a:prstGeom>
        </p:spPr>
        <p:txBody>
          <a:bodyPr/>
          <a:lstStyle/>
          <a:p>
            <a:fld id="{A9C62297-CE19-6449-92AD-A01F77531CE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213379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A637970-3DFE-5847-8B44-CC928CFBF5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9278270B-D83D-0E49-825A-DF7225FE477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EC055FC2-9E59-B946-B430-648581AD0D4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40DD7845-6448-3544-982C-820D6F655C2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126437" y="6357056"/>
            <a:ext cx="1225430" cy="365125"/>
          </a:xfrm>
          <a:prstGeom prst="rect">
            <a:avLst/>
          </a:prstGeom>
        </p:spPr>
        <p:txBody>
          <a:bodyPr/>
          <a:lstStyle/>
          <a:p>
            <a:fld id="{835FAA26-2EBD-7043-B625-A2D79AA5B83B}" type="datetimeFigureOut">
              <a:rPr lang="de-DE" smtClean="0"/>
              <a:t>19.06.23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458CA8D5-2277-8F44-934A-907315BDD8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47822" y="6356350"/>
            <a:ext cx="4289778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1A83B63A-561B-6D48-A973-6C72096B07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9511" y="6356350"/>
            <a:ext cx="1930400" cy="365125"/>
          </a:xfrm>
          <a:prstGeom prst="rect">
            <a:avLst/>
          </a:prstGeom>
        </p:spPr>
        <p:txBody>
          <a:bodyPr/>
          <a:lstStyle/>
          <a:p>
            <a:fld id="{A9C62297-CE19-6449-92AD-A01F77531CE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633826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jp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>
            <a:extLst>
              <a:ext uri="{FF2B5EF4-FFF2-40B4-BE49-F238E27FC236}">
                <a16:creationId xmlns:a16="http://schemas.microsoft.com/office/drawing/2014/main" id="{31714F93-EA51-E744-BAC9-D2B945BA3794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2079851" y="6035317"/>
            <a:ext cx="832095" cy="833972"/>
          </a:xfrm>
          <a:prstGeom prst="rect">
            <a:avLst/>
          </a:prstGeom>
        </p:spPr>
      </p:pic>
      <p:sp>
        <p:nvSpPr>
          <p:cNvPr id="8" name="Titelplatzhalter 7">
            <a:extLst>
              <a:ext uri="{FF2B5EF4-FFF2-40B4-BE49-F238E27FC236}">
                <a16:creationId xmlns:a16="http://schemas.microsoft.com/office/drawing/2014/main" id="{FB5EAC6C-C0C6-4B41-B93B-C580D15BA3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10" name="Datumsplatzhalter 3">
            <a:extLst>
              <a:ext uri="{FF2B5EF4-FFF2-40B4-BE49-F238E27FC236}">
                <a16:creationId xmlns:a16="http://schemas.microsoft.com/office/drawing/2014/main" id="{6ED8F288-7812-E24E-A5CA-41DCBCE5FF63}"/>
              </a:ext>
            </a:extLst>
          </p:cNvPr>
          <p:cNvSpPr txBox="1">
            <a:spLocks/>
          </p:cNvSpPr>
          <p:nvPr userDrawn="1"/>
        </p:nvSpPr>
        <p:spPr>
          <a:xfrm>
            <a:off x="3058703" y="6311018"/>
            <a:ext cx="122543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35FAA26-2EBD-7043-B625-A2D79AA5B83B}" type="datetimeFigureOut">
              <a:rPr lang="de-DE" smtClean="0"/>
              <a:pPr/>
              <a:t>19.06.23</a:t>
            </a:fld>
            <a:endParaRPr lang="de-DE" dirty="0"/>
          </a:p>
        </p:txBody>
      </p:sp>
      <p:sp>
        <p:nvSpPr>
          <p:cNvPr id="11" name="Fußzeilenplatzhalter 4">
            <a:extLst>
              <a:ext uri="{FF2B5EF4-FFF2-40B4-BE49-F238E27FC236}">
                <a16:creationId xmlns:a16="http://schemas.microsoft.com/office/drawing/2014/main" id="{9E5EEDEA-EACC-9C41-A3E9-25BAF59281DE}"/>
              </a:ext>
            </a:extLst>
          </p:cNvPr>
          <p:cNvSpPr txBox="1">
            <a:spLocks/>
          </p:cNvSpPr>
          <p:nvPr userDrawn="1"/>
        </p:nvSpPr>
        <p:spPr>
          <a:xfrm>
            <a:off x="4447822" y="6310312"/>
            <a:ext cx="4289778" cy="365125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/>
              <a:t>TECHNODIVERSITY, PROJECT RESULT 1: FACTS &amp; METHODS</a:t>
            </a:r>
          </a:p>
          <a:p>
            <a:r>
              <a:rPr lang="de-DE" dirty="0"/>
              <a:t>PR1-C03 </a:t>
            </a:r>
            <a:r>
              <a:rPr lang="de-DE" dirty="0" err="1"/>
              <a:t>Figures</a:t>
            </a:r>
            <a:endParaRPr lang="de-DE" dirty="0"/>
          </a:p>
        </p:txBody>
      </p:sp>
      <p:sp>
        <p:nvSpPr>
          <p:cNvPr id="12" name="Foliennummernplatzhalter 5">
            <a:extLst>
              <a:ext uri="{FF2B5EF4-FFF2-40B4-BE49-F238E27FC236}">
                <a16:creationId xmlns:a16="http://schemas.microsoft.com/office/drawing/2014/main" id="{D0F9C816-0139-6145-A6D0-D31200020F42}"/>
              </a:ext>
            </a:extLst>
          </p:cNvPr>
          <p:cNvSpPr txBox="1">
            <a:spLocks/>
          </p:cNvSpPr>
          <p:nvPr userDrawn="1"/>
        </p:nvSpPr>
        <p:spPr>
          <a:xfrm>
            <a:off x="8929511" y="6310312"/>
            <a:ext cx="193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9C62297-CE19-6449-92AD-A01F77531CE2}" type="slidenum">
              <a:rPr lang="de-DE" smtClean="0"/>
              <a:pPr/>
              <a:t>‹Nr.›</a:t>
            </a:fld>
            <a:endParaRPr lang="de-DE"/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B492EB7B-B23E-B67F-3FEE-94B74A4D84CD}"/>
              </a:ext>
            </a:extLst>
          </p:cNvPr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178859" y="6252868"/>
            <a:ext cx="1900992" cy="398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19900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iff"/><Relationship Id="rId2" Type="http://schemas.openxmlformats.org/officeDocument/2006/relationships/image" Target="../media/image5.tiff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1.emf"/><Relationship Id="rId4" Type="http://schemas.openxmlformats.org/officeDocument/2006/relationships/image" Target="../media/image10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3DF190DB-4610-404A-847F-653423742AC6}"/>
              </a:ext>
            </a:extLst>
          </p:cNvPr>
          <p:cNvSpPr/>
          <p:nvPr/>
        </p:nvSpPr>
        <p:spPr>
          <a:xfrm>
            <a:off x="1" y="5611660"/>
            <a:ext cx="12192000" cy="12463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" name="Untertitel 4">
            <a:extLst>
              <a:ext uri="{FF2B5EF4-FFF2-40B4-BE49-F238E27FC236}">
                <a16:creationId xmlns:a16="http://schemas.microsoft.com/office/drawing/2014/main" id="{7624E632-E049-274D-A55B-5489E70404C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8" name="Untertitel 2">
            <a:extLst>
              <a:ext uri="{FF2B5EF4-FFF2-40B4-BE49-F238E27FC236}">
                <a16:creationId xmlns:a16="http://schemas.microsoft.com/office/drawing/2014/main" id="{0D42CBF9-3F43-264B-9B22-935127B012E6}"/>
              </a:ext>
            </a:extLst>
          </p:cNvPr>
          <p:cNvSpPr txBox="1">
            <a:spLocks/>
          </p:cNvSpPr>
          <p:nvPr/>
        </p:nvSpPr>
        <p:spPr>
          <a:xfrm>
            <a:off x="1524000" y="3955898"/>
            <a:ext cx="9144000" cy="1655762"/>
          </a:xfrm>
          <a:prstGeom prst="rect">
            <a:avLst/>
          </a:prstGeom>
        </p:spPr>
        <p:txBody>
          <a:bodyPr>
            <a:normAutofit fontScale="32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5400" b="1" dirty="0">
                <a:solidFill>
                  <a:schemeClr val="accent1"/>
                </a:solidFill>
              </a:rPr>
              <a:t>TECHNODIVERSITY</a:t>
            </a:r>
          </a:p>
          <a:p>
            <a:r>
              <a:rPr lang="de-DE" sz="5400" b="1" dirty="0">
                <a:solidFill>
                  <a:schemeClr val="accent1"/>
                </a:solidFill>
              </a:rPr>
              <a:t>PR1 FACTS &amp; METHODS</a:t>
            </a:r>
          </a:p>
          <a:p>
            <a:r>
              <a:rPr lang="de-DE" sz="5400" b="1" dirty="0" err="1">
                <a:solidFill>
                  <a:schemeClr val="accent1"/>
                </a:solidFill>
              </a:rPr>
              <a:t>TDiv</a:t>
            </a:r>
            <a:r>
              <a:rPr lang="de-DE" sz="5400" b="1" dirty="0">
                <a:solidFill>
                  <a:schemeClr val="accent1"/>
                </a:solidFill>
              </a:rPr>
              <a:t> PR1-C03-Figures</a:t>
            </a:r>
          </a:p>
          <a:p>
            <a:r>
              <a:rPr lang="de-DE" sz="4000" dirty="0">
                <a:solidFill>
                  <a:schemeClr val="accent1"/>
                </a:solidFill>
              </a:rPr>
              <a:t>Jörn Erler, Technische Universität Dresden (</a:t>
            </a:r>
            <a:r>
              <a:rPr lang="de-DE" sz="4000" dirty="0" err="1">
                <a:solidFill>
                  <a:schemeClr val="accent1"/>
                </a:solidFill>
              </a:rPr>
              <a:t>conception</a:t>
            </a:r>
            <a:r>
              <a:rPr lang="de-DE" sz="4000" dirty="0">
                <a:solidFill>
                  <a:schemeClr val="accent1"/>
                </a:solidFill>
              </a:rPr>
              <a:t>, design </a:t>
            </a:r>
            <a:r>
              <a:rPr lang="de-DE" sz="4000" dirty="0" err="1">
                <a:solidFill>
                  <a:schemeClr val="accent1"/>
                </a:solidFill>
              </a:rPr>
              <a:t>and</a:t>
            </a:r>
            <a:r>
              <a:rPr lang="de-DE" sz="4000" dirty="0">
                <a:solidFill>
                  <a:schemeClr val="accent1"/>
                </a:solidFill>
              </a:rPr>
              <a:t> original </a:t>
            </a:r>
            <a:r>
              <a:rPr lang="de-DE" sz="4000" dirty="0" err="1">
                <a:solidFill>
                  <a:schemeClr val="accent1"/>
                </a:solidFill>
              </a:rPr>
              <a:t>writing</a:t>
            </a:r>
            <a:r>
              <a:rPr lang="de-DE" sz="4000" dirty="0">
                <a:solidFill>
                  <a:schemeClr val="accent1"/>
                </a:solidFill>
              </a:rPr>
              <a:t>);</a:t>
            </a:r>
          </a:p>
          <a:p>
            <a:r>
              <a:rPr lang="de-DE" sz="4000" dirty="0">
                <a:solidFill>
                  <a:schemeClr val="accent1"/>
                </a:solidFill>
              </a:rPr>
              <a:t>Raffaele </a:t>
            </a:r>
            <a:r>
              <a:rPr lang="de-DE" sz="4000" dirty="0" err="1">
                <a:solidFill>
                  <a:schemeClr val="accent1"/>
                </a:solidFill>
              </a:rPr>
              <a:t>Spinelli</a:t>
            </a:r>
            <a:r>
              <a:rPr lang="de-DE" sz="4000" dirty="0">
                <a:solidFill>
                  <a:schemeClr val="accent1"/>
                </a:solidFill>
              </a:rPr>
              <a:t>, </a:t>
            </a:r>
            <a:r>
              <a:rPr lang="de-DE" sz="4000" dirty="0" err="1">
                <a:solidFill>
                  <a:schemeClr val="accent1"/>
                </a:solidFill>
              </a:rPr>
              <a:t>Consiglio</a:t>
            </a:r>
            <a:r>
              <a:rPr lang="de-DE" sz="4000" dirty="0">
                <a:solidFill>
                  <a:schemeClr val="accent1"/>
                </a:solidFill>
              </a:rPr>
              <a:t> </a:t>
            </a:r>
            <a:r>
              <a:rPr lang="de-DE" sz="4000" dirty="0" err="1">
                <a:solidFill>
                  <a:schemeClr val="accent1"/>
                </a:solidFill>
              </a:rPr>
              <a:t>Nazionale</a:t>
            </a:r>
            <a:r>
              <a:rPr lang="de-DE" sz="4000" dirty="0">
                <a:solidFill>
                  <a:schemeClr val="accent1"/>
                </a:solidFill>
              </a:rPr>
              <a:t> delle </a:t>
            </a:r>
            <a:r>
              <a:rPr lang="de-DE" sz="4000" dirty="0" err="1">
                <a:solidFill>
                  <a:schemeClr val="accent1"/>
                </a:solidFill>
              </a:rPr>
              <a:t>Ricerche</a:t>
            </a:r>
            <a:r>
              <a:rPr lang="de-DE" sz="4000" dirty="0">
                <a:solidFill>
                  <a:schemeClr val="accent1"/>
                </a:solidFill>
              </a:rPr>
              <a:t> </a:t>
            </a:r>
            <a:r>
              <a:rPr lang="de-DE" sz="4000" dirty="0" err="1">
                <a:solidFill>
                  <a:schemeClr val="accent1"/>
                </a:solidFill>
              </a:rPr>
              <a:t>Firence</a:t>
            </a:r>
            <a:r>
              <a:rPr lang="de-DE" sz="4000" dirty="0">
                <a:solidFill>
                  <a:schemeClr val="accent1"/>
                </a:solidFill>
              </a:rPr>
              <a:t> (</a:t>
            </a:r>
            <a:r>
              <a:rPr lang="de-DE" sz="4000" dirty="0" err="1">
                <a:solidFill>
                  <a:schemeClr val="accent1"/>
                </a:solidFill>
              </a:rPr>
              <a:t>revision</a:t>
            </a:r>
            <a:r>
              <a:rPr lang="de-DE" sz="4000" dirty="0">
                <a:solidFill>
                  <a:schemeClr val="accent1"/>
                </a:solidFill>
              </a:rPr>
              <a:t>, </a:t>
            </a:r>
            <a:r>
              <a:rPr lang="de-DE" sz="4000" dirty="0" err="1">
                <a:solidFill>
                  <a:schemeClr val="accent1"/>
                </a:solidFill>
              </a:rPr>
              <a:t>analysis</a:t>
            </a:r>
            <a:r>
              <a:rPr lang="de-DE" sz="4000" dirty="0">
                <a:solidFill>
                  <a:schemeClr val="accent1"/>
                </a:solidFill>
              </a:rPr>
              <a:t> </a:t>
            </a:r>
            <a:r>
              <a:rPr lang="de-DE" sz="4000" dirty="0" err="1">
                <a:solidFill>
                  <a:schemeClr val="accent1"/>
                </a:solidFill>
              </a:rPr>
              <a:t>and</a:t>
            </a:r>
            <a:r>
              <a:rPr lang="de-DE" sz="4000" dirty="0">
                <a:solidFill>
                  <a:schemeClr val="accent1"/>
                </a:solidFill>
              </a:rPr>
              <a:t> </a:t>
            </a:r>
            <a:r>
              <a:rPr lang="de-DE" sz="4000" dirty="0" err="1">
                <a:solidFill>
                  <a:schemeClr val="accent1"/>
                </a:solidFill>
              </a:rPr>
              <a:t>co-writing</a:t>
            </a:r>
            <a:r>
              <a:rPr lang="de-DE" sz="4000" dirty="0">
                <a:solidFill>
                  <a:schemeClr val="accent1"/>
                </a:solidFill>
              </a:rPr>
              <a:t>)</a:t>
            </a:r>
            <a:br>
              <a:rPr lang="de-DE" sz="4000" dirty="0">
                <a:solidFill>
                  <a:schemeClr val="accent1"/>
                </a:solidFill>
              </a:rPr>
            </a:br>
            <a:endParaRPr lang="de-DE" sz="4000" dirty="0">
              <a:solidFill>
                <a:schemeClr val="accent1"/>
              </a:solidFill>
            </a:endParaRPr>
          </a:p>
          <a:p>
            <a:endParaRPr lang="de-DE" sz="2600" dirty="0">
              <a:solidFill>
                <a:schemeClr val="accent1"/>
              </a:solidFill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B833C6C6-9C31-E8F9-D2D4-D2FFC42132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3551" y="698243"/>
            <a:ext cx="3200850" cy="2964101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0F8D45D9-D2BB-B581-6A14-C467835B6B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2856738"/>
            <a:ext cx="4105275" cy="861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14828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8" name="Gewinkelte Verbindung 17">
            <a:extLst>
              <a:ext uri="{FF2B5EF4-FFF2-40B4-BE49-F238E27FC236}">
                <a16:creationId xmlns:a16="http://schemas.microsoft.com/office/drawing/2014/main" id="{2F49DDB5-E762-4343-A0FE-E56B2C7B9B7B}"/>
              </a:ext>
            </a:extLst>
          </p:cNvPr>
          <p:cNvCxnSpPr>
            <a:cxnSpLocks/>
            <a:stCxn id="30" idx="3"/>
            <a:endCxn id="28" idx="2"/>
          </p:cNvCxnSpPr>
          <p:nvPr/>
        </p:nvCxnSpPr>
        <p:spPr>
          <a:xfrm flipV="1">
            <a:off x="4106185" y="1341807"/>
            <a:ext cx="1068772" cy="499330"/>
          </a:xfrm>
          <a:prstGeom prst="bentConnector2">
            <a:avLst/>
          </a:prstGeom>
          <a:ln w="76200">
            <a:solidFill>
              <a:srgbClr val="FF77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Gewinkelte Verbindung 18">
            <a:extLst>
              <a:ext uri="{FF2B5EF4-FFF2-40B4-BE49-F238E27FC236}">
                <a16:creationId xmlns:a16="http://schemas.microsoft.com/office/drawing/2014/main" id="{043EFE28-34F7-DF4C-A1EF-305C83E2BFCC}"/>
              </a:ext>
            </a:extLst>
          </p:cNvPr>
          <p:cNvCxnSpPr>
            <a:cxnSpLocks/>
            <a:endCxn id="28" idx="2"/>
          </p:cNvCxnSpPr>
          <p:nvPr/>
        </p:nvCxnSpPr>
        <p:spPr>
          <a:xfrm rot="10800000">
            <a:off x="5174957" y="1341808"/>
            <a:ext cx="1305114" cy="499330"/>
          </a:xfrm>
          <a:prstGeom prst="bentConnector2">
            <a:avLst/>
          </a:prstGeom>
          <a:ln w="76200">
            <a:solidFill>
              <a:srgbClr val="FF77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Gewinkelte Verbindung 19">
            <a:extLst>
              <a:ext uri="{FF2B5EF4-FFF2-40B4-BE49-F238E27FC236}">
                <a16:creationId xmlns:a16="http://schemas.microsoft.com/office/drawing/2014/main" id="{AC53333C-50E8-B14C-BC3F-88A6EBDB73EC}"/>
              </a:ext>
            </a:extLst>
          </p:cNvPr>
          <p:cNvCxnSpPr>
            <a:cxnSpLocks/>
            <a:stCxn id="38" idx="3"/>
            <a:endCxn id="29" idx="2"/>
          </p:cNvCxnSpPr>
          <p:nvPr/>
        </p:nvCxnSpPr>
        <p:spPr>
          <a:xfrm flipV="1">
            <a:off x="6055439" y="2222375"/>
            <a:ext cx="1039653" cy="555635"/>
          </a:xfrm>
          <a:prstGeom prst="bentConnector2">
            <a:avLst/>
          </a:prstGeom>
          <a:ln w="76200">
            <a:solidFill>
              <a:srgbClr val="FF77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Gewinkelte Verbindung 20">
            <a:extLst>
              <a:ext uri="{FF2B5EF4-FFF2-40B4-BE49-F238E27FC236}">
                <a16:creationId xmlns:a16="http://schemas.microsoft.com/office/drawing/2014/main" id="{09538C11-4283-174D-9C25-275DF185197C}"/>
              </a:ext>
            </a:extLst>
          </p:cNvPr>
          <p:cNvCxnSpPr>
            <a:cxnSpLocks/>
            <a:stCxn id="29" idx="2"/>
            <a:endCxn id="36" idx="1"/>
          </p:cNvCxnSpPr>
          <p:nvPr/>
        </p:nvCxnSpPr>
        <p:spPr>
          <a:xfrm rot="16200000" flipH="1">
            <a:off x="7343149" y="1974318"/>
            <a:ext cx="551529" cy="1047642"/>
          </a:xfrm>
          <a:prstGeom prst="bentConnector2">
            <a:avLst/>
          </a:prstGeom>
          <a:ln w="76200">
            <a:solidFill>
              <a:srgbClr val="FF77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Gewinkelte Verbindung 21">
            <a:extLst>
              <a:ext uri="{FF2B5EF4-FFF2-40B4-BE49-F238E27FC236}">
                <a16:creationId xmlns:a16="http://schemas.microsoft.com/office/drawing/2014/main" id="{FED599CC-A177-A341-8BFD-52BD65790801}"/>
              </a:ext>
            </a:extLst>
          </p:cNvPr>
          <p:cNvCxnSpPr>
            <a:cxnSpLocks/>
            <a:stCxn id="41" idx="3"/>
            <a:endCxn id="38" idx="2"/>
          </p:cNvCxnSpPr>
          <p:nvPr/>
        </p:nvCxnSpPr>
        <p:spPr>
          <a:xfrm flipV="1">
            <a:off x="4106184" y="3159248"/>
            <a:ext cx="1073044" cy="554543"/>
          </a:xfrm>
          <a:prstGeom prst="bentConnector2">
            <a:avLst/>
          </a:prstGeom>
          <a:ln w="76200">
            <a:solidFill>
              <a:srgbClr val="FF77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Gewinkelte Verbindung 22">
            <a:extLst>
              <a:ext uri="{FF2B5EF4-FFF2-40B4-BE49-F238E27FC236}">
                <a16:creationId xmlns:a16="http://schemas.microsoft.com/office/drawing/2014/main" id="{065D2FD8-FC27-B94C-9886-1A073D179388}"/>
              </a:ext>
            </a:extLst>
          </p:cNvPr>
          <p:cNvCxnSpPr>
            <a:cxnSpLocks/>
            <a:stCxn id="38" idx="2"/>
            <a:endCxn id="42" idx="1"/>
          </p:cNvCxnSpPr>
          <p:nvPr/>
        </p:nvCxnSpPr>
        <p:spPr>
          <a:xfrm rot="16200000" flipH="1">
            <a:off x="6381206" y="1957269"/>
            <a:ext cx="559551" cy="2963507"/>
          </a:xfrm>
          <a:prstGeom prst="bentConnector2">
            <a:avLst/>
          </a:prstGeom>
          <a:ln w="76200">
            <a:solidFill>
              <a:srgbClr val="FF77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Gewinkelte Verbindung 23">
            <a:extLst>
              <a:ext uri="{FF2B5EF4-FFF2-40B4-BE49-F238E27FC236}">
                <a16:creationId xmlns:a16="http://schemas.microsoft.com/office/drawing/2014/main" id="{41D55B18-428C-3747-AE50-8EC5AEE13BB5}"/>
              </a:ext>
            </a:extLst>
          </p:cNvPr>
          <p:cNvCxnSpPr>
            <a:cxnSpLocks/>
            <a:stCxn id="48" idx="3"/>
            <a:endCxn id="41" idx="2"/>
          </p:cNvCxnSpPr>
          <p:nvPr/>
        </p:nvCxnSpPr>
        <p:spPr>
          <a:xfrm flipV="1">
            <a:off x="2152269" y="4095029"/>
            <a:ext cx="1077704" cy="520733"/>
          </a:xfrm>
          <a:prstGeom prst="bentConnector2">
            <a:avLst/>
          </a:prstGeom>
          <a:ln w="76200">
            <a:solidFill>
              <a:srgbClr val="FF77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Gewinkelte Verbindung 24">
            <a:extLst>
              <a:ext uri="{FF2B5EF4-FFF2-40B4-BE49-F238E27FC236}">
                <a16:creationId xmlns:a16="http://schemas.microsoft.com/office/drawing/2014/main" id="{0D378856-EE34-6D4A-BC3E-2220AFC5B8A6}"/>
              </a:ext>
            </a:extLst>
          </p:cNvPr>
          <p:cNvCxnSpPr>
            <a:cxnSpLocks/>
            <a:stCxn id="41" idx="2"/>
            <a:endCxn id="49" idx="1"/>
          </p:cNvCxnSpPr>
          <p:nvPr/>
        </p:nvCxnSpPr>
        <p:spPr>
          <a:xfrm rot="16200000" flipH="1">
            <a:off x="3364570" y="3960431"/>
            <a:ext cx="516890" cy="786085"/>
          </a:xfrm>
          <a:prstGeom prst="bentConnector2">
            <a:avLst/>
          </a:prstGeom>
          <a:ln w="76200">
            <a:solidFill>
              <a:srgbClr val="FF77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Gewinkelte Verbindung 25">
            <a:extLst>
              <a:ext uri="{FF2B5EF4-FFF2-40B4-BE49-F238E27FC236}">
                <a16:creationId xmlns:a16="http://schemas.microsoft.com/office/drawing/2014/main" id="{7F05552F-EF59-1145-A1FD-831BCED1BA80}"/>
              </a:ext>
            </a:extLst>
          </p:cNvPr>
          <p:cNvCxnSpPr>
            <a:cxnSpLocks/>
            <a:stCxn id="51" idx="3"/>
            <a:endCxn id="42" idx="2"/>
          </p:cNvCxnSpPr>
          <p:nvPr/>
        </p:nvCxnSpPr>
        <p:spPr>
          <a:xfrm flipV="1">
            <a:off x="7968711" y="4100037"/>
            <a:ext cx="1050236" cy="505463"/>
          </a:xfrm>
          <a:prstGeom prst="bentConnector2">
            <a:avLst/>
          </a:prstGeom>
          <a:ln w="76200">
            <a:solidFill>
              <a:srgbClr val="FF77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Gewinkelte Verbindung 26">
            <a:extLst>
              <a:ext uri="{FF2B5EF4-FFF2-40B4-BE49-F238E27FC236}">
                <a16:creationId xmlns:a16="http://schemas.microsoft.com/office/drawing/2014/main" id="{0588A868-801A-6E41-AD96-3AC87B565072}"/>
              </a:ext>
            </a:extLst>
          </p:cNvPr>
          <p:cNvCxnSpPr>
            <a:cxnSpLocks/>
            <a:stCxn id="42" idx="2"/>
            <a:endCxn id="52" idx="1"/>
          </p:cNvCxnSpPr>
          <p:nvPr/>
        </p:nvCxnSpPr>
        <p:spPr>
          <a:xfrm rot="16200000" flipH="1">
            <a:off x="9292491" y="3826492"/>
            <a:ext cx="501620" cy="1048709"/>
          </a:xfrm>
          <a:prstGeom prst="bentConnector2">
            <a:avLst/>
          </a:prstGeom>
          <a:ln w="76200">
            <a:solidFill>
              <a:srgbClr val="FF77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echteck 29">
            <a:extLst>
              <a:ext uri="{FF2B5EF4-FFF2-40B4-BE49-F238E27FC236}">
                <a16:creationId xmlns:a16="http://schemas.microsoft.com/office/drawing/2014/main" id="{AA591DC2-B620-BEDC-7448-A7EF285D3660}"/>
              </a:ext>
            </a:extLst>
          </p:cNvPr>
          <p:cNvSpPr/>
          <p:nvPr/>
        </p:nvSpPr>
        <p:spPr>
          <a:xfrm>
            <a:off x="2353762" y="1459898"/>
            <a:ext cx="1752423" cy="76247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>
                <a:solidFill>
                  <a:schemeClr val="tx1"/>
                </a:solidFill>
                <a:latin typeface="Fira Sans" panose="020B0503050000020004" pitchFamily="34" charset="0"/>
              </a:rPr>
              <a:t>price</a:t>
            </a:r>
          </a:p>
          <a:p>
            <a:pPr algn="ctr"/>
            <a:r>
              <a:rPr lang="de-DE" sz="2000" dirty="0">
                <a:solidFill>
                  <a:schemeClr val="tx1"/>
                </a:solidFill>
                <a:latin typeface="Fira Sans" panose="020B0503050000020004" pitchFamily="34" charset="0"/>
              </a:rPr>
              <a:t>€/ m</a:t>
            </a:r>
            <a:r>
              <a:rPr lang="de-DE" sz="2000" baseline="30000" dirty="0">
                <a:solidFill>
                  <a:schemeClr val="tx1"/>
                </a:solidFill>
                <a:latin typeface="Fira Sans" panose="020B0503050000020004" pitchFamily="34" charset="0"/>
              </a:rPr>
              <a:t>3</a:t>
            </a:r>
            <a:endParaRPr lang="de-DE" sz="2000" dirty="0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  <p:sp>
        <p:nvSpPr>
          <p:cNvPr id="28" name="Rechteck 27">
            <a:extLst>
              <a:ext uri="{FF2B5EF4-FFF2-40B4-BE49-F238E27FC236}">
                <a16:creationId xmlns:a16="http://schemas.microsoft.com/office/drawing/2014/main" id="{AA591DC2-B620-BEDC-7448-A7EF285D3660}"/>
              </a:ext>
            </a:extLst>
          </p:cNvPr>
          <p:cNvSpPr/>
          <p:nvPr/>
        </p:nvSpPr>
        <p:spPr>
          <a:xfrm>
            <a:off x="4298745" y="579330"/>
            <a:ext cx="1752423" cy="76247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 err="1">
                <a:solidFill>
                  <a:schemeClr val="tx1"/>
                </a:solidFill>
                <a:latin typeface="Fira Sans" panose="020B0503050000020004" pitchFamily="34" charset="0"/>
              </a:rPr>
              <a:t>net</a:t>
            </a:r>
            <a:r>
              <a:rPr lang="de-DE" sz="2000" dirty="0">
                <a:solidFill>
                  <a:schemeClr val="tx1"/>
                </a:solidFill>
                <a:latin typeface="Fira Sans" panose="020B0503050000020004" pitchFamily="34" charset="0"/>
              </a:rPr>
              <a:t> </a:t>
            </a:r>
            <a:r>
              <a:rPr lang="de-DE" sz="2000" dirty="0" err="1">
                <a:solidFill>
                  <a:schemeClr val="tx1"/>
                </a:solidFill>
                <a:latin typeface="Fira Sans" panose="020B0503050000020004" pitchFamily="34" charset="0"/>
              </a:rPr>
              <a:t>income</a:t>
            </a:r>
            <a:endParaRPr lang="de-DE" sz="2000" dirty="0">
              <a:solidFill>
                <a:schemeClr val="tx1"/>
              </a:solidFill>
              <a:latin typeface="Fira Sans" panose="020B0503050000020004" pitchFamily="34" charset="0"/>
            </a:endParaRPr>
          </a:p>
          <a:p>
            <a:pPr algn="ctr"/>
            <a:r>
              <a:rPr lang="de-DE" sz="2000" dirty="0">
                <a:solidFill>
                  <a:schemeClr val="tx1"/>
                </a:solidFill>
                <a:latin typeface="Fira Sans" panose="020B0503050000020004" pitchFamily="34" charset="0"/>
              </a:rPr>
              <a:t>€/m</a:t>
            </a:r>
            <a:r>
              <a:rPr lang="de-DE" sz="2000" baseline="30000" dirty="0">
                <a:solidFill>
                  <a:schemeClr val="tx1"/>
                </a:solidFill>
                <a:latin typeface="Fira Sans" panose="020B0503050000020004" pitchFamily="34" charset="0"/>
              </a:rPr>
              <a:t>3</a:t>
            </a:r>
          </a:p>
        </p:txBody>
      </p:sp>
      <p:sp>
        <p:nvSpPr>
          <p:cNvPr id="29" name="Rechteck 28">
            <a:extLst>
              <a:ext uri="{FF2B5EF4-FFF2-40B4-BE49-F238E27FC236}">
                <a16:creationId xmlns:a16="http://schemas.microsoft.com/office/drawing/2014/main" id="{AA591DC2-B620-BEDC-7448-A7EF285D3660}"/>
              </a:ext>
            </a:extLst>
          </p:cNvPr>
          <p:cNvSpPr/>
          <p:nvPr/>
        </p:nvSpPr>
        <p:spPr>
          <a:xfrm>
            <a:off x="6218880" y="1459898"/>
            <a:ext cx="1752423" cy="76247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 err="1">
                <a:solidFill>
                  <a:schemeClr val="tx1"/>
                </a:solidFill>
                <a:latin typeface="Fira Sans" panose="020B0503050000020004" pitchFamily="34" charset="0"/>
              </a:rPr>
              <a:t>harvesting</a:t>
            </a:r>
            <a:r>
              <a:rPr lang="de-DE" sz="2000" dirty="0">
                <a:solidFill>
                  <a:schemeClr val="tx1"/>
                </a:solidFill>
                <a:latin typeface="Fira Sans" panose="020B0503050000020004" pitchFamily="34" charset="0"/>
              </a:rPr>
              <a:t> </a:t>
            </a:r>
            <a:r>
              <a:rPr lang="de-DE" sz="2000" dirty="0" err="1">
                <a:solidFill>
                  <a:schemeClr val="tx1"/>
                </a:solidFill>
                <a:latin typeface="Fira Sans" panose="020B0503050000020004" pitchFamily="34" charset="0"/>
              </a:rPr>
              <a:t>cost</a:t>
            </a:r>
            <a:r>
              <a:rPr lang="de-DE" sz="2000" dirty="0">
                <a:solidFill>
                  <a:schemeClr val="tx1"/>
                </a:solidFill>
                <a:latin typeface="Fira Sans" panose="020B0503050000020004" pitchFamily="34" charset="0"/>
              </a:rPr>
              <a:t>; €/ m</a:t>
            </a:r>
            <a:r>
              <a:rPr lang="de-DE" sz="2000" baseline="30000" dirty="0">
                <a:solidFill>
                  <a:schemeClr val="tx1"/>
                </a:solidFill>
                <a:latin typeface="Fira Sans" panose="020B0503050000020004" pitchFamily="34" charset="0"/>
              </a:rPr>
              <a:t>3</a:t>
            </a:r>
            <a:endParaRPr lang="de-DE" sz="2000" dirty="0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  <p:sp>
        <p:nvSpPr>
          <p:cNvPr id="36" name="Rechteck 35">
            <a:extLst>
              <a:ext uri="{FF2B5EF4-FFF2-40B4-BE49-F238E27FC236}">
                <a16:creationId xmlns:a16="http://schemas.microsoft.com/office/drawing/2014/main" id="{AA591DC2-B620-BEDC-7448-A7EF285D3660}"/>
              </a:ext>
            </a:extLst>
          </p:cNvPr>
          <p:cNvSpPr/>
          <p:nvPr/>
        </p:nvSpPr>
        <p:spPr>
          <a:xfrm>
            <a:off x="8142734" y="2392665"/>
            <a:ext cx="1752423" cy="76247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 err="1">
                <a:solidFill>
                  <a:schemeClr val="tx1"/>
                </a:solidFill>
                <a:latin typeface="Fira Sans" panose="020B0503050000020004" pitchFamily="34" charset="0"/>
              </a:rPr>
              <a:t>costs</a:t>
            </a:r>
            <a:r>
              <a:rPr lang="de-DE" sz="2000" dirty="0">
                <a:solidFill>
                  <a:schemeClr val="tx1"/>
                </a:solidFill>
                <a:latin typeface="Fira Sans" panose="020B0503050000020004" pitchFamily="34" charset="0"/>
              </a:rPr>
              <a:t> </a:t>
            </a:r>
            <a:r>
              <a:rPr lang="de-DE" sz="2000" dirty="0" err="1">
                <a:solidFill>
                  <a:schemeClr val="tx1"/>
                </a:solidFill>
                <a:latin typeface="Fira Sans" panose="020B0503050000020004" pitchFamily="34" charset="0"/>
              </a:rPr>
              <a:t>step</a:t>
            </a:r>
            <a:r>
              <a:rPr lang="de-DE" sz="2000" dirty="0">
                <a:solidFill>
                  <a:schemeClr val="tx1"/>
                </a:solidFill>
                <a:latin typeface="Fira Sans" panose="020B0503050000020004" pitchFamily="34" charset="0"/>
              </a:rPr>
              <a:t> 2</a:t>
            </a:r>
          </a:p>
          <a:p>
            <a:pPr algn="ctr"/>
            <a:r>
              <a:rPr lang="de-DE" sz="2000" dirty="0">
                <a:solidFill>
                  <a:schemeClr val="tx1"/>
                </a:solidFill>
                <a:latin typeface="Fira Sans" panose="020B0503050000020004" pitchFamily="34" charset="0"/>
              </a:rPr>
              <a:t>€/ m</a:t>
            </a:r>
            <a:r>
              <a:rPr lang="de-DE" sz="2000" baseline="30000" dirty="0">
                <a:solidFill>
                  <a:schemeClr val="tx1"/>
                </a:solidFill>
                <a:latin typeface="Fira Sans" panose="020B0503050000020004" pitchFamily="34" charset="0"/>
              </a:rPr>
              <a:t>3</a:t>
            </a:r>
            <a:endParaRPr lang="de-DE" sz="2000" dirty="0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  <p:sp>
        <p:nvSpPr>
          <p:cNvPr id="38" name="Rechteck 37">
            <a:extLst>
              <a:ext uri="{FF2B5EF4-FFF2-40B4-BE49-F238E27FC236}">
                <a16:creationId xmlns:a16="http://schemas.microsoft.com/office/drawing/2014/main" id="{AA591DC2-B620-BEDC-7448-A7EF285D3660}"/>
              </a:ext>
            </a:extLst>
          </p:cNvPr>
          <p:cNvSpPr/>
          <p:nvPr/>
        </p:nvSpPr>
        <p:spPr>
          <a:xfrm>
            <a:off x="4303016" y="2396771"/>
            <a:ext cx="1752423" cy="76247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 err="1">
                <a:solidFill>
                  <a:schemeClr val="tx1"/>
                </a:solidFill>
                <a:latin typeface="Fira Sans" panose="020B0503050000020004" pitchFamily="34" charset="0"/>
              </a:rPr>
              <a:t>costs</a:t>
            </a:r>
            <a:r>
              <a:rPr lang="de-DE" sz="2000" dirty="0">
                <a:solidFill>
                  <a:schemeClr val="tx1"/>
                </a:solidFill>
                <a:latin typeface="Fira Sans" panose="020B0503050000020004" pitchFamily="34" charset="0"/>
              </a:rPr>
              <a:t> </a:t>
            </a:r>
            <a:r>
              <a:rPr lang="de-DE" sz="2000" dirty="0" err="1">
                <a:solidFill>
                  <a:schemeClr val="tx1"/>
                </a:solidFill>
                <a:latin typeface="Fira Sans" panose="020B0503050000020004" pitchFamily="34" charset="0"/>
              </a:rPr>
              <a:t>step</a:t>
            </a:r>
            <a:r>
              <a:rPr lang="de-DE" sz="2000" dirty="0">
                <a:solidFill>
                  <a:schemeClr val="tx1"/>
                </a:solidFill>
                <a:latin typeface="Fira Sans" panose="020B0503050000020004" pitchFamily="34" charset="0"/>
              </a:rPr>
              <a:t> 1</a:t>
            </a:r>
          </a:p>
          <a:p>
            <a:pPr algn="ctr"/>
            <a:r>
              <a:rPr lang="de-DE" sz="2000" dirty="0">
                <a:solidFill>
                  <a:schemeClr val="tx1"/>
                </a:solidFill>
                <a:latin typeface="Fira Sans" panose="020B0503050000020004" pitchFamily="34" charset="0"/>
              </a:rPr>
              <a:t>€/ m</a:t>
            </a:r>
            <a:r>
              <a:rPr lang="de-DE" sz="2000" baseline="30000" dirty="0">
                <a:solidFill>
                  <a:schemeClr val="tx1"/>
                </a:solidFill>
                <a:latin typeface="Fira Sans" panose="020B0503050000020004" pitchFamily="34" charset="0"/>
              </a:rPr>
              <a:t>3</a:t>
            </a:r>
            <a:endParaRPr lang="de-DE" sz="2000" dirty="0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  <p:sp>
        <p:nvSpPr>
          <p:cNvPr id="41" name="Rechteck 40">
            <a:extLst>
              <a:ext uri="{FF2B5EF4-FFF2-40B4-BE49-F238E27FC236}">
                <a16:creationId xmlns:a16="http://schemas.microsoft.com/office/drawing/2014/main" id="{AA591DC2-B620-BEDC-7448-A7EF285D3660}"/>
              </a:ext>
            </a:extLst>
          </p:cNvPr>
          <p:cNvSpPr/>
          <p:nvPr/>
        </p:nvSpPr>
        <p:spPr>
          <a:xfrm>
            <a:off x="2353761" y="3332552"/>
            <a:ext cx="1752423" cy="76247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 err="1">
                <a:solidFill>
                  <a:schemeClr val="tx1"/>
                </a:solidFill>
                <a:latin typeface="Fira Sans" panose="020B0503050000020004" pitchFamily="34" charset="0"/>
              </a:rPr>
              <a:t>productive</a:t>
            </a:r>
            <a:r>
              <a:rPr lang="de-DE" sz="2000" dirty="0">
                <a:solidFill>
                  <a:schemeClr val="tx1"/>
                </a:solidFill>
                <a:latin typeface="Fira Sans" panose="020B0503050000020004" pitchFamily="34" charset="0"/>
              </a:rPr>
              <a:t> </a:t>
            </a:r>
            <a:r>
              <a:rPr lang="de-DE" sz="2000" dirty="0" err="1">
                <a:solidFill>
                  <a:schemeClr val="tx1"/>
                </a:solidFill>
                <a:latin typeface="Fira Sans" panose="020B0503050000020004" pitchFamily="34" charset="0"/>
              </a:rPr>
              <a:t>work</a:t>
            </a:r>
            <a:r>
              <a:rPr lang="de-DE" sz="2000" dirty="0">
                <a:solidFill>
                  <a:schemeClr val="tx1"/>
                </a:solidFill>
                <a:latin typeface="Fira Sans" panose="020B0503050000020004" pitchFamily="34" charset="0"/>
              </a:rPr>
              <a:t>; €/ m</a:t>
            </a:r>
            <a:r>
              <a:rPr lang="de-DE" sz="2000" baseline="30000" dirty="0">
                <a:solidFill>
                  <a:schemeClr val="tx1"/>
                </a:solidFill>
                <a:latin typeface="Fira Sans" panose="020B0503050000020004" pitchFamily="34" charset="0"/>
              </a:rPr>
              <a:t>3</a:t>
            </a:r>
            <a:endParaRPr lang="de-DE" sz="2000" dirty="0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  <p:sp>
        <p:nvSpPr>
          <p:cNvPr id="42" name="Rechteck 41">
            <a:extLst>
              <a:ext uri="{FF2B5EF4-FFF2-40B4-BE49-F238E27FC236}">
                <a16:creationId xmlns:a16="http://schemas.microsoft.com/office/drawing/2014/main" id="{AA591DC2-B620-BEDC-7448-A7EF285D3660}"/>
              </a:ext>
            </a:extLst>
          </p:cNvPr>
          <p:cNvSpPr/>
          <p:nvPr/>
        </p:nvSpPr>
        <p:spPr>
          <a:xfrm>
            <a:off x="8142735" y="3337560"/>
            <a:ext cx="1752423" cy="76247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>
                <a:solidFill>
                  <a:schemeClr val="tx1"/>
                </a:solidFill>
                <a:latin typeface="Fira Sans" panose="020B0503050000020004" pitchFamily="34" charset="0"/>
              </a:rPr>
              <a:t>additional </a:t>
            </a:r>
            <a:r>
              <a:rPr lang="de-DE" sz="2000" dirty="0" err="1">
                <a:solidFill>
                  <a:schemeClr val="tx1"/>
                </a:solidFill>
                <a:latin typeface="Fira Sans" panose="020B0503050000020004" pitchFamily="34" charset="0"/>
              </a:rPr>
              <a:t>work</a:t>
            </a:r>
            <a:r>
              <a:rPr lang="de-DE" sz="2000" dirty="0">
                <a:solidFill>
                  <a:schemeClr val="tx1"/>
                </a:solidFill>
                <a:latin typeface="Fira Sans" panose="020B0503050000020004" pitchFamily="34" charset="0"/>
              </a:rPr>
              <a:t>; €/ m</a:t>
            </a:r>
            <a:r>
              <a:rPr lang="de-DE" sz="2000" baseline="30000" dirty="0">
                <a:solidFill>
                  <a:schemeClr val="tx1"/>
                </a:solidFill>
                <a:latin typeface="Fira Sans" panose="020B0503050000020004" pitchFamily="34" charset="0"/>
              </a:rPr>
              <a:t>3</a:t>
            </a:r>
            <a:endParaRPr lang="de-DE" sz="2000" dirty="0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  <p:sp>
        <p:nvSpPr>
          <p:cNvPr id="48" name="Rechteck 47">
            <a:extLst>
              <a:ext uri="{FF2B5EF4-FFF2-40B4-BE49-F238E27FC236}">
                <a16:creationId xmlns:a16="http://schemas.microsoft.com/office/drawing/2014/main" id="{AA591DC2-B620-BEDC-7448-A7EF285D3660}"/>
              </a:ext>
            </a:extLst>
          </p:cNvPr>
          <p:cNvSpPr/>
          <p:nvPr/>
        </p:nvSpPr>
        <p:spPr>
          <a:xfrm>
            <a:off x="399846" y="4234523"/>
            <a:ext cx="1752423" cy="76247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 err="1">
                <a:solidFill>
                  <a:schemeClr val="tx1"/>
                </a:solidFill>
                <a:latin typeface="Fira Sans" panose="020B0503050000020004" pitchFamily="34" charset="0"/>
              </a:rPr>
              <a:t>costs</a:t>
            </a:r>
            <a:r>
              <a:rPr lang="de-DE" sz="2000" dirty="0">
                <a:solidFill>
                  <a:schemeClr val="tx1"/>
                </a:solidFill>
                <a:latin typeface="Fira Sans" panose="020B0503050000020004" pitchFamily="34" charset="0"/>
              </a:rPr>
              <a:t> per PMH</a:t>
            </a:r>
            <a:r>
              <a:rPr lang="de-DE" sz="2000" baseline="-25000" dirty="0">
                <a:solidFill>
                  <a:schemeClr val="tx1"/>
                </a:solidFill>
                <a:latin typeface="Fira Sans" panose="020B0503050000020004" pitchFamily="34" charset="0"/>
              </a:rPr>
              <a:t>15</a:t>
            </a:r>
            <a:r>
              <a:rPr lang="de-DE" sz="2000" dirty="0">
                <a:solidFill>
                  <a:schemeClr val="tx1"/>
                </a:solidFill>
                <a:latin typeface="Fira Sans" panose="020B0503050000020004" pitchFamily="34" charset="0"/>
              </a:rPr>
              <a:t>; €/h</a:t>
            </a:r>
          </a:p>
        </p:txBody>
      </p:sp>
      <p:sp>
        <p:nvSpPr>
          <p:cNvPr id="49" name="Rechteck 48">
            <a:extLst>
              <a:ext uri="{FF2B5EF4-FFF2-40B4-BE49-F238E27FC236}">
                <a16:creationId xmlns:a16="http://schemas.microsoft.com/office/drawing/2014/main" id="{AA591DC2-B620-BEDC-7448-A7EF285D3660}"/>
              </a:ext>
            </a:extLst>
          </p:cNvPr>
          <p:cNvSpPr/>
          <p:nvPr/>
        </p:nvSpPr>
        <p:spPr>
          <a:xfrm>
            <a:off x="4016058" y="4230680"/>
            <a:ext cx="2038304" cy="762477"/>
          </a:xfrm>
          <a:prstGeom prst="rect">
            <a:avLst/>
          </a:prstGeom>
          <a:solidFill>
            <a:srgbClr val="FF77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 err="1">
                <a:solidFill>
                  <a:schemeClr val="bg1"/>
                </a:solidFill>
                <a:latin typeface="Fira Sans" panose="020B0503050000020004" pitchFamily="34" charset="0"/>
              </a:rPr>
              <a:t>performance</a:t>
            </a:r>
            <a:r>
              <a:rPr lang="de-DE" sz="2000" dirty="0">
                <a:solidFill>
                  <a:schemeClr val="bg1"/>
                </a:solidFill>
                <a:latin typeface="Fira Sans" panose="020B0503050000020004" pitchFamily="34" charset="0"/>
              </a:rPr>
              <a:t> per PMH</a:t>
            </a:r>
            <a:r>
              <a:rPr lang="de-DE" sz="2000" baseline="-25000" dirty="0">
                <a:solidFill>
                  <a:schemeClr val="bg1"/>
                </a:solidFill>
                <a:latin typeface="Fira Sans" panose="020B0503050000020004" pitchFamily="34" charset="0"/>
              </a:rPr>
              <a:t>15</a:t>
            </a:r>
            <a:r>
              <a:rPr lang="de-DE" sz="2000" dirty="0">
                <a:solidFill>
                  <a:schemeClr val="bg1"/>
                </a:solidFill>
                <a:latin typeface="Fira Sans" panose="020B0503050000020004" pitchFamily="34" charset="0"/>
              </a:rPr>
              <a:t>;</a:t>
            </a:r>
            <a:r>
              <a:rPr lang="de-DE" sz="2000" baseline="-25000" dirty="0">
                <a:solidFill>
                  <a:schemeClr val="bg1"/>
                </a:solidFill>
                <a:latin typeface="Fira Sans" panose="020B0503050000020004" pitchFamily="34" charset="0"/>
              </a:rPr>
              <a:t> </a:t>
            </a:r>
            <a:r>
              <a:rPr lang="de-DE" sz="2000" dirty="0">
                <a:solidFill>
                  <a:schemeClr val="bg1"/>
                </a:solidFill>
                <a:latin typeface="Fira Sans" panose="020B0503050000020004" pitchFamily="34" charset="0"/>
              </a:rPr>
              <a:t>m</a:t>
            </a:r>
            <a:r>
              <a:rPr lang="de-DE" sz="2000" baseline="30000" dirty="0">
                <a:solidFill>
                  <a:schemeClr val="bg1"/>
                </a:solidFill>
                <a:latin typeface="Fira Sans" panose="020B0503050000020004" pitchFamily="34" charset="0"/>
              </a:rPr>
              <a:t>3</a:t>
            </a:r>
            <a:r>
              <a:rPr lang="de-DE" sz="2000" dirty="0">
                <a:solidFill>
                  <a:schemeClr val="bg1"/>
                </a:solidFill>
                <a:latin typeface="Fira Sans" panose="020B0503050000020004" pitchFamily="34" charset="0"/>
              </a:rPr>
              <a:t>/h</a:t>
            </a:r>
          </a:p>
        </p:txBody>
      </p:sp>
      <p:sp>
        <p:nvSpPr>
          <p:cNvPr id="51" name="Rechteck 50">
            <a:extLst>
              <a:ext uri="{FF2B5EF4-FFF2-40B4-BE49-F238E27FC236}">
                <a16:creationId xmlns:a16="http://schemas.microsoft.com/office/drawing/2014/main" id="{AA591DC2-B620-BEDC-7448-A7EF285D3660}"/>
              </a:ext>
            </a:extLst>
          </p:cNvPr>
          <p:cNvSpPr/>
          <p:nvPr/>
        </p:nvSpPr>
        <p:spPr>
          <a:xfrm>
            <a:off x="6216288" y="4224261"/>
            <a:ext cx="1752423" cy="76247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>
                <a:solidFill>
                  <a:schemeClr val="tx1"/>
                </a:solidFill>
                <a:latin typeface="Fira Sans" panose="020B0503050000020004" pitchFamily="34" charset="0"/>
              </a:rPr>
              <a:t>additional </a:t>
            </a:r>
            <a:r>
              <a:rPr lang="de-DE" sz="2000" dirty="0" err="1">
                <a:solidFill>
                  <a:schemeClr val="tx1"/>
                </a:solidFill>
                <a:latin typeface="Fira Sans" panose="020B0503050000020004" pitchFamily="34" charset="0"/>
              </a:rPr>
              <a:t>cost</a:t>
            </a:r>
            <a:r>
              <a:rPr lang="de-DE" sz="2000" dirty="0">
                <a:solidFill>
                  <a:schemeClr val="tx1"/>
                </a:solidFill>
                <a:latin typeface="Fira Sans" panose="020B0503050000020004" pitchFamily="34" charset="0"/>
              </a:rPr>
              <a:t>; €</a:t>
            </a:r>
          </a:p>
        </p:txBody>
      </p:sp>
      <p:sp>
        <p:nvSpPr>
          <p:cNvPr id="52" name="Rechteck 51">
            <a:extLst>
              <a:ext uri="{FF2B5EF4-FFF2-40B4-BE49-F238E27FC236}">
                <a16:creationId xmlns:a16="http://schemas.microsoft.com/office/drawing/2014/main" id="{AA591DC2-B620-BEDC-7448-A7EF285D3660}"/>
              </a:ext>
            </a:extLst>
          </p:cNvPr>
          <p:cNvSpPr/>
          <p:nvPr/>
        </p:nvSpPr>
        <p:spPr>
          <a:xfrm>
            <a:off x="10067656" y="4220418"/>
            <a:ext cx="1752423" cy="76247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>
                <a:solidFill>
                  <a:schemeClr val="tx1"/>
                </a:solidFill>
                <a:latin typeface="Fira Sans" panose="020B0503050000020004" pitchFamily="34" charset="0"/>
              </a:rPr>
              <a:t>total per-</a:t>
            </a:r>
            <a:r>
              <a:rPr lang="de-DE" sz="2000" dirty="0" err="1">
                <a:solidFill>
                  <a:schemeClr val="tx1"/>
                </a:solidFill>
                <a:latin typeface="Fira Sans" panose="020B0503050000020004" pitchFamily="34" charset="0"/>
              </a:rPr>
              <a:t>formance</a:t>
            </a:r>
            <a:r>
              <a:rPr lang="de-DE" sz="2000" dirty="0">
                <a:solidFill>
                  <a:schemeClr val="tx1"/>
                </a:solidFill>
                <a:latin typeface="Fira Sans" panose="020B0503050000020004" pitchFamily="34" charset="0"/>
              </a:rPr>
              <a:t>; m</a:t>
            </a:r>
            <a:r>
              <a:rPr lang="de-DE" sz="2000" baseline="30000" dirty="0">
                <a:solidFill>
                  <a:schemeClr val="tx1"/>
                </a:solidFill>
                <a:latin typeface="Fira Sans" panose="020B0503050000020004" pitchFamily="34" charset="0"/>
              </a:rPr>
              <a:t>3</a:t>
            </a:r>
            <a:endParaRPr lang="de-DE" sz="2000" dirty="0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  <p:sp>
        <p:nvSpPr>
          <p:cNvPr id="88" name="Ellipse 87"/>
          <p:cNvSpPr/>
          <p:nvPr/>
        </p:nvSpPr>
        <p:spPr>
          <a:xfrm>
            <a:off x="4859731" y="1518562"/>
            <a:ext cx="622300" cy="622300"/>
          </a:xfrm>
          <a:prstGeom prst="ellipse">
            <a:avLst/>
          </a:prstGeom>
          <a:solidFill>
            <a:schemeClr val="bg1"/>
          </a:solidFill>
          <a:ln w="76200">
            <a:solidFill>
              <a:srgbClr val="FF77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9" name="Ellipse 88"/>
          <p:cNvSpPr/>
          <p:nvPr/>
        </p:nvSpPr>
        <p:spPr>
          <a:xfrm>
            <a:off x="6771178" y="2462753"/>
            <a:ext cx="622300" cy="622300"/>
          </a:xfrm>
          <a:prstGeom prst="ellipse">
            <a:avLst/>
          </a:prstGeom>
          <a:solidFill>
            <a:schemeClr val="bg1"/>
          </a:solidFill>
          <a:ln w="76200">
            <a:solidFill>
              <a:srgbClr val="FF77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0" name="Ellipse 89"/>
          <p:cNvSpPr/>
          <p:nvPr/>
        </p:nvSpPr>
        <p:spPr>
          <a:xfrm>
            <a:off x="4868078" y="3407648"/>
            <a:ext cx="622300" cy="622300"/>
          </a:xfrm>
          <a:prstGeom prst="ellipse">
            <a:avLst/>
          </a:prstGeom>
          <a:solidFill>
            <a:schemeClr val="bg1"/>
          </a:solidFill>
          <a:ln w="76200">
            <a:solidFill>
              <a:srgbClr val="FF77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1" name="Ellipse 90"/>
          <p:cNvSpPr/>
          <p:nvPr/>
        </p:nvSpPr>
        <p:spPr>
          <a:xfrm>
            <a:off x="2918822" y="4294346"/>
            <a:ext cx="622300" cy="622300"/>
          </a:xfrm>
          <a:prstGeom prst="ellipse">
            <a:avLst/>
          </a:prstGeom>
          <a:solidFill>
            <a:schemeClr val="bg1"/>
          </a:solidFill>
          <a:ln w="76200">
            <a:solidFill>
              <a:srgbClr val="FF77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2" name="Ellipse 91"/>
          <p:cNvSpPr/>
          <p:nvPr/>
        </p:nvSpPr>
        <p:spPr>
          <a:xfrm>
            <a:off x="8707797" y="4294346"/>
            <a:ext cx="622300" cy="622300"/>
          </a:xfrm>
          <a:prstGeom prst="ellipse">
            <a:avLst/>
          </a:prstGeom>
          <a:solidFill>
            <a:schemeClr val="bg1"/>
          </a:solidFill>
          <a:ln w="76200">
            <a:solidFill>
              <a:srgbClr val="FF77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Minus 6">
            <a:extLst>
              <a:ext uri="{FF2B5EF4-FFF2-40B4-BE49-F238E27FC236}">
                <a16:creationId xmlns:a16="http://schemas.microsoft.com/office/drawing/2014/main" id="{63039608-D80C-9042-8A20-56E0EFD8A66A}"/>
              </a:ext>
            </a:extLst>
          </p:cNvPr>
          <p:cNvSpPr/>
          <p:nvPr/>
        </p:nvSpPr>
        <p:spPr>
          <a:xfrm>
            <a:off x="5020165" y="1727201"/>
            <a:ext cx="284735" cy="201134"/>
          </a:xfrm>
          <a:prstGeom prst="mathMinus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200" b="0"/>
          </a:p>
        </p:txBody>
      </p:sp>
      <p:sp>
        <p:nvSpPr>
          <p:cNvPr id="10" name="Plus 9">
            <a:extLst>
              <a:ext uri="{FF2B5EF4-FFF2-40B4-BE49-F238E27FC236}">
                <a16:creationId xmlns:a16="http://schemas.microsoft.com/office/drawing/2014/main" id="{E81F2651-02BB-B947-BFC8-D74170CD23D1}"/>
              </a:ext>
            </a:extLst>
          </p:cNvPr>
          <p:cNvSpPr/>
          <p:nvPr/>
        </p:nvSpPr>
        <p:spPr>
          <a:xfrm>
            <a:off x="6950039" y="2668266"/>
            <a:ext cx="264578" cy="211274"/>
          </a:xfrm>
          <a:prstGeom prst="mathPlus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200" b="0"/>
          </a:p>
        </p:txBody>
      </p:sp>
      <p:sp>
        <p:nvSpPr>
          <p:cNvPr id="12" name="Plus 11">
            <a:extLst>
              <a:ext uri="{FF2B5EF4-FFF2-40B4-BE49-F238E27FC236}">
                <a16:creationId xmlns:a16="http://schemas.microsoft.com/office/drawing/2014/main" id="{C4271F14-1A2B-1E48-87B1-B25FA7433C22}"/>
              </a:ext>
            </a:extLst>
          </p:cNvPr>
          <p:cNvSpPr/>
          <p:nvPr/>
        </p:nvSpPr>
        <p:spPr>
          <a:xfrm>
            <a:off x="5057000" y="3610658"/>
            <a:ext cx="264578" cy="211274"/>
          </a:xfrm>
          <a:prstGeom prst="mathPlus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200" b="0"/>
          </a:p>
        </p:txBody>
      </p:sp>
      <p:cxnSp>
        <p:nvCxnSpPr>
          <p:cNvPr id="3" name="Gerade Verbindung 2">
            <a:extLst>
              <a:ext uri="{FF2B5EF4-FFF2-40B4-BE49-F238E27FC236}">
                <a16:creationId xmlns:a16="http://schemas.microsoft.com/office/drawing/2014/main" id="{716040B5-B60D-DF1B-142F-4598F6229EF0}"/>
              </a:ext>
            </a:extLst>
          </p:cNvPr>
          <p:cNvCxnSpPr/>
          <p:nvPr/>
        </p:nvCxnSpPr>
        <p:spPr>
          <a:xfrm flipH="1">
            <a:off x="3142054" y="4518145"/>
            <a:ext cx="175840" cy="211274"/>
          </a:xfrm>
          <a:prstGeom prst="line">
            <a:avLst/>
          </a:prstGeom>
          <a:ln w="571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3" name="Grafik 32">
            <a:extLst>
              <a:ext uri="{FF2B5EF4-FFF2-40B4-BE49-F238E27FC236}">
                <a16:creationId xmlns:a16="http://schemas.microsoft.com/office/drawing/2014/main" id="{CD0C74F9-4D7C-D1FB-9D67-6C482B32C4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02170" y="4490336"/>
            <a:ext cx="230499" cy="266893"/>
          </a:xfrm>
          <a:prstGeom prst="rect">
            <a:avLst/>
          </a:prstGeom>
          <a:solidFill>
            <a:schemeClr val="bg1"/>
          </a:solidFill>
          <a:ln w="76200">
            <a:noFill/>
          </a:ln>
        </p:spPr>
      </p:pic>
    </p:spTree>
    <p:extLst>
      <p:ext uri="{BB962C8B-B14F-4D97-AF65-F5344CB8AC3E}">
        <p14:creationId xmlns:p14="http://schemas.microsoft.com/office/powerpoint/2010/main" val="39817140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ihandform 8">
            <a:extLst>
              <a:ext uri="{FF2B5EF4-FFF2-40B4-BE49-F238E27FC236}">
                <a16:creationId xmlns:a16="http://schemas.microsoft.com/office/drawing/2014/main" id="{772F2146-B9C0-8925-58AB-581047ED79EA}"/>
              </a:ext>
            </a:extLst>
          </p:cNvPr>
          <p:cNvSpPr/>
          <p:nvPr/>
        </p:nvSpPr>
        <p:spPr>
          <a:xfrm>
            <a:off x="4633194" y="3178629"/>
            <a:ext cx="2699651" cy="1221836"/>
          </a:xfrm>
          <a:custGeom>
            <a:avLst/>
            <a:gdLst>
              <a:gd name="connsiteX0" fmla="*/ 0 w 2692958"/>
              <a:gd name="connsiteY0" fmla="*/ 0 h 1999622"/>
              <a:gd name="connsiteX1" fmla="*/ 2692958 w 2692958"/>
              <a:gd name="connsiteY1" fmla="*/ 1999622 h 1999622"/>
              <a:gd name="connsiteX0" fmla="*/ 0 w 2692958"/>
              <a:gd name="connsiteY0" fmla="*/ 0 h 1999622"/>
              <a:gd name="connsiteX1" fmla="*/ 2692958 w 2692958"/>
              <a:gd name="connsiteY1" fmla="*/ 1999622 h 1999622"/>
              <a:gd name="connsiteX0" fmla="*/ 0 w 2692958"/>
              <a:gd name="connsiteY0" fmla="*/ 0 h 1999622"/>
              <a:gd name="connsiteX1" fmla="*/ 2692958 w 2692958"/>
              <a:gd name="connsiteY1" fmla="*/ 1999622 h 1999622"/>
              <a:gd name="connsiteX0" fmla="*/ 0 w 2692958"/>
              <a:gd name="connsiteY0" fmla="*/ 0 h 1999622"/>
              <a:gd name="connsiteX1" fmla="*/ 2692958 w 2692958"/>
              <a:gd name="connsiteY1" fmla="*/ 1999622 h 1999622"/>
              <a:gd name="connsiteX0" fmla="*/ 0 w 2692958"/>
              <a:gd name="connsiteY0" fmla="*/ 0 h 1999622"/>
              <a:gd name="connsiteX1" fmla="*/ 2692958 w 2692958"/>
              <a:gd name="connsiteY1" fmla="*/ 1999622 h 19996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692958" h="1999622">
                <a:moveTo>
                  <a:pt x="0" y="0"/>
                </a:moveTo>
                <a:cubicBezTo>
                  <a:pt x="445478" y="1721618"/>
                  <a:pt x="1768469" y="1920067"/>
                  <a:pt x="2692958" y="1999622"/>
                </a:cubicBezTo>
              </a:path>
            </a:pathLst>
          </a:custGeom>
          <a:noFill/>
          <a:ln w="50800">
            <a:solidFill>
              <a:srgbClr val="FF7737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750" dirty="0"/>
          </a:p>
        </p:txBody>
      </p:sp>
      <p:sp>
        <p:nvSpPr>
          <p:cNvPr id="10" name="Freihandform 9">
            <a:extLst>
              <a:ext uri="{FF2B5EF4-FFF2-40B4-BE49-F238E27FC236}">
                <a16:creationId xmlns:a16="http://schemas.microsoft.com/office/drawing/2014/main" id="{D21816B4-2E6B-01FC-FBF5-0D03CFFD4BC1}"/>
              </a:ext>
            </a:extLst>
          </p:cNvPr>
          <p:cNvSpPr/>
          <p:nvPr/>
        </p:nvSpPr>
        <p:spPr>
          <a:xfrm>
            <a:off x="4633195" y="2100937"/>
            <a:ext cx="2735074" cy="1908563"/>
          </a:xfrm>
          <a:custGeom>
            <a:avLst/>
            <a:gdLst>
              <a:gd name="connsiteX0" fmla="*/ 0 w 2873828"/>
              <a:gd name="connsiteY0" fmla="*/ 0 h 2090057"/>
              <a:gd name="connsiteX1" fmla="*/ 572756 w 2873828"/>
              <a:gd name="connsiteY1" fmla="*/ 964641 h 2090057"/>
              <a:gd name="connsiteX2" fmla="*/ 1718268 w 2873828"/>
              <a:gd name="connsiteY2" fmla="*/ 1446962 h 2090057"/>
              <a:gd name="connsiteX3" fmla="*/ 2873828 w 2873828"/>
              <a:gd name="connsiteY3" fmla="*/ 2090057 h 2090057"/>
              <a:gd name="connsiteX4" fmla="*/ 2873828 w 2873828"/>
              <a:gd name="connsiteY4" fmla="*/ 2090057 h 2090057"/>
              <a:gd name="connsiteX0" fmla="*/ 0 w 2873828"/>
              <a:gd name="connsiteY0" fmla="*/ 0 h 2090057"/>
              <a:gd name="connsiteX1" fmla="*/ 1718268 w 2873828"/>
              <a:gd name="connsiteY1" fmla="*/ 1446962 h 2090057"/>
              <a:gd name="connsiteX2" fmla="*/ 2873828 w 2873828"/>
              <a:gd name="connsiteY2" fmla="*/ 2090057 h 2090057"/>
              <a:gd name="connsiteX3" fmla="*/ 2873828 w 2873828"/>
              <a:gd name="connsiteY3" fmla="*/ 2090057 h 2090057"/>
              <a:gd name="connsiteX0" fmla="*/ 0 w 2783758"/>
              <a:gd name="connsiteY0" fmla="*/ 0 h 695492"/>
              <a:gd name="connsiteX1" fmla="*/ 1628198 w 2783758"/>
              <a:gd name="connsiteY1" fmla="*/ 52397 h 695492"/>
              <a:gd name="connsiteX2" fmla="*/ 2783758 w 2783758"/>
              <a:gd name="connsiteY2" fmla="*/ 695492 h 695492"/>
              <a:gd name="connsiteX3" fmla="*/ 2783758 w 2783758"/>
              <a:gd name="connsiteY3" fmla="*/ 695492 h 695492"/>
              <a:gd name="connsiteX0" fmla="*/ 0 w 2783758"/>
              <a:gd name="connsiteY0" fmla="*/ 283353 h 978845"/>
              <a:gd name="connsiteX1" fmla="*/ 1628198 w 2783758"/>
              <a:gd name="connsiteY1" fmla="*/ 335750 h 978845"/>
              <a:gd name="connsiteX2" fmla="*/ 2783758 w 2783758"/>
              <a:gd name="connsiteY2" fmla="*/ 978845 h 978845"/>
              <a:gd name="connsiteX3" fmla="*/ 2783758 w 2783758"/>
              <a:gd name="connsiteY3" fmla="*/ 978845 h 978845"/>
              <a:gd name="connsiteX0" fmla="*/ 0 w 2828793"/>
              <a:gd name="connsiteY0" fmla="*/ 2273581 h 2969073"/>
              <a:gd name="connsiteX1" fmla="*/ 1628198 w 2828793"/>
              <a:gd name="connsiteY1" fmla="*/ 2325978 h 2969073"/>
              <a:gd name="connsiteX2" fmla="*/ 2783758 w 2828793"/>
              <a:gd name="connsiteY2" fmla="*/ 2969073 h 2969073"/>
              <a:gd name="connsiteX3" fmla="*/ 2828793 w 2828793"/>
              <a:gd name="connsiteY3" fmla="*/ 0 h 2969073"/>
              <a:gd name="connsiteX0" fmla="*/ 0 w 2783758"/>
              <a:gd name="connsiteY0" fmla="*/ 283354 h 978846"/>
              <a:gd name="connsiteX1" fmla="*/ 1628198 w 2783758"/>
              <a:gd name="connsiteY1" fmla="*/ 335751 h 978846"/>
              <a:gd name="connsiteX2" fmla="*/ 2783758 w 2783758"/>
              <a:gd name="connsiteY2" fmla="*/ 978846 h 978846"/>
              <a:gd name="connsiteX0" fmla="*/ 0 w 2828793"/>
              <a:gd name="connsiteY0" fmla="*/ 2464769 h 2613608"/>
              <a:gd name="connsiteX1" fmla="*/ 1628198 w 2828793"/>
              <a:gd name="connsiteY1" fmla="*/ 2517166 h 2613608"/>
              <a:gd name="connsiteX2" fmla="*/ 2828793 w 2828793"/>
              <a:gd name="connsiteY2" fmla="*/ 0 h 2613608"/>
              <a:gd name="connsiteX0" fmla="*/ 0 w 2828793"/>
              <a:gd name="connsiteY0" fmla="*/ 2464769 h 2464768"/>
              <a:gd name="connsiteX1" fmla="*/ 1006717 w 2828793"/>
              <a:gd name="connsiteY1" fmla="*/ 897672 h 2464768"/>
              <a:gd name="connsiteX2" fmla="*/ 2828793 w 2828793"/>
              <a:gd name="connsiteY2" fmla="*/ 0 h 2464768"/>
              <a:gd name="connsiteX0" fmla="*/ 0 w 2828793"/>
              <a:gd name="connsiteY0" fmla="*/ 2464769 h 2464769"/>
              <a:gd name="connsiteX1" fmla="*/ 1006717 w 2828793"/>
              <a:gd name="connsiteY1" fmla="*/ 897672 h 2464769"/>
              <a:gd name="connsiteX2" fmla="*/ 2828793 w 2828793"/>
              <a:gd name="connsiteY2" fmla="*/ 0 h 2464769"/>
              <a:gd name="connsiteX0" fmla="*/ 0 w 2828793"/>
              <a:gd name="connsiteY0" fmla="*/ 2464769 h 2464769"/>
              <a:gd name="connsiteX1" fmla="*/ 1006717 w 2828793"/>
              <a:gd name="connsiteY1" fmla="*/ 897672 h 2464769"/>
              <a:gd name="connsiteX2" fmla="*/ 2828793 w 2828793"/>
              <a:gd name="connsiteY2" fmla="*/ 0 h 24647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828793" h="2464769">
                <a:moveTo>
                  <a:pt x="0" y="2464769"/>
                </a:moveTo>
                <a:cubicBezTo>
                  <a:pt x="285915" y="1855254"/>
                  <a:pt x="427169" y="1409685"/>
                  <a:pt x="1006717" y="897672"/>
                </a:cubicBezTo>
                <a:cubicBezTo>
                  <a:pt x="1586265" y="385659"/>
                  <a:pt x="2828793" y="0"/>
                  <a:pt x="2828793" y="0"/>
                </a:cubicBezTo>
              </a:path>
            </a:pathLst>
          </a:custGeom>
          <a:noFill/>
          <a:ln w="50800">
            <a:solidFill>
              <a:srgbClr val="8EAB99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750"/>
          </a:p>
        </p:txBody>
      </p:sp>
      <p:sp>
        <p:nvSpPr>
          <p:cNvPr id="22" name="Textfeld 21"/>
          <p:cNvSpPr txBox="1"/>
          <p:nvPr/>
        </p:nvSpPr>
        <p:spPr>
          <a:xfrm>
            <a:off x="7140059" y="4740414"/>
            <a:ext cx="15946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latin typeface="Fira Sans" panose="020B0503050000020004" pitchFamily="34" charset="0"/>
              </a:rPr>
              <a:t>Volume (m</a:t>
            </a:r>
            <a:r>
              <a:rPr lang="de-DE" baseline="30000" dirty="0">
                <a:latin typeface="Fira Sans" panose="020B0503050000020004" pitchFamily="34" charset="0"/>
              </a:rPr>
              <a:t>3</a:t>
            </a:r>
            <a:r>
              <a:rPr lang="de-DE" dirty="0">
                <a:latin typeface="Fira Sans" panose="020B0503050000020004" pitchFamily="34" charset="0"/>
              </a:rPr>
              <a:t>/</a:t>
            </a:r>
            <a:r>
              <a:rPr lang="de-DE" dirty="0" err="1">
                <a:latin typeface="Fira Sans" panose="020B0503050000020004" pitchFamily="34" charset="0"/>
              </a:rPr>
              <a:t>tree</a:t>
            </a:r>
            <a:r>
              <a:rPr lang="de-DE" dirty="0">
                <a:latin typeface="Fira Sans" panose="020B0503050000020004" pitchFamily="34" charset="0"/>
              </a:rPr>
              <a:t>)</a:t>
            </a:r>
          </a:p>
        </p:txBody>
      </p:sp>
      <p:cxnSp>
        <p:nvCxnSpPr>
          <p:cNvPr id="16" name="Gerade Verbindung mit Pfeil 15"/>
          <p:cNvCxnSpPr/>
          <p:nvPr/>
        </p:nvCxnSpPr>
        <p:spPr>
          <a:xfrm flipV="1">
            <a:off x="4479279" y="1881051"/>
            <a:ext cx="0" cy="2728955"/>
          </a:xfrm>
          <a:prstGeom prst="straightConnector1">
            <a:avLst/>
          </a:prstGeom>
          <a:ln w="76200" cap="rnd">
            <a:solidFill>
              <a:srgbClr val="FF7737"/>
            </a:solidFill>
            <a:round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Gerade Verbindung mit Pfeil 17"/>
          <p:cNvCxnSpPr/>
          <p:nvPr/>
        </p:nvCxnSpPr>
        <p:spPr>
          <a:xfrm>
            <a:off x="4479279" y="4614238"/>
            <a:ext cx="3312171" cy="0"/>
          </a:xfrm>
          <a:prstGeom prst="straightConnector1">
            <a:avLst/>
          </a:prstGeom>
          <a:ln w="76200" cap="rnd">
            <a:solidFill>
              <a:srgbClr val="FF7737"/>
            </a:solidFill>
            <a:round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feld 11"/>
          <p:cNvSpPr txBox="1"/>
          <p:nvPr/>
        </p:nvSpPr>
        <p:spPr>
          <a:xfrm>
            <a:off x="6535526" y="2316668"/>
            <a:ext cx="15946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latin typeface="Fira Sans" panose="020B0503050000020004" pitchFamily="34" charset="0"/>
              </a:rPr>
              <a:t>m</a:t>
            </a:r>
            <a:r>
              <a:rPr lang="de-DE" baseline="30000" dirty="0">
                <a:latin typeface="Fira Sans" panose="020B0503050000020004" pitchFamily="34" charset="0"/>
              </a:rPr>
              <a:t>3 </a:t>
            </a:r>
            <a:r>
              <a:rPr lang="de-DE" dirty="0">
                <a:latin typeface="Fira Sans" panose="020B0503050000020004" pitchFamily="34" charset="0"/>
              </a:rPr>
              <a:t>per </a:t>
            </a:r>
            <a:r>
              <a:rPr lang="de-DE" dirty="0" err="1">
                <a:latin typeface="Fira Sans" panose="020B0503050000020004" pitchFamily="34" charset="0"/>
              </a:rPr>
              <a:t>hour</a:t>
            </a:r>
            <a:endParaRPr lang="de-DE" dirty="0">
              <a:latin typeface="Fira Sans" panose="020B0503050000020004" pitchFamily="34" charset="0"/>
            </a:endParaRPr>
          </a:p>
        </p:txBody>
      </p:sp>
      <p:sp>
        <p:nvSpPr>
          <p:cNvPr id="13" name="Textfeld 12"/>
          <p:cNvSpPr txBox="1"/>
          <p:nvPr/>
        </p:nvSpPr>
        <p:spPr>
          <a:xfrm>
            <a:off x="6535526" y="3931721"/>
            <a:ext cx="15946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latin typeface="Fira Sans" panose="020B0503050000020004" pitchFamily="34" charset="0"/>
              </a:rPr>
              <a:t>time per m</a:t>
            </a:r>
            <a:r>
              <a:rPr lang="de-DE" baseline="30000" dirty="0">
                <a:latin typeface="Fira Sans" panose="020B0503050000020004" pitchFamily="34" charset="0"/>
              </a:rPr>
              <a:t>3</a:t>
            </a:r>
            <a:endParaRPr lang="de-DE" dirty="0">
              <a:latin typeface="Fira Sans" panose="020B05030500000200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83081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hteck 1"/>
              <p:cNvSpPr/>
              <p:nvPr/>
            </p:nvSpPr>
            <p:spPr>
              <a:xfrm>
                <a:off x="5178858" y="3244334"/>
                <a:ext cx="1834284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de-DE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de-DE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de-DE" i="1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de-DE" i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de-DE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de-DE" i="1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de-DE" i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de-DE" i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de-DE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de-DE" i="1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de-DE" i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de-DE" i="0">
                          <a:latin typeface="Cambria Math" panose="02040503050406030204" pitchFamily="18" charset="0"/>
                        </a:rPr>
                        <m:t>∗</m:t>
                      </m:r>
                      <m:sSub>
                        <m:sSubPr>
                          <m:ctrlPr>
                            <a:rPr lang="de-DE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de-DE" i="1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de-DE" i="1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</m:oMath>
                  </m:oMathPara>
                </a14:m>
                <a:endParaRPr lang="de-DE" dirty="0"/>
              </a:p>
            </p:txBody>
          </p:sp>
        </mc:Choice>
        <mc:Fallback xmlns="">
          <p:sp>
            <p:nvSpPr>
              <p:cNvPr id="2" name="Rechteck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78858" y="3244334"/>
                <a:ext cx="1834284" cy="36933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hteck 5"/>
              <p:cNvSpPr/>
              <p:nvPr/>
            </p:nvSpPr>
            <p:spPr>
              <a:xfrm>
                <a:off x="5501446" y="1635540"/>
                <a:ext cx="1189108" cy="63953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de-DE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de-DE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de-DE" i="1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de-DE" i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de-DE" i="1">
                              <a:latin typeface="Cambria Math" panose="02040503050406030204" pitchFamily="18" charset="0"/>
                            </a:rPr>
                            <m:t>𝑚</m:t>
                          </m:r>
                          <m:r>
                            <a:rPr lang="de-DE" i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de-DE" i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de-DE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de-DE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de-DE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de-DE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de-DE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de-DE" i="1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de-DE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de-DE" dirty="0"/>
              </a:p>
            </p:txBody>
          </p:sp>
        </mc:Choice>
        <mc:Fallback xmlns="">
          <p:sp>
            <p:nvSpPr>
              <p:cNvPr id="6" name="Rechteck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01446" y="1635540"/>
                <a:ext cx="1189108" cy="63953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hteck 6"/>
              <p:cNvSpPr/>
              <p:nvPr/>
            </p:nvSpPr>
            <p:spPr>
              <a:xfrm>
                <a:off x="4918791" y="4473535"/>
                <a:ext cx="2709524" cy="68076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de-DE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de-DE" i="1"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de-DE" i="1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de-DE" i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de-DE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de-DE" i="0">
                              <a:latin typeface="Cambria Math" panose="02040503050406030204" pitchFamily="18" charset="0"/>
                            </a:rPr>
                            <m:t>60</m:t>
                          </m:r>
                        </m:num>
                        <m:den>
                          <m:sSub>
                            <m:sSubPr>
                              <m:ctrlPr>
                                <a:rPr lang="de-DE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de-DE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de-DE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de-DE" i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de-DE" b="1" i="1">
                                  <a:latin typeface="Cambria Math" panose="02040503050406030204" pitchFamily="18" charset="0"/>
                                </a:rPr>
                                <m:t>𝒎</m:t>
                              </m:r>
                              <m:r>
                                <a:rPr lang="de-DE" b="0" i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b>
                          </m:sSub>
                        </m:den>
                      </m:f>
                      <m:r>
                        <a:rPr lang="de-DE" b="0" i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de-DE" b="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de-DE" b="0" i="0">
                              <a:latin typeface="Cambria Math" panose="02040503050406030204" pitchFamily="18" charset="0"/>
                            </a:rPr>
                            <m:t>60∗ </m:t>
                          </m:r>
                          <m:sSub>
                            <m:sSubPr>
                              <m:ctrlPr>
                                <a:rPr lang="de-DE" b="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de-DE" b="0" i="1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de-DE" b="0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de-DE" b="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de-DE" b="0" i="1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  <m:sub>
                              <m:r>
                                <a:rPr lang="de-DE" b="0" i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  <m:r>
                            <a:rPr lang="de-DE" b="0" i="0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de-DE" b="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de-DE" b="0" i="1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  <m:sub>
                              <m:r>
                                <a:rPr lang="de-DE" b="0" i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de-DE" b="0" i="0">
                              <a:latin typeface="Cambria Math" panose="02040503050406030204" pitchFamily="18" charset="0"/>
                            </a:rPr>
                            <m:t>∗</m:t>
                          </m:r>
                          <m:sSub>
                            <m:sSubPr>
                              <m:ctrlPr>
                                <a:rPr lang="de-DE" b="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de-DE" b="0" i="1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de-DE" b="0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den>
                      </m:f>
                      <m:r>
                        <m:rPr>
                          <m:nor/>
                        </m:rPr>
                        <a:rPr lang="de-DE" b="0" i="1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de-DE" dirty="0"/>
              </a:p>
            </p:txBody>
          </p:sp>
        </mc:Choice>
        <mc:Fallback xmlns="">
          <p:sp>
            <p:nvSpPr>
              <p:cNvPr id="7" name="Rechteck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18791" y="4473535"/>
                <a:ext cx="2709524" cy="68076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756807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5" name="Gerader Verbinder 24"/>
          <p:cNvCxnSpPr/>
          <p:nvPr/>
        </p:nvCxnSpPr>
        <p:spPr>
          <a:xfrm>
            <a:off x="4479279" y="4241936"/>
            <a:ext cx="2853565" cy="0"/>
          </a:xfrm>
          <a:prstGeom prst="line">
            <a:avLst/>
          </a:prstGeom>
          <a:ln w="50800">
            <a:solidFill>
              <a:schemeClr val="bg1">
                <a:lumMod val="8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Gerader Verbinder 4"/>
          <p:cNvCxnSpPr>
            <a:stCxn id="9" idx="1"/>
          </p:cNvCxnSpPr>
          <p:nvPr/>
        </p:nvCxnSpPr>
        <p:spPr>
          <a:xfrm flipH="1">
            <a:off x="4479279" y="4240661"/>
            <a:ext cx="2853566" cy="178626"/>
          </a:xfrm>
          <a:prstGeom prst="line">
            <a:avLst/>
          </a:prstGeom>
          <a:ln w="50800">
            <a:solidFill>
              <a:srgbClr val="355D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Freihandform 8">
            <a:extLst>
              <a:ext uri="{FF2B5EF4-FFF2-40B4-BE49-F238E27FC236}">
                <a16:creationId xmlns:a16="http://schemas.microsoft.com/office/drawing/2014/main" id="{772F2146-B9C0-8925-58AB-581047ED79EA}"/>
              </a:ext>
            </a:extLst>
          </p:cNvPr>
          <p:cNvSpPr/>
          <p:nvPr/>
        </p:nvSpPr>
        <p:spPr>
          <a:xfrm>
            <a:off x="4633194" y="3018825"/>
            <a:ext cx="2699651" cy="1221836"/>
          </a:xfrm>
          <a:custGeom>
            <a:avLst/>
            <a:gdLst>
              <a:gd name="connsiteX0" fmla="*/ 0 w 2692958"/>
              <a:gd name="connsiteY0" fmla="*/ 0 h 1999622"/>
              <a:gd name="connsiteX1" fmla="*/ 2692958 w 2692958"/>
              <a:gd name="connsiteY1" fmla="*/ 1999622 h 1999622"/>
              <a:gd name="connsiteX0" fmla="*/ 0 w 2692958"/>
              <a:gd name="connsiteY0" fmla="*/ 0 h 1999622"/>
              <a:gd name="connsiteX1" fmla="*/ 2692958 w 2692958"/>
              <a:gd name="connsiteY1" fmla="*/ 1999622 h 1999622"/>
              <a:gd name="connsiteX0" fmla="*/ 0 w 2692958"/>
              <a:gd name="connsiteY0" fmla="*/ 0 h 1999622"/>
              <a:gd name="connsiteX1" fmla="*/ 2692958 w 2692958"/>
              <a:gd name="connsiteY1" fmla="*/ 1999622 h 1999622"/>
              <a:gd name="connsiteX0" fmla="*/ 0 w 2692958"/>
              <a:gd name="connsiteY0" fmla="*/ 0 h 1999622"/>
              <a:gd name="connsiteX1" fmla="*/ 2692958 w 2692958"/>
              <a:gd name="connsiteY1" fmla="*/ 1999622 h 1999622"/>
              <a:gd name="connsiteX0" fmla="*/ 0 w 2692958"/>
              <a:gd name="connsiteY0" fmla="*/ 0 h 1999622"/>
              <a:gd name="connsiteX1" fmla="*/ 2692958 w 2692958"/>
              <a:gd name="connsiteY1" fmla="*/ 1999622 h 19996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692958" h="1999622">
                <a:moveTo>
                  <a:pt x="0" y="0"/>
                </a:moveTo>
                <a:cubicBezTo>
                  <a:pt x="445478" y="1721618"/>
                  <a:pt x="1768469" y="1920067"/>
                  <a:pt x="2692958" y="1999622"/>
                </a:cubicBezTo>
              </a:path>
            </a:pathLst>
          </a:custGeom>
          <a:noFill/>
          <a:ln w="50800">
            <a:solidFill>
              <a:srgbClr val="FF7737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750" dirty="0"/>
          </a:p>
        </p:txBody>
      </p:sp>
      <p:sp>
        <p:nvSpPr>
          <p:cNvPr id="10" name="Freihandform 9">
            <a:extLst>
              <a:ext uri="{FF2B5EF4-FFF2-40B4-BE49-F238E27FC236}">
                <a16:creationId xmlns:a16="http://schemas.microsoft.com/office/drawing/2014/main" id="{D21816B4-2E6B-01FC-FBF5-0D03CFFD4BC1}"/>
              </a:ext>
            </a:extLst>
          </p:cNvPr>
          <p:cNvSpPr/>
          <p:nvPr/>
        </p:nvSpPr>
        <p:spPr>
          <a:xfrm>
            <a:off x="4633195" y="2100937"/>
            <a:ext cx="2735074" cy="1908563"/>
          </a:xfrm>
          <a:custGeom>
            <a:avLst/>
            <a:gdLst>
              <a:gd name="connsiteX0" fmla="*/ 0 w 2873828"/>
              <a:gd name="connsiteY0" fmla="*/ 0 h 2090057"/>
              <a:gd name="connsiteX1" fmla="*/ 572756 w 2873828"/>
              <a:gd name="connsiteY1" fmla="*/ 964641 h 2090057"/>
              <a:gd name="connsiteX2" fmla="*/ 1718268 w 2873828"/>
              <a:gd name="connsiteY2" fmla="*/ 1446962 h 2090057"/>
              <a:gd name="connsiteX3" fmla="*/ 2873828 w 2873828"/>
              <a:gd name="connsiteY3" fmla="*/ 2090057 h 2090057"/>
              <a:gd name="connsiteX4" fmla="*/ 2873828 w 2873828"/>
              <a:gd name="connsiteY4" fmla="*/ 2090057 h 2090057"/>
              <a:gd name="connsiteX0" fmla="*/ 0 w 2873828"/>
              <a:gd name="connsiteY0" fmla="*/ 0 h 2090057"/>
              <a:gd name="connsiteX1" fmla="*/ 1718268 w 2873828"/>
              <a:gd name="connsiteY1" fmla="*/ 1446962 h 2090057"/>
              <a:gd name="connsiteX2" fmla="*/ 2873828 w 2873828"/>
              <a:gd name="connsiteY2" fmla="*/ 2090057 h 2090057"/>
              <a:gd name="connsiteX3" fmla="*/ 2873828 w 2873828"/>
              <a:gd name="connsiteY3" fmla="*/ 2090057 h 2090057"/>
              <a:gd name="connsiteX0" fmla="*/ 0 w 2783758"/>
              <a:gd name="connsiteY0" fmla="*/ 0 h 695492"/>
              <a:gd name="connsiteX1" fmla="*/ 1628198 w 2783758"/>
              <a:gd name="connsiteY1" fmla="*/ 52397 h 695492"/>
              <a:gd name="connsiteX2" fmla="*/ 2783758 w 2783758"/>
              <a:gd name="connsiteY2" fmla="*/ 695492 h 695492"/>
              <a:gd name="connsiteX3" fmla="*/ 2783758 w 2783758"/>
              <a:gd name="connsiteY3" fmla="*/ 695492 h 695492"/>
              <a:gd name="connsiteX0" fmla="*/ 0 w 2783758"/>
              <a:gd name="connsiteY0" fmla="*/ 283353 h 978845"/>
              <a:gd name="connsiteX1" fmla="*/ 1628198 w 2783758"/>
              <a:gd name="connsiteY1" fmla="*/ 335750 h 978845"/>
              <a:gd name="connsiteX2" fmla="*/ 2783758 w 2783758"/>
              <a:gd name="connsiteY2" fmla="*/ 978845 h 978845"/>
              <a:gd name="connsiteX3" fmla="*/ 2783758 w 2783758"/>
              <a:gd name="connsiteY3" fmla="*/ 978845 h 978845"/>
              <a:gd name="connsiteX0" fmla="*/ 0 w 2828793"/>
              <a:gd name="connsiteY0" fmla="*/ 2273581 h 2969073"/>
              <a:gd name="connsiteX1" fmla="*/ 1628198 w 2828793"/>
              <a:gd name="connsiteY1" fmla="*/ 2325978 h 2969073"/>
              <a:gd name="connsiteX2" fmla="*/ 2783758 w 2828793"/>
              <a:gd name="connsiteY2" fmla="*/ 2969073 h 2969073"/>
              <a:gd name="connsiteX3" fmla="*/ 2828793 w 2828793"/>
              <a:gd name="connsiteY3" fmla="*/ 0 h 2969073"/>
              <a:gd name="connsiteX0" fmla="*/ 0 w 2783758"/>
              <a:gd name="connsiteY0" fmla="*/ 283354 h 978846"/>
              <a:gd name="connsiteX1" fmla="*/ 1628198 w 2783758"/>
              <a:gd name="connsiteY1" fmla="*/ 335751 h 978846"/>
              <a:gd name="connsiteX2" fmla="*/ 2783758 w 2783758"/>
              <a:gd name="connsiteY2" fmla="*/ 978846 h 978846"/>
              <a:gd name="connsiteX0" fmla="*/ 0 w 2828793"/>
              <a:gd name="connsiteY0" fmla="*/ 2464769 h 2613608"/>
              <a:gd name="connsiteX1" fmla="*/ 1628198 w 2828793"/>
              <a:gd name="connsiteY1" fmla="*/ 2517166 h 2613608"/>
              <a:gd name="connsiteX2" fmla="*/ 2828793 w 2828793"/>
              <a:gd name="connsiteY2" fmla="*/ 0 h 2613608"/>
              <a:gd name="connsiteX0" fmla="*/ 0 w 2828793"/>
              <a:gd name="connsiteY0" fmla="*/ 2464769 h 2464768"/>
              <a:gd name="connsiteX1" fmla="*/ 1006717 w 2828793"/>
              <a:gd name="connsiteY1" fmla="*/ 897672 h 2464768"/>
              <a:gd name="connsiteX2" fmla="*/ 2828793 w 2828793"/>
              <a:gd name="connsiteY2" fmla="*/ 0 h 2464768"/>
              <a:gd name="connsiteX0" fmla="*/ 0 w 2828793"/>
              <a:gd name="connsiteY0" fmla="*/ 2464769 h 2464769"/>
              <a:gd name="connsiteX1" fmla="*/ 1006717 w 2828793"/>
              <a:gd name="connsiteY1" fmla="*/ 897672 h 2464769"/>
              <a:gd name="connsiteX2" fmla="*/ 2828793 w 2828793"/>
              <a:gd name="connsiteY2" fmla="*/ 0 h 2464769"/>
              <a:gd name="connsiteX0" fmla="*/ 0 w 2828793"/>
              <a:gd name="connsiteY0" fmla="*/ 2464769 h 2464769"/>
              <a:gd name="connsiteX1" fmla="*/ 1006717 w 2828793"/>
              <a:gd name="connsiteY1" fmla="*/ 897672 h 2464769"/>
              <a:gd name="connsiteX2" fmla="*/ 2828793 w 2828793"/>
              <a:gd name="connsiteY2" fmla="*/ 0 h 24647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828793" h="2464769">
                <a:moveTo>
                  <a:pt x="0" y="2464769"/>
                </a:moveTo>
                <a:cubicBezTo>
                  <a:pt x="285915" y="1855254"/>
                  <a:pt x="427169" y="1409685"/>
                  <a:pt x="1006717" y="897672"/>
                </a:cubicBezTo>
                <a:cubicBezTo>
                  <a:pt x="1586265" y="385659"/>
                  <a:pt x="2828793" y="0"/>
                  <a:pt x="2828793" y="0"/>
                </a:cubicBezTo>
              </a:path>
            </a:pathLst>
          </a:custGeom>
          <a:noFill/>
          <a:ln w="50800">
            <a:solidFill>
              <a:srgbClr val="8EAB99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750"/>
          </a:p>
        </p:txBody>
      </p:sp>
      <p:sp>
        <p:nvSpPr>
          <p:cNvPr id="22" name="Textfeld 21"/>
          <p:cNvSpPr txBox="1"/>
          <p:nvPr/>
        </p:nvSpPr>
        <p:spPr>
          <a:xfrm>
            <a:off x="7791450" y="4291072"/>
            <a:ext cx="15946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latin typeface="Fira Sans" panose="020B0503050000020004" pitchFamily="34" charset="0"/>
              </a:rPr>
              <a:t>Volume (m</a:t>
            </a:r>
            <a:r>
              <a:rPr lang="de-DE" baseline="30000" dirty="0">
                <a:latin typeface="Fira Sans" panose="020B0503050000020004" pitchFamily="34" charset="0"/>
              </a:rPr>
              <a:t>3</a:t>
            </a:r>
            <a:r>
              <a:rPr lang="de-DE" dirty="0">
                <a:latin typeface="Fira Sans" panose="020B0503050000020004" pitchFamily="34" charset="0"/>
              </a:rPr>
              <a:t>/</a:t>
            </a:r>
            <a:r>
              <a:rPr lang="de-DE" dirty="0" err="1">
                <a:latin typeface="Fira Sans" panose="020B0503050000020004" pitchFamily="34" charset="0"/>
              </a:rPr>
              <a:t>tree</a:t>
            </a:r>
            <a:r>
              <a:rPr lang="de-DE" dirty="0">
                <a:latin typeface="Fira Sans" panose="020B0503050000020004" pitchFamily="34" charset="0"/>
              </a:rPr>
              <a:t>)</a:t>
            </a:r>
          </a:p>
        </p:txBody>
      </p:sp>
      <p:cxnSp>
        <p:nvCxnSpPr>
          <p:cNvPr id="16" name="Gerade Verbindung mit Pfeil 15"/>
          <p:cNvCxnSpPr/>
          <p:nvPr/>
        </p:nvCxnSpPr>
        <p:spPr>
          <a:xfrm flipV="1">
            <a:off x="4479279" y="1881051"/>
            <a:ext cx="0" cy="2728955"/>
          </a:xfrm>
          <a:prstGeom prst="straightConnector1">
            <a:avLst/>
          </a:prstGeom>
          <a:ln w="76200" cap="rnd">
            <a:solidFill>
              <a:srgbClr val="FF7737"/>
            </a:solidFill>
            <a:round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Gerade Verbindung mit Pfeil 17"/>
          <p:cNvCxnSpPr/>
          <p:nvPr/>
        </p:nvCxnSpPr>
        <p:spPr>
          <a:xfrm>
            <a:off x="4479279" y="4614238"/>
            <a:ext cx="3312171" cy="0"/>
          </a:xfrm>
          <a:prstGeom prst="straightConnector1">
            <a:avLst/>
          </a:prstGeom>
          <a:ln w="76200" cap="rnd">
            <a:solidFill>
              <a:srgbClr val="FF7737"/>
            </a:solidFill>
            <a:round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feld 11"/>
          <p:cNvSpPr txBox="1"/>
          <p:nvPr/>
        </p:nvSpPr>
        <p:spPr>
          <a:xfrm>
            <a:off x="6535526" y="2316668"/>
            <a:ext cx="15946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latin typeface="Fira Sans" panose="020B0503050000020004" pitchFamily="34" charset="0"/>
              </a:rPr>
              <a:t>m</a:t>
            </a:r>
            <a:r>
              <a:rPr lang="de-DE" baseline="30000" dirty="0">
                <a:latin typeface="Fira Sans" panose="020B0503050000020004" pitchFamily="34" charset="0"/>
              </a:rPr>
              <a:t>3 </a:t>
            </a:r>
            <a:r>
              <a:rPr lang="de-DE" dirty="0">
                <a:latin typeface="Fira Sans" panose="020B0503050000020004" pitchFamily="34" charset="0"/>
              </a:rPr>
              <a:t>per </a:t>
            </a:r>
            <a:r>
              <a:rPr lang="de-DE" dirty="0" err="1">
                <a:latin typeface="Fira Sans" panose="020B0503050000020004" pitchFamily="34" charset="0"/>
              </a:rPr>
              <a:t>hour</a:t>
            </a:r>
            <a:endParaRPr lang="de-DE" dirty="0">
              <a:latin typeface="Fira Sans" panose="020B0503050000020004" pitchFamily="34" charset="0"/>
            </a:endParaRPr>
          </a:p>
        </p:txBody>
      </p:sp>
      <p:sp>
        <p:nvSpPr>
          <p:cNvPr id="13" name="Textfeld 12"/>
          <p:cNvSpPr txBox="1"/>
          <p:nvPr/>
        </p:nvSpPr>
        <p:spPr>
          <a:xfrm>
            <a:off x="6535526" y="3771917"/>
            <a:ext cx="15946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latin typeface="Fira Sans" panose="020B0503050000020004" pitchFamily="34" charset="0"/>
              </a:rPr>
              <a:t>time per m</a:t>
            </a:r>
            <a:r>
              <a:rPr lang="de-DE" baseline="30000" dirty="0">
                <a:latin typeface="Fira Sans" panose="020B0503050000020004" pitchFamily="34" charset="0"/>
              </a:rPr>
              <a:t>3</a:t>
            </a:r>
            <a:endParaRPr lang="de-DE" dirty="0">
              <a:latin typeface="Fira Sans" panose="020B0503050000020004" pitchFamily="34" charset="0"/>
            </a:endParaRPr>
          </a:p>
        </p:txBody>
      </p:sp>
      <p:cxnSp>
        <p:nvCxnSpPr>
          <p:cNvPr id="3" name="Gerader Verbinder 2"/>
          <p:cNvCxnSpPr/>
          <p:nvPr/>
        </p:nvCxnSpPr>
        <p:spPr>
          <a:xfrm flipV="1">
            <a:off x="7303030" y="4447713"/>
            <a:ext cx="0" cy="162293"/>
          </a:xfrm>
          <a:prstGeom prst="line">
            <a:avLst/>
          </a:prstGeom>
          <a:ln w="50800">
            <a:solidFill>
              <a:srgbClr val="FF77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feld 10"/>
          <p:cNvSpPr txBox="1"/>
          <p:nvPr/>
        </p:nvSpPr>
        <p:spPr>
          <a:xfrm>
            <a:off x="7149961" y="4601265"/>
            <a:ext cx="397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latin typeface="Fira Sans" panose="020B0503050000020004" pitchFamily="34" charset="0"/>
              </a:rPr>
              <a:t>1</a:t>
            </a:r>
          </a:p>
        </p:txBody>
      </p:sp>
      <p:cxnSp>
        <p:nvCxnSpPr>
          <p:cNvPr id="15" name="Gerader Verbinder 14"/>
          <p:cNvCxnSpPr/>
          <p:nvPr/>
        </p:nvCxnSpPr>
        <p:spPr>
          <a:xfrm flipH="1">
            <a:off x="4319808" y="4419287"/>
            <a:ext cx="158800" cy="0"/>
          </a:xfrm>
          <a:prstGeom prst="line">
            <a:avLst/>
          </a:prstGeom>
          <a:ln w="50800">
            <a:solidFill>
              <a:srgbClr val="FF77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Gerader Verbinder 20"/>
          <p:cNvCxnSpPr/>
          <p:nvPr/>
        </p:nvCxnSpPr>
        <p:spPr>
          <a:xfrm flipH="1">
            <a:off x="4320479" y="4601265"/>
            <a:ext cx="158800" cy="0"/>
          </a:xfrm>
          <a:prstGeom prst="line">
            <a:avLst/>
          </a:prstGeom>
          <a:ln w="50800">
            <a:solidFill>
              <a:srgbClr val="FF77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Gerader Verbinder 22"/>
          <p:cNvCxnSpPr/>
          <p:nvPr/>
        </p:nvCxnSpPr>
        <p:spPr>
          <a:xfrm flipH="1">
            <a:off x="4320479" y="4241936"/>
            <a:ext cx="158800" cy="0"/>
          </a:xfrm>
          <a:prstGeom prst="line">
            <a:avLst/>
          </a:prstGeom>
          <a:ln w="50800">
            <a:solidFill>
              <a:srgbClr val="FF77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feld 27"/>
          <p:cNvSpPr txBox="1"/>
          <p:nvPr/>
        </p:nvSpPr>
        <p:spPr>
          <a:xfrm>
            <a:off x="3997659" y="4327519"/>
            <a:ext cx="5280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latin typeface="Fira Sans" panose="020B0503050000020004" pitchFamily="34" charset="0"/>
              </a:rPr>
              <a:t>b</a:t>
            </a:r>
            <a:r>
              <a:rPr lang="de-DE" baseline="-25000" dirty="0">
                <a:latin typeface="Fira Sans" panose="020B0503050000020004" pitchFamily="34" charset="0"/>
              </a:rPr>
              <a:t>0</a:t>
            </a:r>
          </a:p>
        </p:txBody>
      </p:sp>
      <p:sp>
        <p:nvSpPr>
          <p:cNvPr id="29" name="Textfeld 28"/>
          <p:cNvSpPr txBox="1"/>
          <p:nvPr/>
        </p:nvSpPr>
        <p:spPr>
          <a:xfrm>
            <a:off x="3997659" y="4069451"/>
            <a:ext cx="5280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latin typeface="Fira Sans" panose="020B0503050000020004" pitchFamily="34" charset="0"/>
              </a:rPr>
              <a:t>b</a:t>
            </a:r>
            <a:r>
              <a:rPr lang="de-DE" baseline="-25000" dirty="0">
                <a:latin typeface="Fira Sans" panose="020B0503050000020004" pitchFamily="34" charset="0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7807731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6" name="Tabelle 35">
            <a:extLst>
              <a:ext uri="{FF2B5EF4-FFF2-40B4-BE49-F238E27FC236}">
                <a16:creationId xmlns:a16="http://schemas.microsoft.com/office/drawing/2014/main" id="{30330AD2-F95D-EC4D-9BFB-0E9BD76E4FF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01002340"/>
              </p:ext>
            </p:extLst>
          </p:nvPr>
        </p:nvGraphicFramePr>
        <p:xfrm>
          <a:off x="3219400" y="809750"/>
          <a:ext cx="5916639" cy="452686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9722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722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7221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31716">
                <a:tc>
                  <a:txBody>
                    <a:bodyPr/>
                    <a:lstStyle/>
                    <a:p>
                      <a:endParaRPr lang="de-DE" sz="1200" b="1" kern="1200" dirty="0">
                        <a:solidFill>
                          <a:schemeClr val="lt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1200" b="1" kern="1200" dirty="0">
                        <a:solidFill>
                          <a:schemeClr val="lt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04088" marR="104088" marT="52044" marB="52044">
                    <a:lnL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1200" b="1" kern="1200" dirty="0">
                        <a:solidFill>
                          <a:schemeClr val="lt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04088" marR="104088" marT="52044" marB="52044">
                    <a:lnL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1716">
                <a:tc>
                  <a:txBody>
                    <a:bodyPr/>
                    <a:lstStyle/>
                    <a:p>
                      <a:endParaRPr lang="de-DE" sz="1200" b="1" kern="1200" dirty="0">
                        <a:solidFill>
                          <a:schemeClr val="lt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1200" b="1" kern="1200" dirty="0">
                        <a:solidFill>
                          <a:schemeClr val="lt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1200" b="1" kern="1200" dirty="0">
                        <a:solidFill>
                          <a:schemeClr val="lt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31716">
                <a:tc>
                  <a:txBody>
                    <a:bodyPr/>
                    <a:lstStyle/>
                    <a:p>
                      <a:endParaRPr lang="de-DE" sz="1200" b="1" kern="1200" dirty="0">
                        <a:solidFill>
                          <a:schemeClr val="lt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1200" b="1" kern="1200" dirty="0">
                        <a:solidFill>
                          <a:schemeClr val="lt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1200" b="1" kern="1200" dirty="0">
                        <a:solidFill>
                          <a:schemeClr val="lt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31716">
                <a:tc>
                  <a:txBody>
                    <a:bodyPr/>
                    <a:lstStyle/>
                    <a:p>
                      <a:endParaRPr lang="de-DE" sz="1200" b="1" kern="1200" dirty="0">
                        <a:solidFill>
                          <a:schemeClr val="lt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1200" b="1" kern="1200" dirty="0">
                        <a:solidFill>
                          <a:schemeClr val="lt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1200" b="1" kern="1200" dirty="0">
                        <a:solidFill>
                          <a:schemeClr val="lt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37" name="Freeform 8">
            <a:extLst>
              <a:ext uri="{FF2B5EF4-FFF2-40B4-BE49-F238E27FC236}">
                <a16:creationId xmlns:a16="http://schemas.microsoft.com/office/drawing/2014/main" id="{3E411AAC-DD38-8C40-9A4A-2F2981EDD317}"/>
              </a:ext>
            </a:extLst>
          </p:cNvPr>
          <p:cNvSpPr>
            <a:spLocks/>
          </p:cNvSpPr>
          <p:nvPr/>
        </p:nvSpPr>
        <p:spPr bwMode="auto">
          <a:xfrm>
            <a:off x="3590924" y="471601"/>
            <a:ext cx="568422" cy="576000"/>
          </a:xfrm>
          <a:custGeom>
            <a:avLst/>
            <a:gdLst/>
            <a:ahLst/>
            <a:cxnLst>
              <a:cxn ang="0">
                <a:pos x="61" y="152"/>
              </a:cxn>
              <a:cxn ang="0">
                <a:pos x="88" y="152"/>
              </a:cxn>
              <a:cxn ang="0">
                <a:pos x="88" y="117"/>
              </a:cxn>
              <a:cxn ang="0">
                <a:pos x="123" y="78"/>
              </a:cxn>
              <a:cxn ang="0">
                <a:pos x="105" y="39"/>
              </a:cxn>
              <a:cxn ang="0">
                <a:pos x="47" y="39"/>
              </a:cxn>
              <a:cxn ang="0">
                <a:pos x="33" y="79"/>
              </a:cxn>
              <a:cxn ang="0">
                <a:pos x="61" y="117"/>
              </a:cxn>
              <a:cxn ang="0">
                <a:pos x="61" y="152"/>
              </a:cxn>
            </a:cxnLst>
            <a:rect l="0" t="0" r="r" b="b"/>
            <a:pathLst>
              <a:path w="150" h="152">
                <a:moveTo>
                  <a:pt x="61" y="152"/>
                </a:moveTo>
                <a:lnTo>
                  <a:pt x="88" y="152"/>
                </a:lnTo>
                <a:lnTo>
                  <a:pt x="88" y="117"/>
                </a:lnTo>
                <a:cubicBezTo>
                  <a:pt x="123" y="142"/>
                  <a:pt x="150" y="92"/>
                  <a:pt x="123" y="78"/>
                </a:cubicBezTo>
                <a:cubicBezTo>
                  <a:pt x="131" y="63"/>
                  <a:pt x="120" y="39"/>
                  <a:pt x="105" y="39"/>
                </a:cubicBezTo>
                <a:cubicBezTo>
                  <a:pt x="100" y="5"/>
                  <a:pt x="60" y="0"/>
                  <a:pt x="47" y="39"/>
                </a:cubicBezTo>
                <a:cubicBezTo>
                  <a:pt x="32" y="41"/>
                  <a:pt x="20" y="70"/>
                  <a:pt x="33" y="79"/>
                </a:cubicBezTo>
                <a:cubicBezTo>
                  <a:pt x="0" y="95"/>
                  <a:pt x="28" y="140"/>
                  <a:pt x="61" y="117"/>
                </a:cubicBezTo>
                <a:lnTo>
                  <a:pt x="61" y="152"/>
                </a:lnTo>
                <a:close/>
              </a:path>
            </a:pathLst>
          </a:custGeom>
          <a:gradFill flip="none" rotWithShape="1">
            <a:gsLst>
              <a:gs pos="0">
                <a:srgbClr val="ADCBB8">
                  <a:shade val="30000"/>
                  <a:satMod val="115000"/>
                </a:srgbClr>
              </a:gs>
              <a:gs pos="50000">
                <a:srgbClr val="ADCBB8">
                  <a:shade val="67500"/>
                  <a:satMod val="115000"/>
                </a:srgbClr>
              </a:gs>
              <a:gs pos="100000">
                <a:srgbClr val="ADCBB8">
                  <a:shade val="100000"/>
                  <a:satMod val="115000"/>
                </a:srgbClr>
              </a:gs>
            </a:gsLst>
            <a:lin ang="18900000" scaled="1"/>
            <a:tileRect/>
          </a:gradFill>
          <a:ln w="19050" cap="flat">
            <a:solidFill>
              <a:srgbClr val="395D61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de-DE">
              <a:latin typeface="Arial" pitchFamily="34" charset="0"/>
              <a:cs typeface="Arial" pitchFamily="34" charset="0"/>
            </a:endParaRPr>
          </a:p>
        </p:txBody>
      </p:sp>
      <p:sp>
        <p:nvSpPr>
          <p:cNvPr id="38" name="Ellipse 133">
            <a:extLst>
              <a:ext uri="{FF2B5EF4-FFF2-40B4-BE49-F238E27FC236}">
                <a16:creationId xmlns:a16="http://schemas.microsoft.com/office/drawing/2014/main" id="{6BABA5AF-53DD-7345-9217-A7A44CD387EA}"/>
              </a:ext>
            </a:extLst>
          </p:cNvPr>
          <p:cNvSpPr/>
          <p:nvPr/>
        </p:nvSpPr>
        <p:spPr>
          <a:xfrm>
            <a:off x="8999512" y="4033933"/>
            <a:ext cx="288925" cy="288925"/>
          </a:xfrm>
          <a:prstGeom prst="ellipse">
            <a:avLst/>
          </a:prstGeom>
          <a:gradFill flip="none" rotWithShape="1">
            <a:gsLst>
              <a:gs pos="0">
                <a:srgbClr val="3A5760">
                  <a:shade val="30000"/>
                  <a:satMod val="115000"/>
                </a:srgbClr>
              </a:gs>
              <a:gs pos="50000">
                <a:srgbClr val="3A5760">
                  <a:shade val="67500"/>
                  <a:satMod val="115000"/>
                </a:srgbClr>
              </a:gs>
              <a:gs pos="100000">
                <a:srgbClr val="3A576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9" name="Richtungspfeil 38">
            <a:extLst>
              <a:ext uri="{FF2B5EF4-FFF2-40B4-BE49-F238E27FC236}">
                <a16:creationId xmlns:a16="http://schemas.microsoft.com/office/drawing/2014/main" id="{1696A941-F448-4B4F-A03A-02D592B20ED8}"/>
              </a:ext>
            </a:extLst>
          </p:cNvPr>
          <p:cNvSpPr/>
          <p:nvPr/>
        </p:nvSpPr>
        <p:spPr>
          <a:xfrm>
            <a:off x="7177091" y="4035519"/>
            <a:ext cx="1971675" cy="287338"/>
          </a:xfrm>
          <a:prstGeom prst="homePlate">
            <a:avLst/>
          </a:prstGeom>
          <a:gradFill flip="none" rotWithShape="1">
            <a:gsLst>
              <a:gs pos="0">
                <a:srgbClr val="ADCBB8">
                  <a:shade val="30000"/>
                  <a:satMod val="115000"/>
                </a:srgbClr>
              </a:gs>
              <a:gs pos="50000">
                <a:srgbClr val="ADCBB8">
                  <a:shade val="67500"/>
                  <a:satMod val="115000"/>
                </a:srgbClr>
              </a:gs>
              <a:gs pos="100000">
                <a:srgbClr val="ADCBB8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>
              <a:latin typeface="Arial" pitchFamily="34" charset="0"/>
              <a:cs typeface="Arial" pitchFamily="34" charset="0"/>
            </a:endParaRPr>
          </a:p>
        </p:txBody>
      </p:sp>
      <p:sp>
        <p:nvSpPr>
          <p:cNvPr id="40" name="Ellipse 161">
            <a:extLst>
              <a:ext uri="{FF2B5EF4-FFF2-40B4-BE49-F238E27FC236}">
                <a16:creationId xmlns:a16="http://schemas.microsoft.com/office/drawing/2014/main" id="{3624C6F5-063F-D948-A8B1-AADF6A88CEE9}"/>
              </a:ext>
            </a:extLst>
          </p:cNvPr>
          <p:cNvSpPr/>
          <p:nvPr/>
        </p:nvSpPr>
        <p:spPr>
          <a:xfrm>
            <a:off x="7016700" y="2932238"/>
            <a:ext cx="288925" cy="288925"/>
          </a:xfrm>
          <a:prstGeom prst="ellipse">
            <a:avLst/>
          </a:prstGeom>
          <a:gradFill flip="none" rotWithShape="1">
            <a:gsLst>
              <a:gs pos="0">
                <a:srgbClr val="3A5760">
                  <a:shade val="30000"/>
                  <a:satMod val="115000"/>
                </a:srgbClr>
              </a:gs>
              <a:gs pos="50000">
                <a:srgbClr val="3A5760">
                  <a:shade val="67500"/>
                  <a:satMod val="115000"/>
                </a:srgbClr>
              </a:gs>
              <a:gs pos="100000">
                <a:srgbClr val="3A576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1" name="Richtungspfeil 40">
            <a:extLst>
              <a:ext uri="{FF2B5EF4-FFF2-40B4-BE49-F238E27FC236}">
                <a16:creationId xmlns:a16="http://schemas.microsoft.com/office/drawing/2014/main" id="{A3EDEDB5-1E9A-6F42-B03F-474B5353A1F2}"/>
              </a:ext>
            </a:extLst>
          </p:cNvPr>
          <p:cNvSpPr/>
          <p:nvPr/>
        </p:nvSpPr>
        <p:spPr>
          <a:xfrm>
            <a:off x="5186334" y="2934712"/>
            <a:ext cx="1971675" cy="287338"/>
          </a:xfrm>
          <a:prstGeom prst="homePlate">
            <a:avLst/>
          </a:prstGeom>
          <a:gradFill flip="none" rotWithShape="1">
            <a:gsLst>
              <a:gs pos="0">
                <a:srgbClr val="ADCBB8">
                  <a:shade val="30000"/>
                  <a:satMod val="115000"/>
                </a:srgbClr>
              </a:gs>
              <a:gs pos="50000">
                <a:srgbClr val="ADCBB8">
                  <a:shade val="67500"/>
                  <a:satMod val="115000"/>
                </a:srgbClr>
              </a:gs>
              <a:gs pos="100000">
                <a:srgbClr val="ADCBB8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>
              <a:latin typeface="Arial" pitchFamily="34" charset="0"/>
              <a:cs typeface="Arial" pitchFamily="34" charset="0"/>
            </a:endParaRPr>
          </a:p>
        </p:txBody>
      </p:sp>
      <p:sp>
        <p:nvSpPr>
          <p:cNvPr id="42" name="Richtungspfeil 41">
            <a:extLst>
              <a:ext uri="{FF2B5EF4-FFF2-40B4-BE49-F238E27FC236}">
                <a16:creationId xmlns:a16="http://schemas.microsoft.com/office/drawing/2014/main" id="{C0449DB6-8639-204E-BCE2-36425101EB7F}"/>
              </a:ext>
            </a:extLst>
          </p:cNvPr>
          <p:cNvSpPr/>
          <p:nvPr/>
        </p:nvSpPr>
        <p:spPr>
          <a:xfrm>
            <a:off x="3067003" y="2933116"/>
            <a:ext cx="2135196" cy="294825"/>
          </a:xfrm>
          <a:prstGeom prst="homePlate">
            <a:avLst/>
          </a:prstGeom>
          <a:gradFill flip="none" rotWithShape="1">
            <a:gsLst>
              <a:gs pos="0">
                <a:srgbClr val="ADCBB8">
                  <a:shade val="30000"/>
                  <a:satMod val="115000"/>
                </a:srgbClr>
              </a:gs>
              <a:gs pos="50000">
                <a:srgbClr val="ADCBB8">
                  <a:shade val="67500"/>
                  <a:satMod val="115000"/>
                </a:srgbClr>
              </a:gs>
              <a:gs pos="100000">
                <a:srgbClr val="ADCBB8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>
              <a:latin typeface="Arial" pitchFamily="34" charset="0"/>
              <a:cs typeface="Arial" pitchFamily="34" charset="0"/>
            </a:endParaRPr>
          </a:p>
        </p:txBody>
      </p:sp>
      <p:sp>
        <p:nvSpPr>
          <p:cNvPr id="43" name="Ellipse 189">
            <a:extLst>
              <a:ext uri="{FF2B5EF4-FFF2-40B4-BE49-F238E27FC236}">
                <a16:creationId xmlns:a16="http://schemas.microsoft.com/office/drawing/2014/main" id="{343F5006-35A6-3F45-BE39-C986E5FACDC6}"/>
              </a:ext>
            </a:extLst>
          </p:cNvPr>
          <p:cNvSpPr/>
          <p:nvPr/>
        </p:nvSpPr>
        <p:spPr>
          <a:xfrm>
            <a:off x="2833932" y="2924299"/>
            <a:ext cx="287337" cy="287338"/>
          </a:xfrm>
          <a:prstGeom prst="ellipse">
            <a:avLst/>
          </a:prstGeom>
          <a:gradFill flip="none" rotWithShape="1">
            <a:gsLst>
              <a:gs pos="0">
                <a:srgbClr val="3A5760">
                  <a:shade val="30000"/>
                  <a:satMod val="115000"/>
                </a:srgbClr>
              </a:gs>
              <a:gs pos="50000">
                <a:srgbClr val="3A5760">
                  <a:shade val="67500"/>
                  <a:satMod val="115000"/>
                </a:srgbClr>
              </a:gs>
              <a:gs pos="100000">
                <a:srgbClr val="3A576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4" name="Richtungspfeil 43">
            <a:extLst>
              <a:ext uri="{FF2B5EF4-FFF2-40B4-BE49-F238E27FC236}">
                <a16:creationId xmlns:a16="http://schemas.microsoft.com/office/drawing/2014/main" id="{69C18DD7-6750-2245-999C-F3F0B3BBFA93}"/>
              </a:ext>
            </a:extLst>
          </p:cNvPr>
          <p:cNvSpPr/>
          <p:nvPr/>
        </p:nvSpPr>
        <p:spPr>
          <a:xfrm rot="5400000">
            <a:off x="1842140" y="1852814"/>
            <a:ext cx="2241550" cy="287338"/>
          </a:xfrm>
          <a:prstGeom prst="homePlate">
            <a:avLst/>
          </a:prstGeom>
          <a:gradFill flip="none" rotWithShape="1">
            <a:gsLst>
              <a:gs pos="0">
                <a:srgbClr val="ADCBB8">
                  <a:shade val="30000"/>
                  <a:satMod val="115000"/>
                </a:srgbClr>
              </a:gs>
              <a:gs pos="50000">
                <a:srgbClr val="ADCBB8">
                  <a:shade val="67500"/>
                  <a:satMod val="115000"/>
                </a:srgbClr>
              </a:gs>
              <a:gs pos="100000">
                <a:srgbClr val="ADCBB8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5" name="Group 88">
            <a:extLst>
              <a:ext uri="{FF2B5EF4-FFF2-40B4-BE49-F238E27FC236}">
                <a16:creationId xmlns:a16="http://schemas.microsoft.com/office/drawing/2014/main" id="{5605DB08-D70E-904B-8E24-3F55C0551E00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4979797" y="2459929"/>
            <a:ext cx="1846263" cy="600075"/>
            <a:chOff x="2206" y="1047"/>
            <a:chExt cx="1163" cy="378"/>
          </a:xfrm>
        </p:grpSpPr>
        <p:sp>
          <p:nvSpPr>
            <p:cNvPr id="46" name="Oval 89">
              <a:extLst>
                <a:ext uri="{FF2B5EF4-FFF2-40B4-BE49-F238E27FC236}">
                  <a16:creationId xmlns:a16="http://schemas.microsoft.com/office/drawing/2014/main" id="{729F13CD-BBC0-F141-B792-091582597D2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09" y="1191"/>
              <a:ext cx="120" cy="114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47" name="Rectangle 90">
              <a:extLst>
                <a:ext uri="{FF2B5EF4-FFF2-40B4-BE49-F238E27FC236}">
                  <a16:creationId xmlns:a16="http://schemas.microsoft.com/office/drawing/2014/main" id="{6B8515E6-D0AD-2C46-8100-7764C611CB3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91" y="1293"/>
              <a:ext cx="246" cy="78"/>
            </a:xfrm>
            <a:prstGeom prst="rect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48" name="Freeform 91">
              <a:extLst>
                <a:ext uri="{FF2B5EF4-FFF2-40B4-BE49-F238E27FC236}">
                  <a16:creationId xmlns:a16="http://schemas.microsoft.com/office/drawing/2014/main" id="{FE0FF926-E1E6-DF48-9EF3-3CD39F61403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3" y="1191"/>
              <a:ext cx="312" cy="180"/>
            </a:xfrm>
            <a:custGeom>
              <a:avLst/>
              <a:gdLst>
                <a:gd name="T0" fmla="*/ 0 w 52"/>
                <a:gd name="T1" fmla="*/ 0 h 30"/>
                <a:gd name="T2" fmla="*/ 0 w 52"/>
                <a:gd name="T3" fmla="*/ 180 h 30"/>
                <a:gd name="T4" fmla="*/ 234 w 52"/>
                <a:gd name="T5" fmla="*/ 180 h 30"/>
                <a:gd name="T6" fmla="*/ 312 w 52"/>
                <a:gd name="T7" fmla="*/ 132 h 30"/>
                <a:gd name="T8" fmla="*/ 312 w 52"/>
                <a:gd name="T9" fmla="*/ 42 h 30"/>
                <a:gd name="T10" fmla="*/ 78 w 52"/>
                <a:gd name="T11" fmla="*/ 0 h 30"/>
                <a:gd name="T12" fmla="*/ 0 w 52"/>
                <a:gd name="T13" fmla="*/ 0 h 3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2"/>
                <a:gd name="T22" fmla="*/ 0 h 30"/>
                <a:gd name="T23" fmla="*/ 52 w 52"/>
                <a:gd name="T24" fmla="*/ 30 h 30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2" h="30">
                  <a:moveTo>
                    <a:pt x="0" y="0"/>
                  </a:moveTo>
                  <a:lnTo>
                    <a:pt x="0" y="30"/>
                  </a:lnTo>
                  <a:lnTo>
                    <a:pt x="39" y="30"/>
                  </a:lnTo>
                  <a:lnTo>
                    <a:pt x="52" y="22"/>
                  </a:lnTo>
                  <a:lnTo>
                    <a:pt x="52" y="7"/>
                  </a:lnTo>
                  <a:lnTo>
                    <a:pt x="1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49" name="Oval 92">
              <a:extLst>
                <a:ext uri="{FF2B5EF4-FFF2-40B4-BE49-F238E27FC236}">
                  <a16:creationId xmlns:a16="http://schemas.microsoft.com/office/drawing/2014/main" id="{B718BE02-98C3-AE42-8057-EA16E9C29A4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51" y="1227"/>
              <a:ext cx="198" cy="19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50" name="Oval 93">
              <a:extLst>
                <a:ext uri="{FF2B5EF4-FFF2-40B4-BE49-F238E27FC236}">
                  <a16:creationId xmlns:a16="http://schemas.microsoft.com/office/drawing/2014/main" id="{C9C13D06-A611-D04F-AC35-EF82141AB96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61" y="1227"/>
              <a:ext cx="192" cy="19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51" name="Freeform 94">
              <a:extLst>
                <a:ext uri="{FF2B5EF4-FFF2-40B4-BE49-F238E27FC236}">
                  <a16:creationId xmlns:a16="http://schemas.microsoft.com/office/drawing/2014/main" id="{6FEACE64-A495-854E-9B17-F5475ADCF039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5" y="1047"/>
              <a:ext cx="228" cy="216"/>
            </a:xfrm>
            <a:custGeom>
              <a:avLst/>
              <a:gdLst>
                <a:gd name="T0" fmla="*/ 6 w 38"/>
                <a:gd name="T1" fmla="*/ 24 h 36"/>
                <a:gd name="T2" fmla="*/ 6 w 38"/>
                <a:gd name="T3" fmla="*/ 144 h 36"/>
                <a:gd name="T4" fmla="*/ 66 w 38"/>
                <a:gd name="T5" fmla="*/ 216 h 36"/>
                <a:gd name="T6" fmla="*/ 168 w 38"/>
                <a:gd name="T7" fmla="*/ 216 h 36"/>
                <a:gd name="T8" fmla="*/ 228 w 38"/>
                <a:gd name="T9" fmla="*/ 150 h 36"/>
                <a:gd name="T10" fmla="*/ 156 w 38"/>
                <a:gd name="T11" fmla="*/ 0 h 36"/>
                <a:gd name="T12" fmla="*/ 0 w 38"/>
                <a:gd name="T13" fmla="*/ 0 h 36"/>
                <a:gd name="T14" fmla="*/ 6 w 38"/>
                <a:gd name="T15" fmla="*/ 24 h 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8"/>
                <a:gd name="T25" fmla="*/ 0 h 36"/>
                <a:gd name="T26" fmla="*/ 38 w 38"/>
                <a:gd name="T27" fmla="*/ 36 h 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8" h="36">
                  <a:moveTo>
                    <a:pt x="1" y="4"/>
                  </a:moveTo>
                  <a:lnTo>
                    <a:pt x="1" y="24"/>
                  </a:lnTo>
                  <a:lnTo>
                    <a:pt x="11" y="36"/>
                  </a:lnTo>
                  <a:lnTo>
                    <a:pt x="28" y="36"/>
                  </a:lnTo>
                  <a:lnTo>
                    <a:pt x="38" y="25"/>
                  </a:lnTo>
                  <a:lnTo>
                    <a:pt x="26" y="0"/>
                  </a:lnTo>
                  <a:lnTo>
                    <a:pt x="0" y="0"/>
                  </a:lnTo>
                  <a:lnTo>
                    <a:pt x="1" y="4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52" name="Freeform 95">
              <a:extLst>
                <a:ext uri="{FF2B5EF4-FFF2-40B4-BE49-F238E27FC236}">
                  <a16:creationId xmlns:a16="http://schemas.microsoft.com/office/drawing/2014/main" id="{3730EB23-419A-8A4C-A511-25A55886285E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5" y="1077"/>
              <a:ext cx="144" cy="114"/>
            </a:xfrm>
            <a:custGeom>
              <a:avLst/>
              <a:gdLst>
                <a:gd name="T0" fmla="*/ 0 w 24"/>
                <a:gd name="T1" fmla="*/ 0 h 19"/>
                <a:gd name="T2" fmla="*/ 6 w 24"/>
                <a:gd name="T3" fmla="*/ 114 h 19"/>
                <a:gd name="T4" fmla="*/ 144 w 24"/>
                <a:gd name="T5" fmla="*/ 114 h 19"/>
                <a:gd name="T6" fmla="*/ 102 w 24"/>
                <a:gd name="T7" fmla="*/ 0 h 19"/>
                <a:gd name="T8" fmla="*/ 0 w 24"/>
                <a:gd name="T9" fmla="*/ 0 h 1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4"/>
                <a:gd name="T16" fmla="*/ 0 h 19"/>
                <a:gd name="T17" fmla="*/ 24 w 24"/>
                <a:gd name="T18" fmla="*/ 19 h 1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4" h="19">
                  <a:moveTo>
                    <a:pt x="0" y="0"/>
                  </a:moveTo>
                  <a:lnTo>
                    <a:pt x="1" y="19"/>
                  </a:lnTo>
                  <a:lnTo>
                    <a:pt x="24" y="19"/>
                  </a:lnTo>
                  <a:lnTo>
                    <a:pt x="1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53" name="Line 96">
              <a:extLst>
                <a:ext uri="{FF2B5EF4-FFF2-40B4-BE49-F238E27FC236}">
                  <a16:creationId xmlns:a16="http://schemas.microsoft.com/office/drawing/2014/main" id="{3A05077E-068B-3F4D-8324-523E62C5AB0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021" y="1047"/>
              <a:ext cx="264" cy="186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4" name="Line 97">
              <a:extLst>
                <a:ext uri="{FF2B5EF4-FFF2-40B4-BE49-F238E27FC236}">
                  <a16:creationId xmlns:a16="http://schemas.microsoft.com/office/drawing/2014/main" id="{F505B148-5596-6940-92E4-91C4B1904295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577" y="1347"/>
              <a:ext cx="78" cy="36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5" name="Line 98">
              <a:extLst>
                <a:ext uri="{FF2B5EF4-FFF2-40B4-BE49-F238E27FC236}">
                  <a16:creationId xmlns:a16="http://schemas.microsoft.com/office/drawing/2014/main" id="{D3970D7C-BCBC-E341-8BA4-445882A4AD7D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206" y="1191"/>
              <a:ext cx="449" cy="171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6" name="Line 99">
              <a:extLst>
                <a:ext uri="{FF2B5EF4-FFF2-40B4-BE49-F238E27FC236}">
                  <a16:creationId xmlns:a16="http://schemas.microsoft.com/office/drawing/2014/main" id="{4BD38ED1-E01D-704C-9158-E63786AF076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55" y="1149"/>
              <a:ext cx="1" cy="198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7" name="Line 100">
              <a:extLst>
                <a:ext uri="{FF2B5EF4-FFF2-40B4-BE49-F238E27FC236}">
                  <a16:creationId xmlns:a16="http://schemas.microsoft.com/office/drawing/2014/main" id="{18080719-E9CA-8047-82CD-6CC8B4148E2A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661" y="1191"/>
              <a:ext cx="108" cy="1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8" name="Line 101">
              <a:extLst>
                <a:ext uri="{FF2B5EF4-FFF2-40B4-BE49-F238E27FC236}">
                  <a16:creationId xmlns:a16="http://schemas.microsoft.com/office/drawing/2014/main" id="{E2EF353E-6C05-F44E-9F5F-D2FFA916401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85" y="1323"/>
              <a:ext cx="48" cy="1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9" name="Freeform 102">
              <a:extLst>
                <a:ext uri="{FF2B5EF4-FFF2-40B4-BE49-F238E27FC236}">
                  <a16:creationId xmlns:a16="http://schemas.microsoft.com/office/drawing/2014/main" id="{88C1F2EB-6756-2E49-B2A1-194929FC8F9C}"/>
                </a:ext>
              </a:extLst>
            </p:cNvPr>
            <p:cNvSpPr>
              <a:spLocks/>
            </p:cNvSpPr>
            <p:nvPr/>
          </p:nvSpPr>
          <p:spPr bwMode="auto">
            <a:xfrm>
              <a:off x="3303" y="1239"/>
              <a:ext cx="66" cy="108"/>
            </a:xfrm>
            <a:custGeom>
              <a:avLst/>
              <a:gdLst>
                <a:gd name="T0" fmla="*/ 60 w 11"/>
                <a:gd name="T1" fmla="*/ 0 h 18"/>
                <a:gd name="T2" fmla="*/ 66 w 11"/>
                <a:gd name="T3" fmla="*/ 102 h 18"/>
                <a:gd name="T4" fmla="*/ 0 60000 65536"/>
                <a:gd name="T5" fmla="*/ 0 60000 65536"/>
                <a:gd name="T6" fmla="*/ 0 w 11"/>
                <a:gd name="T7" fmla="*/ 0 h 18"/>
                <a:gd name="T8" fmla="*/ 11 w 11"/>
                <a:gd name="T9" fmla="*/ 18 h 18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1" h="18">
                  <a:moveTo>
                    <a:pt x="10" y="0"/>
                  </a:moveTo>
                  <a:cubicBezTo>
                    <a:pt x="0" y="15"/>
                    <a:pt x="7" y="18"/>
                    <a:pt x="11" y="17"/>
                  </a:cubicBezTo>
                </a:path>
              </a:pathLst>
            </a:cu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</p:grpSp>
      <p:grpSp>
        <p:nvGrpSpPr>
          <p:cNvPr id="86" name="Group 12">
            <a:extLst>
              <a:ext uri="{FF2B5EF4-FFF2-40B4-BE49-F238E27FC236}">
                <a16:creationId xmlns:a16="http://schemas.microsoft.com/office/drawing/2014/main" id="{62A54FA3-7CBC-D640-A2C6-EB78CD87DF84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2475007" y="2127786"/>
            <a:ext cx="904875" cy="333375"/>
            <a:chOff x="3162" y="1293"/>
            <a:chExt cx="570" cy="210"/>
          </a:xfrm>
        </p:grpSpPr>
        <p:sp>
          <p:nvSpPr>
            <p:cNvPr id="87" name="Freeform 13">
              <a:extLst>
                <a:ext uri="{FF2B5EF4-FFF2-40B4-BE49-F238E27FC236}">
                  <a16:creationId xmlns:a16="http://schemas.microsoft.com/office/drawing/2014/main" id="{CD7E4A0D-47E9-E441-889B-195647A63110}"/>
                </a:ext>
              </a:extLst>
            </p:cNvPr>
            <p:cNvSpPr>
              <a:spLocks/>
            </p:cNvSpPr>
            <p:nvPr/>
          </p:nvSpPr>
          <p:spPr bwMode="auto">
            <a:xfrm>
              <a:off x="3444" y="1377"/>
              <a:ext cx="174" cy="126"/>
            </a:xfrm>
            <a:custGeom>
              <a:avLst/>
              <a:gdLst>
                <a:gd name="T0" fmla="*/ 0 w 29"/>
                <a:gd name="T1" fmla="*/ 126 h 21"/>
                <a:gd name="T2" fmla="*/ 162 w 29"/>
                <a:gd name="T3" fmla="*/ 126 h 21"/>
                <a:gd name="T4" fmla="*/ 174 w 29"/>
                <a:gd name="T5" fmla="*/ 42 h 21"/>
                <a:gd name="T6" fmla="*/ 150 w 29"/>
                <a:gd name="T7" fmla="*/ 0 h 21"/>
                <a:gd name="T8" fmla="*/ 12 w 29"/>
                <a:gd name="T9" fmla="*/ 12 h 21"/>
                <a:gd name="T10" fmla="*/ 0 w 29"/>
                <a:gd name="T11" fmla="*/ 126 h 2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9"/>
                <a:gd name="T19" fmla="*/ 0 h 21"/>
                <a:gd name="T20" fmla="*/ 29 w 29"/>
                <a:gd name="T21" fmla="*/ 21 h 2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9" h="21">
                  <a:moveTo>
                    <a:pt x="0" y="21"/>
                  </a:moveTo>
                  <a:lnTo>
                    <a:pt x="27" y="21"/>
                  </a:lnTo>
                  <a:lnTo>
                    <a:pt x="29" y="7"/>
                  </a:lnTo>
                  <a:lnTo>
                    <a:pt x="25" y="0"/>
                  </a:lnTo>
                  <a:cubicBezTo>
                    <a:pt x="16" y="0"/>
                    <a:pt x="9" y="0"/>
                    <a:pt x="2" y="2"/>
                  </a:cubicBezTo>
                  <a:cubicBezTo>
                    <a:pt x="0" y="8"/>
                    <a:pt x="0" y="14"/>
                    <a:pt x="0" y="21"/>
                  </a:cubicBez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88" name="Freeform 14">
              <a:extLst>
                <a:ext uri="{FF2B5EF4-FFF2-40B4-BE49-F238E27FC236}">
                  <a16:creationId xmlns:a16="http://schemas.microsoft.com/office/drawing/2014/main" id="{673E7C05-78A5-314D-A5AE-1C44A36B8290}"/>
                </a:ext>
              </a:extLst>
            </p:cNvPr>
            <p:cNvSpPr>
              <a:spLocks/>
            </p:cNvSpPr>
            <p:nvPr/>
          </p:nvSpPr>
          <p:spPr bwMode="auto">
            <a:xfrm>
              <a:off x="3606" y="1425"/>
              <a:ext cx="126" cy="78"/>
            </a:xfrm>
            <a:custGeom>
              <a:avLst/>
              <a:gdLst>
                <a:gd name="T0" fmla="*/ 0 w 21"/>
                <a:gd name="T1" fmla="*/ 78 h 13"/>
                <a:gd name="T2" fmla="*/ 108 w 21"/>
                <a:gd name="T3" fmla="*/ 72 h 13"/>
                <a:gd name="T4" fmla="*/ 12 w 21"/>
                <a:gd name="T5" fmla="*/ 0 h 13"/>
                <a:gd name="T6" fmla="*/ 0 w 21"/>
                <a:gd name="T7" fmla="*/ 78 h 1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"/>
                <a:gd name="T13" fmla="*/ 0 h 13"/>
                <a:gd name="T14" fmla="*/ 21 w 21"/>
                <a:gd name="T15" fmla="*/ 13 h 1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" h="13">
                  <a:moveTo>
                    <a:pt x="0" y="13"/>
                  </a:moveTo>
                  <a:lnTo>
                    <a:pt x="18" y="12"/>
                  </a:lnTo>
                  <a:cubicBezTo>
                    <a:pt x="21" y="5"/>
                    <a:pt x="13" y="3"/>
                    <a:pt x="2" y="0"/>
                  </a:cubicBezTo>
                  <a:lnTo>
                    <a:pt x="0" y="13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89" name="Freeform 15">
              <a:extLst>
                <a:ext uri="{FF2B5EF4-FFF2-40B4-BE49-F238E27FC236}">
                  <a16:creationId xmlns:a16="http://schemas.microsoft.com/office/drawing/2014/main" id="{A62EDE1F-9D57-544E-B861-49C3CB06ADE8}"/>
                </a:ext>
              </a:extLst>
            </p:cNvPr>
            <p:cNvSpPr>
              <a:spLocks/>
            </p:cNvSpPr>
            <p:nvPr/>
          </p:nvSpPr>
          <p:spPr bwMode="auto">
            <a:xfrm>
              <a:off x="3480" y="1293"/>
              <a:ext cx="54" cy="186"/>
            </a:xfrm>
            <a:custGeom>
              <a:avLst/>
              <a:gdLst>
                <a:gd name="T0" fmla="*/ 54 w 9"/>
                <a:gd name="T1" fmla="*/ 84 h 31"/>
                <a:gd name="T2" fmla="*/ 0 w 9"/>
                <a:gd name="T3" fmla="*/ 186 h 31"/>
                <a:gd name="T4" fmla="*/ 0 60000 65536"/>
                <a:gd name="T5" fmla="*/ 0 60000 65536"/>
                <a:gd name="T6" fmla="*/ 0 w 9"/>
                <a:gd name="T7" fmla="*/ 0 h 31"/>
                <a:gd name="T8" fmla="*/ 9 w 9"/>
                <a:gd name="T9" fmla="*/ 31 h 3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9" h="31">
                  <a:moveTo>
                    <a:pt x="9" y="14"/>
                  </a:moveTo>
                  <a:cubicBezTo>
                    <a:pt x="4" y="5"/>
                    <a:pt x="2" y="0"/>
                    <a:pt x="0" y="31"/>
                  </a:cubicBezTo>
                </a:path>
              </a:pathLst>
            </a:custGeom>
            <a:noFill/>
            <a:ln w="19050" cap="rnd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90" name="Freeform 16">
              <a:extLst>
                <a:ext uri="{FF2B5EF4-FFF2-40B4-BE49-F238E27FC236}">
                  <a16:creationId xmlns:a16="http://schemas.microsoft.com/office/drawing/2014/main" id="{545D6ED3-F54A-7543-8D95-2BAB1A408F3B}"/>
                </a:ext>
              </a:extLst>
            </p:cNvPr>
            <p:cNvSpPr>
              <a:spLocks/>
            </p:cNvSpPr>
            <p:nvPr/>
          </p:nvSpPr>
          <p:spPr bwMode="auto">
            <a:xfrm>
              <a:off x="3444" y="1317"/>
              <a:ext cx="30" cy="66"/>
            </a:xfrm>
            <a:custGeom>
              <a:avLst/>
              <a:gdLst>
                <a:gd name="T0" fmla="*/ 30 w 5"/>
                <a:gd name="T1" fmla="*/ 66 h 11"/>
                <a:gd name="T2" fmla="*/ 0 w 5"/>
                <a:gd name="T3" fmla="*/ 0 h 11"/>
                <a:gd name="T4" fmla="*/ 0 60000 65536"/>
                <a:gd name="T5" fmla="*/ 0 60000 65536"/>
                <a:gd name="T6" fmla="*/ 0 w 5"/>
                <a:gd name="T7" fmla="*/ 0 h 11"/>
                <a:gd name="T8" fmla="*/ 5 w 5"/>
                <a:gd name="T9" fmla="*/ 11 h 1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5" h="11">
                  <a:moveTo>
                    <a:pt x="5" y="11"/>
                  </a:moveTo>
                  <a:cubicBezTo>
                    <a:pt x="0" y="6"/>
                    <a:pt x="0" y="3"/>
                    <a:pt x="0" y="0"/>
                  </a:cubicBezTo>
                </a:path>
              </a:pathLst>
            </a:custGeom>
            <a:noFill/>
            <a:ln w="19050" cap="rnd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91" name="Freeform 17">
              <a:extLst>
                <a:ext uri="{FF2B5EF4-FFF2-40B4-BE49-F238E27FC236}">
                  <a16:creationId xmlns:a16="http://schemas.microsoft.com/office/drawing/2014/main" id="{34E46E3C-491D-5643-92A4-09434BD1E64F}"/>
                </a:ext>
              </a:extLst>
            </p:cNvPr>
            <p:cNvSpPr>
              <a:spLocks/>
            </p:cNvSpPr>
            <p:nvPr/>
          </p:nvSpPr>
          <p:spPr bwMode="auto">
            <a:xfrm>
              <a:off x="3162" y="1407"/>
              <a:ext cx="288" cy="84"/>
            </a:xfrm>
            <a:custGeom>
              <a:avLst/>
              <a:gdLst>
                <a:gd name="T0" fmla="*/ 282 w 48"/>
                <a:gd name="T1" fmla="*/ 84 h 14"/>
                <a:gd name="T2" fmla="*/ 0 w 48"/>
                <a:gd name="T3" fmla="*/ 42 h 14"/>
                <a:gd name="T4" fmla="*/ 288 w 48"/>
                <a:gd name="T5" fmla="*/ 18 h 14"/>
                <a:gd name="T6" fmla="*/ 282 w 48"/>
                <a:gd name="T7" fmla="*/ 84 h 1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48"/>
                <a:gd name="T13" fmla="*/ 0 h 14"/>
                <a:gd name="T14" fmla="*/ 48 w 48"/>
                <a:gd name="T15" fmla="*/ 14 h 1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48" h="14">
                  <a:moveTo>
                    <a:pt x="47" y="14"/>
                  </a:moveTo>
                  <a:cubicBezTo>
                    <a:pt x="15" y="14"/>
                    <a:pt x="0" y="14"/>
                    <a:pt x="0" y="7"/>
                  </a:cubicBezTo>
                  <a:cubicBezTo>
                    <a:pt x="0" y="0"/>
                    <a:pt x="16" y="2"/>
                    <a:pt x="48" y="3"/>
                  </a:cubicBezTo>
                  <a:lnTo>
                    <a:pt x="47" y="14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</p:grpSp>
      <p:sp>
        <p:nvSpPr>
          <p:cNvPr id="99" name="Ellipse 189">
            <a:extLst>
              <a:ext uri="{FF2B5EF4-FFF2-40B4-BE49-F238E27FC236}">
                <a16:creationId xmlns:a16="http://schemas.microsoft.com/office/drawing/2014/main" id="{BEF2DED2-4331-CA42-BCDD-DB53F829FFC4}"/>
              </a:ext>
            </a:extLst>
          </p:cNvPr>
          <p:cNvSpPr/>
          <p:nvPr/>
        </p:nvSpPr>
        <p:spPr>
          <a:xfrm>
            <a:off x="7014340" y="4033933"/>
            <a:ext cx="287337" cy="287338"/>
          </a:xfrm>
          <a:prstGeom prst="ellipse">
            <a:avLst/>
          </a:prstGeom>
          <a:gradFill flip="none" rotWithShape="1">
            <a:gsLst>
              <a:gs pos="0">
                <a:srgbClr val="3A5760">
                  <a:shade val="30000"/>
                  <a:satMod val="115000"/>
                </a:srgbClr>
              </a:gs>
              <a:gs pos="50000">
                <a:srgbClr val="3A5760">
                  <a:shade val="67500"/>
                  <a:satMod val="115000"/>
                </a:srgbClr>
              </a:gs>
              <a:gs pos="100000">
                <a:srgbClr val="3A576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0" name="Richtungspfeil 99">
            <a:extLst>
              <a:ext uri="{FF2B5EF4-FFF2-40B4-BE49-F238E27FC236}">
                <a16:creationId xmlns:a16="http://schemas.microsoft.com/office/drawing/2014/main" id="{15A37CB2-A03D-554C-9FC9-4C85A7223763}"/>
              </a:ext>
            </a:extLst>
          </p:cNvPr>
          <p:cNvSpPr/>
          <p:nvPr/>
        </p:nvSpPr>
        <p:spPr>
          <a:xfrm rot="5400000">
            <a:off x="6696939" y="3491581"/>
            <a:ext cx="927710" cy="280181"/>
          </a:xfrm>
          <a:prstGeom prst="homePlate">
            <a:avLst/>
          </a:prstGeom>
          <a:gradFill flip="none" rotWithShape="1">
            <a:gsLst>
              <a:gs pos="0">
                <a:srgbClr val="ADCBB8">
                  <a:shade val="30000"/>
                  <a:satMod val="115000"/>
                </a:srgbClr>
              </a:gs>
              <a:gs pos="50000">
                <a:srgbClr val="ADCBB8">
                  <a:shade val="67500"/>
                  <a:satMod val="115000"/>
                </a:srgbClr>
              </a:gs>
              <a:gs pos="100000">
                <a:srgbClr val="ADCBB8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>
              <a:latin typeface="Arial" pitchFamily="34" charset="0"/>
              <a:cs typeface="Arial" pitchFamily="34" charset="0"/>
            </a:endParaRPr>
          </a:p>
        </p:txBody>
      </p:sp>
      <p:sp>
        <p:nvSpPr>
          <p:cNvPr id="102" name="Richtungspfeil 101">
            <a:extLst>
              <a:ext uri="{FF2B5EF4-FFF2-40B4-BE49-F238E27FC236}">
                <a16:creationId xmlns:a16="http://schemas.microsoft.com/office/drawing/2014/main" id="{0348859A-EC64-C64F-A1D3-6055303CECE7}"/>
              </a:ext>
            </a:extLst>
          </p:cNvPr>
          <p:cNvSpPr/>
          <p:nvPr/>
        </p:nvSpPr>
        <p:spPr>
          <a:xfrm>
            <a:off x="3308357" y="1807220"/>
            <a:ext cx="1960227" cy="261334"/>
          </a:xfrm>
          <a:prstGeom prst="homePlate">
            <a:avLst/>
          </a:prstGeom>
          <a:gradFill flip="none" rotWithShape="1">
            <a:gsLst>
              <a:gs pos="0">
                <a:srgbClr val="395D61">
                  <a:shade val="30000"/>
                  <a:satMod val="115000"/>
                </a:srgbClr>
              </a:gs>
              <a:gs pos="50000">
                <a:srgbClr val="395D61">
                  <a:shade val="67500"/>
                  <a:satMod val="115000"/>
                </a:srgbClr>
              </a:gs>
              <a:gs pos="100000">
                <a:srgbClr val="395D61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3" name="Richtungspfeil 102">
            <a:extLst>
              <a:ext uri="{FF2B5EF4-FFF2-40B4-BE49-F238E27FC236}">
                <a16:creationId xmlns:a16="http://schemas.microsoft.com/office/drawing/2014/main" id="{6B18E705-09CF-B740-BB40-909031EDB4CB}"/>
              </a:ext>
            </a:extLst>
          </p:cNvPr>
          <p:cNvSpPr/>
          <p:nvPr/>
        </p:nvSpPr>
        <p:spPr>
          <a:xfrm rot="5400000">
            <a:off x="2720444" y="1350807"/>
            <a:ext cx="1192844" cy="242650"/>
          </a:xfrm>
          <a:prstGeom prst="homePlate">
            <a:avLst/>
          </a:prstGeom>
          <a:gradFill flip="none" rotWithShape="1">
            <a:gsLst>
              <a:gs pos="0">
                <a:srgbClr val="395D61">
                  <a:shade val="30000"/>
                  <a:satMod val="115000"/>
                </a:srgbClr>
              </a:gs>
              <a:gs pos="50000">
                <a:srgbClr val="395D61">
                  <a:shade val="67500"/>
                  <a:satMod val="115000"/>
                </a:srgbClr>
              </a:gs>
              <a:gs pos="100000">
                <a:srgbClr val="395D61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93" name="Gruppieren 50">
            <a:extLst>
              <a:ext uri="{FF2B5EF4-FFF2-40B4-BE49-F238E27FC236}">
                <a16:creationId xmlns:a16="http://schemas.microsoft.com/office/drawing/2014/main" id="{3E58809C-3BC7-B14D-AFDF-3E210AC9C30F}"/>
              </a:ext>
            </a:extLst>
          </p:cNvPr>
          <p:cNvGrpSpPr/>
          <p:nvPr/>
        </p:nvGrpSpPr>
        <p:grpSpPr>
          <a:xfrm>
            <a:off x="2853707" y="550979"/>
            <a:ext cx="480000" cy="480000"/>
            <a:chOff x="3665531" y="2528881"/>
            <a:chExt cx="360000" cy="360000"/>
          </a:xfrm>
          <a:gradFill flip="none" rotWithShape="1">
            <a:gsLst>
              <a:gs pos="0">
                <a:srgbClr val="ADCBB8">
                  <a:shade val="30000"/>
                  <a:satMod val="115000"/>
                </a:srgbClr>
              </a:gs>
              <a:gs pos="50000">
                <a:srgbClr val="ADCBB8">
                  <a:shade val="67500"/>
                  <a:satMod val="115000"/>
                </a:srgbClr>
              </a:gs>
              <a:gs pos="100000">
                <a:srgbClr val="ADCBB8">
                  <a:shade val="100000"/>
                  <a:satMod val="115000"/>
                </a:srgbClr>
              </a:gs>
            </a:gsLst>
            <a:lin ang="18900000" scaled="1"/>
            <a:tileRect/>
          </a:gradFill>
        </p:grpSpPr>
        <p:sp>
          <p:nvSpPr>
            <p:cNvPr id="94" name="Ellipse 47">
              <a:extLst>
                <a:ext uri="{FF2B5EF4-FFF2-40B4-BE49-F238E27FC236}">
                  <a16:creationId xmlns:a16="http://schemas.microsoft.com/office/drawing/2014/main" id="{32FFEB89-9A11-BF44-B0A5-1CD05CA1240E}"/>
                </a:ext>
              </a:extLst>
            </p:cNvPr>
            <p:cNvSpPr/>
            <p:nvPr/>
          </p:nvSpPr>
          <p:spPr bwMode="auto">
            <a:xfrm>
              <a:off x="3665531" y="2528881"/>
              <a:ext cx="360000" cy="360000"/>
            </a:xfrm>
            <a:prstGeom prst="ellipse">
              <a:avLst/>
            </a:prstGeom>
            <a:grpFill/>
            <a:ln w="19050" cap="flat" cmpd="sng" algn="ctr">
              <a:solidFill>
                <a:srgbClr val="395D6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de-DE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5" name="Ellipse 48">
              <a:extLst>
                <a:ext uri="{FF2B5EF4-FFF2-40B4-BE49-F238E27FC236}">
                  <a16:creationId xmlns:a16="http://schemas.microsoft.com/office/drawing/2014/main" id="{85FA3E08-8ABA-594B-8A2D-0FEA74ADDE04}"/>
                </a:ext>
              </a:extLst>
            </p:cNvPr>
            <p:cNvSpPr/>
            <p:nvPr/>
          </p:nvSpPr>
          <p:spPr bwMode="auto">
            <a:xfrm>
              <a:off x="3705219" y="2562219"/>
              <a:ext cx="288000" cy="288000"/>
            </a:xfrm>
            <a:prstGeom prst="ellipse">
              <a:avLst/>
            </a:prstGeom>
            <a:grpFill/>
            <a:ln w="19050" cap="flat" cmpd="sng" algn="ctr">
              <a:solidFill>
                <a:srgbClr val="395D6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de-DE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6" name="Ellipse 49">
              <a:extLst>
                <a:ext uri="{FF2B5EF4-FFF2-40B4-BE49-F238E27FC236}">
                  <a16:creationId xmlns:a16="http://schemas.microsoft.com/office/drawing/2014/main" id="{6E904D40-1EE5-F242-A455-C48CCDB06F18}"/>
                </a:ext>
              </a:extLst>
            </p:cNvPr>
            <p:cNvSpPr/>
            <p:nvPr/>
          </p:nvSpPr>
          <p:spPr bwMode="auto">
            <a:xfrm>
              <a:off x="3740144" y="2597144"/>
              <a:ext cx="216000" cy="216000"/>
            </a:xfrm>
            <a:prstGeom prst="ellipse">
              <a:avLst/>
            </a:prstGeom>
            <a:grpFill/>
            <a:ln w="19050" cap="flat" cmpd="sng" algn="ctr">
              <a:solidFill>
                <a:srgbClr val="395D6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de-DE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04" name="Richtungspfeil 103">
            <a:extLst>
              <a:ext uri="{FF2B5EF4-FFF2-40B4-BE49-F238E27FC236}">
                <a16:creationId xmlns:a16="http://schemas.microsoft.com/office/drawing/2014/main" id="{BB4B4EAF-34EF-2942-9329-FD6201782733}"/>
              </a:ext>
            </a:extLst>
          </p:cNvPr>
          <p:cNvSpPr/>
          <p:nvPr/>
        </p:nvSpPr>
        <p:spPr>
          <a:xfrm>
            <a:off x="5157981" y="4050619"/>
            <a:ext cx="1885920" cy="266400"/>
          </a:xfrm>
          <a:prstGeom prst="homePlate">
            <a:avLst/>
          </a:prstGeom>
          <a:gradFill flip="none" rotWithShape="1">
            <a:gsLst>
              <a:gs pos="0">
                <a:srgbClr val="395D61">
                  <a:shade val="30000"/>
                  <a:satMod val="115000"/>
                </a:srgbClr>
              </a:gs>
              <a:gs pos="50000">
                <a:srgbClr val="395D61">
                  <a:shade val="67500"/>
                  <a:satMod val="115000"/>
                </a:srgbClr>
              </a:gs>
              <a:gs pos="100000">
                <a:srgbClr val="395D61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05" name="Ellipse 158">
            <a:extLst>
              <a:ext uri="{FF2B5EF4-FFF2-40B4-BE49-F238E27FC236}">
                <a16:creationId xmlns:a16="http://schemas.microsoft.com/office/drawing/2014/main" id="{B5410291-96FE-774F-8585-12B5A50623A2}"/>
              </a:ext>
            </a:extLst>
          </p:cNvPr>
          <p:cNvSpPr/>
          <p:nvPr/>
        </p:nvSpPr>
        <p:spPr>
          <a:xfrm>
            <a:off x="5024180" y="4066435"/>
            <a:ext cx="267602" cy="266400"/>
          </a:xfrm>
          <a:prstGeom prst="ellipse">
            <a:avLst/>
          </a:prstGeom>
          <a:gradFill flip="none" rotWithShape="1">
            <a:gsLst>
              <a:gs pos="0">
                <a:srgbClr val="ADCBB8">
                  <a:shade val="30000"/>
                  <a:satMod val="115000"/>
                </a:srgbClr>
              </a:gs>
              <a:gs pos="50000">
                <a:srgbClr val="ADCBB8">
                  <a:shade val="67500"/>
                  <a:satMod val="115000"/>
                </a:srgbClr>
              </a:gs>
              <a:gs pos="100000">
                <a:srgbClr val="ADCBB8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01" name="Richtungspfeil 100">
            <a:extLst>
              <a:ext uri="{FF2B5EF4-FFF2-40B4-BE49-F238E27FC236}">
                <a16:creationId xmlns:a16="http://schemas.microsoft.com/office/drawing/2014/main" id="{5DDE1CE4-5D25-A148-8D55-276BE0D5DD9E}"/>
              </a:ext>
            </a:extLst>
          </p:cNvPr>
          <p:cNvSpPr/>
          <p:nvPr/>
        </p:nvSpPr>
        <p:spPr>
          <a:xfrm rot="5400000">
            <a:off x="4034316" y="2934881"/>
            <a:ext cx="2225886" cy="242648"/>
          </a:xfrm>
          <a:prstGeom prst="homePlate">
            <a:avLst/>
          </a:prstGeom>
          <a:gradFill flip="none" rotWithShape="1">
            <a:gsLst>
              <a:gs pos="0">
                <a:srgbClr val="395D61">
                  <a:shade val="30000"/>
                  <a:satMod val="115000"/>
                </a:srgbClr>
              </a:gs>
              <a:gs pos="50000">
                <a:srgbClr val="395D61">
                  <a:shade val="67500"/>
                  <a:satMod val="115000"/>
                </a:srgbClr>
              </a:gs>
              <a:gs pos="100000">
                <a:srgbClr val="395D61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106" name="Group 31">
            <a:extLst>
              <a:ext uri="{FF2B5EF4-FFF2-40B4-BE49-F238E27FC236}">
                <a16:creationId xmlns:a16="http://schemas.microsoft.com/office/drawing/2014/main" id="{1B663716-52F1-DC4D-B339-19EA0FC5684E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5185737" y="3333411"/>
            <a:ext cx="1819275" cy="904875"/>
            <a:chOff x="1827" y="1047"/>
            <a:chExt cx="1146" cy="570"/>
          </a:xfrm>
        </p:grpSpPr>
        <p:sp>
          <p:nvSpPr>
            <p:cNvPr id="107" name="Line 32">
              <a:extLst>
                <a:ext uri="{FF2B5EF4-FFF2-40B4-BE49-F238E27FC236}">
                  <a16:creationId xmlns:a16="http://schemas.microsoft.com/office/drawing/2014/main" id="{E4C5258F-889B-2043-96FD-C21C840D731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061" y="1299"/>
              <a:ext cx="1" cy="210"/>
            </a:xfrm>
            <a:prstGeom prst="line">
              <a:avLst/>
            </a:prstGeom>
            <a:noFill/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08" name="Line 33">
              <a:extLst>
                <a:ext uri="{FF2B5EF4-FFF2-40B4-BE49-F238E27FC236}">
                  <a16:creationId xmlns:a16="http://schemas.microsoft.com/office/drawing/2014/main" id="{DB857AA5-C9AE-3D4D-9BE1-2D5D3B3ECB0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187" y="1305"/>
              <a:ext cx="1" cy="204"/>
            </a:xfrm>
            <a:prstGeom prst="line">
              <a:avLst/>
            </a:prstGeom>
            <a:noFill/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09" name="Rectangle 34">
              <a:extLst>
                <a:ext uri="{FF2B5EF4-FFF2-40B4-BE49-F238E27FC236}">
                  <a16:creationId xmlns:a16="http://schemas.microsoft.com/office/drawing/2014/main" id="{76F861A6-D3B5-8146-B55A-532AC94806C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23" y="1515"/>
              <a:ext cx="564" cy="42"/>
            </a:xfrm>
            <a:prstGeom prst="rect">
              <a:avLst/>
            </a:prstGeom>
            <a:solidFill>
              <a:srgbClr val="DDDDDC"/>
            </a:solidFill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10" name="Oval 35">
              <a:extLst>
                <a:ext uri="{FF2B5EF4-FFF2-40B4-BE49-F238E27FC236}">
                  <a16:creationId xmlns:a16="http://schemas.microsoft.com/office/drawing/2014/main" id="{F085CB8E-3B48-794C-A77A-3F0E53BE031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83" y="1479"/>
              <a:ext cx="138" cy="138"/>
            </a:xfrm>
            <a:prstGeom prst="ellipse">
              <a:avLst/>
            </a:prstGeom>
            <a:solidFill>
              <a:srgbClr val="DDDDDC"/>
            </a:solidFill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11" name="Oval 36">
              <a:extLst>
                <a:ext uri="{FF2B5EF4-FFF2-40B4-BE49-F238E27FC236}">
                  <a16:creationId xmlns:a16="http://schemas.microsoft.com/office/drawing/2014/main" id="{FA9F24B4-7BF7-694F-9EEE-790055A47D6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51" y="1479"/>
              <a:ext cx="138" cy="138"/>
            </a:xfrm>
            <a:prstGeom prst="ellipse">
              <a:avLst/>
            </a:prstGeom>
            <a:solidFill>
              <a:srgbClr val="DDDDDC"/>
            </a:solidFill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12" name="Freeform 37">
              <a:extLst>
                <a:ext uri="{FF2B5EF4-FFF2-40B4-BE49-F238E27FC236}">
                  <a16:creationId xmlns:a16="http://schemas.microsoft.com/office/drawing/2014/main" id="{72205CBE-C319-5444-90E9-80FC72516C42}"/>
                </a:ext>
              </a:extLst>
            </p:cNvPr>
            <p:cNvSpPr>
              <a:spLocks/>
            </p:cNvSpPr>
            <p:nvPr/>
          </p:nvSpPr>
          <p:spPr bwMode="auto">
            <a:xfrm>
              <a:off x="2529" y="1203"/>
              <a:ext cx="444" cy="348"/>
            </a:xfrm>
            <a:custGeom>
              <a:avLst/>
              <a:gdLst/>
              <a:ahLst/>
              <a:cxnLst>
                <a:cxn ang="0">
                  <a:pos x="34" y="58"/>
                </a:cxn>
                <a:cxn ang="0">
                  <a:pos x="74" y="50"/>
                </a:cxn>
                <a:cxn ang="0">
                  <a:pos x="72" y="33"/>
                </a:cxn>
                <a:cxn ang="0">
                  <a:pos x="49" y="30"/>
                </a:cxn>
                <a:cxn ang="0">
                  <a:pos x="46" y="4"/>
                </a:cxn>
                <a:cxn ang="0">
                  <a:pos x="47" y="0"/>
                </a:cxn>
                <a:cxn ang="0">
                  <a:pos x="20" y="0"/>
                </a:cxn>
                <a:cxn ang="0">
                  <a:pos x="11" y="30"/>
                </a:cxn>
                <a:cxn ang="0">
                  <a:pos x="0" y="36"/>
                </a:cxn>
                <a:cxn ang="0">
                  <a:pos x="0" y="58"/>
                </a:cxn>
                <a:cxn ang="0">
                  <a:pos x="17" y="58"/>
                </a:cxn>
                <a:cxn ang="0">
                  <a:pos x="34" y="58"/>
                </a:cxn>
              </a:cxnLst>
              <a:rect l="0" t="0" r="r" b="b"/>
              <a:pathLst>
                <a:path w="74" h="58">
                  <a:moveTo>
                    <a:pt x="34" y="58"/>
                  </a:moveTo>
                  <a:lnTo>
                    <a:pt x="74" y="50"/>
                  </a:lnTo>
                  <a:lnTo>
                    <a:pt x="72" y="33"/>
                  </a:lnTo>
                  <a:lnTo>
                    <a:pt x="49" y="30"/>
                  </a:lnTo>
                  <a:lnTo>
                    <a:pt x="46" y="4"/>
                  </a:lnTo>
                  <a:lnTo>
                    <a:pt x="47" y="0"/>
                  </a:lnTo>
                  <a:cubicBezTo>
                    <a:pt x="38" y="0"/>
                    <a:pt x="29" y="0"/>
                    <a:pt x="20" y="0"/>
                  </a:cubicBezTo>
                  <a:cubicBezTo>
                    <a:pt x="13" y="7"/>
                    <a:pt x="9" y="19"/>
                    <a:pt x="11" y="30"/>
                  </a:cubicBezTo>
                  <a:cubicBezTo>
                    <a:pt x="6" y="31"/>
                    <a:pt x="3" y="33"/>
                    <a:pt x="0" y="36"/>
                  </a:cubicBezTo>
                  <a:lnTo>
                    <a:pt x="0" y="58"/>
                  </a:lnTo>
                  <a:lnTo>
                    <a:pt x="17" y="58"/>
                  </a:lnTo>
                  <a:lnTo>
                    <a:pt x="34" y="58"/>
                  </a:lnTo>
                  <a:close/>
                </a:path>
              </a:pathLst>
            </a:custGeom>
            <a:solidFill>
              <a:srgbClr val="DDDDDC"/>
            </a:solidFill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13" name="Line 38">
              <a:extLst>
                <a:ext uri="{FF2B5EF4-FFF2-40B4-BE49-F238E27FC236}">
                  <a16:creationId xmlns:a16="http://schemas.microsoft.com/office/drawing/2014/main" id="{5CF19B12-DA56-5348-8C6F-FBFA2934FFC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35" y="1305"/>
              <a:ext cx="1" cy="204"/>
            </a:xfrm>
            <a:prstGeom prst="line">
              <a:avLst/>
            </a:prstGeom>
            <a:noFill/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14" name="Line 39">
              <a:extLst>
                <a:ext uri="{FF2B5EF4-FFF2-40B4-BE49-F238E27FC236}">
                  <a16:creationId xmlns:a16="http://schemas.microsoft.com/office/drawing/2014/main" id="{66C0E82E-8341-C042-AB18-50D173BE898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37" y="1305"/>
              <a:ext cx="1" cy="204"/>
            </a:xfrm>
            <a:prstGeom prst="line">
              <a:avLst/>
            </a:prstGeom>
            <a:noFill/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15" name="Freeform 40">
              <a:extLst>
                <a:ext uri="{FF2B5EF4-FFF2-40B4-BE49-F238E27FC236}">
                  <a16:creationId xmlns:a16="http://schemas.microsoft.com/office/drawing/2014/main" id="{F5D2AB45-5BC2-6246-8047-00D383C3BD57}"/>
                </a:ext>
              </a:extLst>
            </p:cNvPr>
            <p:cNvSpPr>
              <a:spLocks/>
            </p:cNvSpPr>
            <p:nvPr/>
          </p:nvSpPr>
          <p:spPr bwMode="auto">
            <a:xfrm>
              <a:off x="1923" y="1047"/>
              <a:ext cx="558" cy="408"/>
            </a:xfrm>
            <a:custGeom>
              <a:avLst/>
              <a:gdLst/>
              <a:ahLst/>
              <a:cxnLst>
                <a:cxn ang="0">
                  <a:pos x="93" y="68"/>
                </a:cxn>
                <a:cxn ang="0">
                  <a:pos x="93" y="23"/>
                </a:cxn>
                <a:cxn ang="0">
                  <a:pos x="37" y="0"/>
                </a:cxn>
                <a:cxn ang="0">
                  <a:pos x="0" y="25"/>
                </a:cxn>
                <a:cxn ang="0">
                  <a:pos x="3" y="29"/>
                </a:cxn>
                <a:cxn ang="0">
                  <a:pos x="38" y="6"/>
                </a:cxn>
                <a:cxn ang="0">
                  <a:pos x="88" y="29"/>
                </a:cxn>
                <a:cxn ang="0">
                  <a:pos x="88" y="68"/>
                </a:cxn>
                <a:cxn ang="0">
                  <a:pos x="93" y="68"/>
                </a:cxn>
              </a:cxnLst>
              <a:rect l="0" t="0" r="r" b="b"/>
              <a:pathLst>
                <a:path w="93" h="68">
                  <a:moveTo>
                    <a:pt x="93" y="68"/>
                  </a:moveTo>
                  <a:lnTo>
                    <a:pt x="93" y="23"/>
                  </a:lnTo>
                  <a:lnTo>
                    <a:pt x="37" y="0"/>
                  </a:lnTo>
                  <a:lnTo>
                    <a:pt x="0" y="25"/>
                  </a:lnTo>
                  <a:lnTo>
                    <a:pt x="3" y="29"/>
                  </a:lnTo>
                  <a:lnTo>
                    <a:pt x="38" y="6"/>
                  </a:lnTo>
                  <a:lnTo>
                    <a:pt x="88" y="29"/>
                  </a:lnTo>
                  <a:lnTo>
                    <a:pt x="88" y="68"/>
                  </a:lnTo>
                  <a:lnTo>
                    <a:pt x="93" y="68"/>
                  </a:lnTo>
                  <a:close/>
                </a:path>
              </a:pathLst>
            </a:custGeom>
            <a:solidFill>
              <a:srgbClr val="DDDDDC"/>
            </a:solidFill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16" name="Freeform 41">
              <a:extLst>
                <a:ext uri="{FF2B5EF4-FFF2-40B4-BE49-F238E27FC236}">
                  <a16:creationId xmlns:a16="http://schemas.microsoft.com/office/drawing/2014/main" id="{B768D6BD-EA62-9C44-84B3-7A69E82A9F51}"/>
                </a:ext>
              </a:extLst>
            </p:cNvPr>
            <p:cNvSpPr>
              <a:spLocks/>
            </p:cNvSpPr>
            <p:nvPr/>
          </p:nvSpPr>
          <p:spPr bwMode="auto">
            <a:xfrm>
              <a:off x="2409" y="1419"/>
              <a:ext cx="90" cy="90"/>
            </a:xfrm>
            <a:custGeom>
              <a:avLst/>
              <a:gdLst/>
              <a:ahLst/>
              <a:cxnLst>
                <a:cxn ang="0">
                  <a:pos x="5" y="0"/>
                </a:cxn>
                <a:cxn ang="0">
                  <a:pos x="0" y="15"/>
                </a:cxn>
                <a:cxn ang="0">
                  <a:pos x="0" y="15"/>
                </a:cxn>
                <a:cxn ang="0">
                  <a:pos x="13" y="15"/>
                </a:cxn>
                <a:cxn ang="0">
                  <a:pos x="15" y="0"/>
                </a:cxn>
                <a:cxn ang="0">
                  <a:pos x="5" y="0"/>
                </a:cxn>
              </a:cxnLst>
              <a:rect l="0" t="0" r="r" b="b"/>
              <a:pathLst>
                <a:path w="15" h="15">
                  <a:moveTo>
                    <a:pt x="5" y="0"/>
                  </a:moveTo>
                  <a:lnTo>
                    <a:pt x="0" y="15"/>
                  </a:lnTo>
                  <a:lnTo>
                    <a:pt x="0" y="15"/>
                  </a:lnTo>
                  <a:lnTo>
                    <a:pt x="13" y="15"/>
                  </a:lnTo>
                  <a:lnTo>
                    <a:pt x="15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DDDDDC"/>
            </a:solidFill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17" name="Oval 42">
              <a:extLst>
                <a:ext uri="{FF2B5EF4-FFF2-40B4-BE49-F238E27FC236}">
                  <a16:creationId xmlns:a16="http://schemas.microsoft.com/office/drawing/2014/main" id="{3685E0F3-2805-AB48-AC36-8AB58D80F1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53" y="1479"/>
              <a:ext cx="138" cy="138"/>
            </a:xfrm>
            <a:prstGeom prst="ellipse">
              <a:avLst/>
            </a:prstGeom>
            <a:solidFill>
              <a:srgbClr val="DDDDDC"/>
            </a:solidFill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18" name="Oval 43">
              <a:extLst>
                <a:ext uri="{FF2B5EF4-FFF2-40B4-BE49-F238E27FC236}">
                  <a16:creationId xmlns:a16="http://schemas.microsoft.com/office/drawing/2014/main" id="{83CA4DD0-D420-4548-A5CC-19C528158A5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27" y="1479"/>
              <a:ext cx="132" cy="138"/>
            </a:xfrm>
            <a:prstGeom prst="ellipse">
              <a:avLst/>
            </a:prstGeom>
            <a:solidFill>
              <a:srgbClr val="DDDDDC"/>
            </a:solidFill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19" name="Freeform 44">
              <a:extLst>
                <a:ext uri="{FF2B5EF4-FFF2-40B4-BE49-F238E27FC236}">
                  <a16:creationId xmlns:a16="http://schemas.microsoft.com/office/drawing/2014/main" id="{04DC502F-0524-0047-9C52-C3C813671DE7}"/>
                </a:ext>
              </a:extLst>
            </p:cNvPr>
            <p:cNvSpPr>
              <a:spLocks/>
            </p:cNvSpPr>
            <p:nvPr/>
          </p:nvSpPr>
          <p:spPr bwMode="auto">
            <a:xfrm>
              <a:off x="1827" y="1191"/>
              <a:ext cx="162" cy="138"/>
            </a:xfrm>
            <a:custGeom>
              <a:avLst/>
              <a:gdLst/>
              <a:ahLst/>
              <a:cxnLst>
                <a:cxn ang="0">
                  <a:pos x="6" y="23"/>
                </a:cxn>
                <a:cxn ang="0">
                  <a:pos x="22" y="23"/>
                </a:cxn>
              </a:cxnLst>
              <a:rect l="0" t="0" r="r" b="b"/>
              <a:pathLst>
                <a:path w="27" h="23">
                  <a:moveTo>
                    <a:pt x="6" y="23"/>
                  </a:moveTo>
                  <a:cubicBezTo>
                    <a:pt x="0" y="0"/>
                    <a:pt x="27" y="1"/>
                    <a:pt x="22" y="23"/>
                  </a:cubicBezTo>
                </a:path>
              </a:pathLst>
            </a:custGeom>
            <a:noFill/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20" name="Freeform 45">
              <a:extLst>
                <a:ext uri="{FF2B5EF4-FFF2-40B4-BE49-F238E27FC236}">
                  <a16:creationId xmlns:a16="http://schemas.microsoft.com/office/drawing/2014/main" id="{F48786BA-E5BE-B546-A013-06BF8A4BC0AF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3" y="1233"/>
              <a:ext cx="180" cy="144"/>
            </a:xfrm>
            <a:custGeom>
              <a:avLst/>
              <a:gdLst/>
              <a:ahLst/>
              <a:cxnLst>
                <a:cxn ang="0">
                  <a:pos x="27" y="0"/>
                </a:cxn>
                <a:cxn ang="0">
                  <a:pos x="30" y="24"/>
                </a:cxn>
                <a:cxn ang="0">
                  <a:pos x="2" y="24"/>
                </a:cxn>
                <a:cxn ang="0">
                  <a:pos x="7" y="0"/>
                </a:cxn>
                <a:cxn ang="0">
                  <a:pos x="27" y="0"/>
                </a:cxn>
              </a:cxnLst>
              <a:rect l="0" t="0" r="r" b="b"/>
              <a:pathLst>
                <a:path w="30" h="24">
                  <a:moveTo>
                    <a:pt x="27" y="0"/>
                  </a:moveTo>
                  <a:lnTo>
                    <a:pt x="30" y="24"/>
                  </a:lnTo>
                  <a:lnTo>
                    <a:pt x="2" y="24"/>
                  </a:lnTo>
                  <a:cubicBezTo>
                    <a:pt x="0" y="16"/>
                    <a:pt x="2" y="7"/>
                    <a:pt x="7" y="0"/>
                  </a:cubicBezTo>
                  <a:lnTo>
                    <a:pt x="27" y="0"/>
                  </a:lnTo>
                  <a:close/>
                </a:path>
              </a:pathLst>
            </a:custGeom>
            <a:solidFill>
              <a:srgbClr val="DDDDDC"/>
            </a:solidFill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21" name="Freeform 46">
              <a:extLst>
                <a:ext uri="{FF2B5EF4-FFF2-40B4-BE49-F238E27FC236}">
                  <a16:creationId xmlns:a16="http://schemas.microsoft.com/office/drawing/2014/main" id="{543A15B7-81EA-AD4A-B3CD-60343ACFA4D4}"/>
                </a:ext>
              </a:extLst>
            </p:cNvPr>
            <p:cNvSpPr>
              <a:spLocks/>
            </p:cNvSpPr>
            <p:nvPr/>
          </p:nvSpPr>
          <p:spPr bwMode="auto">
            <a:xfrm>
              <a:off x="1911" y="1209"/>
              <a:ext cx="24" cy="24"/>
            </a:xfrm>
            <a:custGeom>
              <a:avLst/>
              <a:gdLst/>
              <a:ahLst/>
              <a:cxnLst>
                <a:cxn ang="0">
                  <a:pos x="3" y="0"/>
                </a:cxn>
                <a:cxn ang="0">
                  <a:pos x="3" y="0"/>
                </a:cxn>
                <a:cxn ang="0">
                  <a:pos x="3" y="2"/>
                </a:cxn>
                <a:cxn ang="0">
                  <a:pos x="3" y="3"/>
                </a:cxn>
                <a:cxn ang="0">
                  <a:pos x="1" y="3"/>
                </a:cxn>
                <a:cxn ang="0">
                  <a:pos x="1" y="3"/>
                </a:cxn>
                <a:cxn ang="0">
                  <a:pos x="1" y="1"/>
                </a:cxn>
                <a:cxn ang="0">
                  <a:pos x="1" y="0"/>
                </a:cxn>
                <a:cxn ang="0">
                  <a:pos x="3" y="0"/>
                </a:cxn>
              </a:cxnLst>
              <a:rect l="0" t="0" r="r" b="b"/>
              <a:pathLst>
                <a:path w="4" h="4">
                  <a:moveTo>
                    <a:pt x="3" y="0"/>
                  </a:moveTo>
                  <a:lnTo>
                    <a:pt x="3" y="0"/>
                  </a:lnTo>
                  <a:cubicBezTo>
                    <a:pt x="4" y="1"/>
                    <a:pt x="4" y="2"/>
                    <a:pt x="3" y="2"/>
                  </a:cubicBezTo>
                  <a:lnTo>
                    <a:pt x="3" y="3"/>
                  </a:lnTo>
                  <a:cubicBezTo>
                    <a:pt x="2" y="4"/>
                    <a:pt x="1" y="4"/>
                    <a:pt x="1" y="3"/>
                  </a:cubicBezTo>
                  <a:lnTo>
                    <a:pt x="1" y="3"/>
                  </a:lnTo>
                  <a:cubicBezTo>
                    <a:pt x="0" y="3"/>
                    <a:pt x="0" y="2"/>
                    <a:pt x="1" y="1"/>
                  </a:cubicBezTo>
                  <a:lnTo>
                    <a:pt x="1" y="0"/>
                  </a:lnTo>
                  <a:cubicBezTo>
                    <a:pt x="2" y="0"/>
                    <a:pt x="3" y="0"/>
                    <a:pt x="3" y="0"/>
                  </a:cubicBezTo>
                  <a:close/>
                </a:path>
              </a:pathLst>
            </a:custGeom>
            <a:solidFill>
              <a:srgbClr val="DDDDDC"/>
            </a:solidFill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</p:grpSp>
      <p:grpSp>
        <p:nvGrpSpPr>
          <p:cNvPr id="122" name="Group 36">
            <a:extLst>
              <a:ext uri="{FF2B5EF4-FFF2-40B4-BE49-F238E27FC236}">
                <a16:creationId xmlns:a16="http://schemas.microsoft.com/office/drawing/2014/main" id="{A49724E7-7367-9746-BB56-99AB7B28B31D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4547565" y="1397771"/>
            <a:ext cx="1638300" cy="1028700"/>
            <a:chOff x="1677" y="957"/>
            <a:chExt cx="1032" cy="648"/>
          </a:xfrm>
        </p:grpSpPr>
        <p:sp>
          <p:nvSpPr>
            <p:cNvPr id="123" name="Freeform 37">
              <a:extLst>
                <a:ext uri="{FF2B5EF4-FFF2-40B4-BE49-F238E27FC236}">
                  <a16:creationId xmlns:a16="http://schemas.microsoft.com/office/drawing/2014/main" id="{E3DDC459-AB9F-214F-81CD-D78C077C1EDF}"/>
                </a:ext>
              </a:extLst>
            </p:cNvPr>
            <p:cNvSpPr>
              <a:spLocks/>
            </p:cNvSpPr>
            <p:nvPr/>
          </p:nvSpPr>
          <p:spPr bwMode="auto">
            <a:xfrm>
              <a:off x="1731" y="1323"/>
              <a:ext cx="18" cy="18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2" y="0"/>
                </a:cxn>
                <a:cxn ang="0">
                  <a:pos x="3" y="1"/>
                </a:cxn>
                <a:cxn ang="0">
                  <a:pos x="3" y="2"/>
                </a:cxn>
                <a:cxn ang="0">
                  <a:pos x="2" y="3"/>
                </a:cxn>
                <a:cxn ang="0">
                  <a:pos x="2" y="3"/>
                </a:cxn>
                <a:cxn ang="0">
                  <a:pos x="0" y="2"/>
                </a:cxn>
                <a:cxn ang="0">
                  <a:pos x="0" y="1"/>
                </a:cxn>
                <a:cxn ang="0">
                  <a:pos x="2" y="0"/>
                </a:cxn>
              </a:cxnLst>
              <a:rect l="0" t="0" r="r" b="b"/>
              <a:pathLst>
                <a:path w="3" h="3">
                  <a:moveTo>
                    <a:pt x="2" y="0"/>
                  </a:moveTo>
                  <a:lnTo>
                    <a:pt x="2" y="0"/>
                  </a:lnTo>
                  <a:cubicBezTo>
                    <a:pt x="2" y="0"/>
                    <a:pt x="3" y="0"/>
                    <a:pt x="3" y="1"/>
                  </a:cubicBezTo>
                  <a:lnTo>
                    <a:pt x="3" y="2"/>
                  </a:lnTo>
                  <a:cubicBezTo>
                    <a:pt x="3" y="3"/>
                    <a:pt x="2" y="3"/>
                    <a:pt x="2" y="3"/>
                  </a:cubicBezTo>
                  <a:lnTo>
                    <a:pt x="2" y="3"/>
                  </a:lnTo>
                  <a:cubicBezTo>
                    <a:pt x="1" y="3"/>
                    <a:pt x="0" y="3"/>
                    <a:pt x="0" y="2"/>
                  </a:cubicBezTo>
                  <a:lnTo>
                    <a:pt x="0" y="1"/>
                  </a:lnTo>
                  <a:cubicBezTo>
                    <a:pt x="0" y="0"/>
                    <a:pt x="1" y="0"/>
                    <a:pt x="2" y="0"/>
                  </a:cubicBezTo>
                  <a:close/>
                </a:path>
              </a:pathLst>
            </a:custGeom>
            <a:noFill/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24" name="Freeform 38">
              <a:extLst>
                <a:ext uri="{FF2B5EF4-FFF2-40B4-BE49-F238E27FC236}">
                  <a16:creationId xmlns:a16="http://schemas.microsoft.com/office/drawing/2014/main" id="{12ED4715-3364-1B41-B6BB-C24290076DD2}"/>
                </a:ext>
              </a:extLst>
            </p:cNvPr>
            <p:cNvSpPr>
              <a:spLocks/>
            </p:cNvSpPr>
            <p:nvPr/>
          </p:nvSpPr>
          <p:spPr bwMode="auto">
            <a:xfrm>
              <a:off x="2145" y="1215"/>
              <a:ext cx="210" cy="210"/>
            </a:xfrm>
            <a:custGeom>
              <a:avLst/>
              <a:gdLst/>
              <a:ahLst/>
              <a:cxnLst>
                <a:cxn ang="0">
                  <a:pos x="19" y="2"/>
                </a:cxn>
                <a:cxn ang="0">
                  <a:pos x="18" y="0"/>
                </a:cxn>
                <a:cxn ang="0">
                  <a:pos x="35" y="0"/>
                </a:cxn>
                <a:cxn ang="0">
                  <a:pos x="35" y="25"/>
                </a:cxn>
                <a:cxn ang="0">
                  <a:pos x="26" y="35"/>
                </a:cxn>
                <a:cxn ang="0">
                  <a:pos x="6" y="35"/>
                </a:cxn>
                <a:cxn ang="0">
                  <a:pos x="1" y="29"/>
                </a:cxn>
                <a:cxn ang="0">
                  <a:pos x="19" y="2"/>
                </a:cxn>
              </a:cxnLst>
              <a:rect l="0" t="0" r="r" b="b"/>
              <a:pathLst>
                <a:path w="35" h="35">
                  <a:moveTo>
                    <a:pt x="19" y="2"/>
                  </a:moveTo>
                  <a:lnTo>
                    <a:pt x="18" y="0"/>
                  </a:lnTo>
                  <a:lnTo>
                    <a:pt x="35" y="0"/>
                  </a:lnTo>
                  <a:lnTo>
                    <a:pt x="35" y="25"/>
                  </a:lnTo>
                  <a:lnTo>
                    <a:pt x="26" y="35"/>
                  </a:lnTo>
                  <a:lnTo>
                    <a:pt x="6" y="35"/>
                  </a:lnTo>
                  <a:lnTo>
                    <a:pt x="1" y="29"/>
                  </a:lnTo>
                  <a:cubicBezTo>
                    <a:pt x="0" y="22"/>
                    <a:pt x="5" y="9"/>
                    <a:pt x="19" y="2"/>
                  </a:cubicBezTo>
                  <a:close/>
                </a:path>
              </a:pathLst>
            </a:custGeom>
            <a:solidFill>
              <a:srgbClr val="DDDDDC"/>
            </a:solidFill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25" name="Freeform 39">
              <a:extLst>
                <a:ext uri="{FF2B5EF4-FFF2-40B4-BE49-F238E27FC236}">
                  <a16:creationId xmlns:a16="http://schemas.microsoft.com/office/drawing/2014/main" id="{70FDFD5C-9000-B447-A9C8-1377B3ED6ECE}"/>
                </a:ext>
              </a:extLst>
            </p:cNvPr>
            <p:cNvSpPr>
              <a:spLocks/>
            </p:cNvSpPr>
            <p:nvPr/>
          </p:nvSpPr>
          <p:spPr bwMode="auto">
            <a:xfrm>
              <a:off x="2175" y="1245"/>
              <a:ext cx="156" cy="138"/>
            </a:xfrm>
            <a:custGeom>
              <a:avLst/>
              <a:gdLst/>
              <a:ahLst/>
              <a:cxnLst>
                <a:cxn ang="0">
                  <a:pos x="15" y="0"/>
                </a:cxn>
                <a:cxn ang="0">
                  <a:pos x="0" y="23"/>
                </a:cxn>
                <a:cxn ang="0">
                  <a:pos x="26" y="19"/>
                </a:cxn>
                <a:cxn ang="0">
                  <a:pos x="26" y="0"/>
                </a:cxn>
                <a:cxn ang="0">
                  <a:pos x="15" y="0"/>
                </a:cxn>
              </a:cxnLst>
              <a:rect l="0" t="0" r="r" b="b"/>
              <a:pathLst>
                <a:path w="26" h="23">
                  <a:moveTo>
                    <a:pt x="15" y="0"/>
                  </a:moveTo>
                  <a:cubicBezTo>
                    <a:pt x="6" y="6"/>
                    <a:pt x="0" y="15"/>
                    <a:pt x="0" y="23"/>
                  </a:cubicBezTo>
                  <a:cubicBezTo>
                    <a:pt x="10" y="23"/>
                    <a:pt x="18" y="21"/>
                    <a:pt x="26" y="19"/>
                  </a:cubicBezTo>
                  <a:lnTo>
                    <a:pt x="26" y="0"/>
                  </a:lnTo>
                  <a:cubicBezTo>
                    <a:pt x="22" y="0"/>
                    <a:pt x="19" y="0"/>
                    <a:pt x="15" y="0"/>
                  </a:cubicBezTo>
                  <a:close/>
                </a:path>
              </a:pathLst>
            </a:custGeom>
            <a:solidFill>
              <a:srgbClr val="DDDDDC"/>
            </a:solidFill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26" name="Rectangle 40">
              <a:extLst>
                <a:ext uri="{FF2B5EF4-FFF2-40B4-BE49-F238E27FC236}">
                  <a16:creationId xmlns:a16="http://schemas.microsoft.com/office/drawing/2014/main" id="{D3DD32B9-42B4-0B4C-A2EA-FCB4C0D2C2A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07" y="1467"/>
              <a:ext cx="252" cy="54"/>
            </a:xfrm>
            <a:prstGeom prst="rect">
              <a:avLst/>
            </a:prstGeom>
            <a:solidFill>
              <a:srgbClr val="DDDDDC"/>
            </a:solidFill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27" name="Rectangle 41">
              <a:extLst>
                <a:ext uri="{FF2B5EF4-FFF2-40B4-BE49-F238E27FC236}">
                  <a16:creationId xmlns:a16="http://schemas.microsoft.com/office/drawing/2014/main" id="{E931CCDB-2ED4-4048-960A-47998E13273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13" y="1341"/>
              <a:ext cx="54" cy="132"/>
            </a:xfrm>
            <a:prstGeom prst="rect">
              <a:avLst/>
            </a:prstGeom>
            <a:solidFill>
              <a:srgbClr val="DDDDDC"/>
            </a:solidFill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28" name="Oval 42">
              <a:extLst>
                <a:ext uri="{FF2B5EF4-FFF2-40B4-BE49-F238E27FC236}">
                  <a16:creationId xmlns:a16="http://schemas.microsoft.com/office/drawing/2014/main" id="{A5159E64-4548-9D43-AA70-E7F77E730E4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77" y="1383"/>
              <a:ext cx="54" cy="54"/>
            </a:xfrm>
            <a:prstGeom prst="ellipse">
              <a:avLst/>
            </a:prstGeom>
            <a:solidFill>
              <a:srgbClr val="DDDDDC"/>
            </a:solidFill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29" name="Oval 43">
              <a:extLst>
                <a:ext uri="{FF2B5EF4-FFF2-40B4-BE49-F238E27FC236}">
                  <a16:creationId xmlns:a16="http://schemas.microsoft.com/office/drawing/2014/main" id="{D0A541FD-4B2D-404D-AAFF-E228E74F410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49" y="1383"/>
              <a:ext cx="48" cy="54"/>
            </a:xfrm>
            <a:prstGeom prst="ellipse">
              <a:avLst/>
            </a:prstGeom>
            <a:solidFill>
              <a:srgbClr val="DDDDDC"/>
            </a:solidFill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30" name="Rectangle 44">
              <a:extLst>
                <a:ext uri="{FF2B5EF4-FFF2-40B4-BE49-F238E27FC236}">
                  <a16:creationId xmlns:a16="http://schemas.microsoft.com/office/drawing/2014/main" id="{DD2A9D05-206B-3F4E-B635-C057B13D63D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83" y="1473"/>
              <a:ext cx="108" cy="24"/>
            </a:xfrm>
            <a:prstGeom prst="rect">
              <a:avLst/>
            </a:prstGeom>
            <a:solidFill>
              <a:srgbClr val="DDDDDC"/>
            </a:solidFill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31" name="Oval 45">
              <a:extLst>
                <a:ext uri="{FF2B5EF4-FFF2-40B4-BE49-F238E27FC236}">
                  <a16:creationId xmlns:a16="http://schemas.microsoft.com/office/drawing/2014/main" id="{7907D225-1F13-C949-A7AA-5BA8862D701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99" y="1467"/>
              <a:ext cx="138" cy="138"/>
            </a:xfrm>
            <a:prstGeom prst="ellipse">
              <a:avLst/>
            </a:prstGeom>
            <a:solidFill>
              <a:srgbClr val="DDDDDC"/>
            </a:solidFill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32" name="Oval 46">
              <a:extLst>
                <a:ext uri="{FF2B5EF4-FFF2-40B4-BE49-F238E27FC236}">
                  <a16:creationId xmlns:a16="http://schemas.microsoft.com/office/drawing/2014/main" id="{D1C42649-254F-2441-A428-EFEFB101309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55" y="1467"/>
              <a:ext cx="138" cy="138"/>
            </a:xfrm>
            <a:prstGeom prst="ellipse">
              <a:avLst/>
            </a:prstGeom>
            <a:solidFill>
              <a:srgbClr val="DDDDDC"/>
            </a:solidFill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33" name="Freeform 47">
              <a:extLst>
                <a:ext uri="{FF2B5EF4-FFF2-40B4-BE49-F238E27FC236}">
                  <a16:creationId xmlns:a16="http://schemas.microsoft.com/office/drawing/2014/main" id="{E93FABD9-15B0-D445-96F9-355AC1F88D4A}"/>
                </a:ext>
              </a:extLst>
            </p:cNvPr>
            <p:cNvSpPr>
              <a:spLocks/>
            </p:cNvSpPr>
            <p:nvPr/>
          </p:nvSpPr>
          <p:spPr bwMode="auto">
            <a:xfrm>
              <a:off x="2301" y="1341"/>
              <a:ext cx="408" cy="186"/>
            </a:xfrm>
            <a:custGeom>
              <a:avLst/>
              <a:gdLst/>
              <a:ahLst/>
              <a:cxnLst>
                <a:cxn ang="0">
                  <a:pos x="0" y="21"/>
                </a:cxn>
                <a:cxn ang="0">
                  <a:pos x="0" y="31"/>
                </a:cxn>
                <a:cxn ang="0">
                  <a:pos x="46" y="31"/>
                </a:cxn>
                <a:cxn ang="0">
                  <a:pos x="68" y="24"/>
                </a:cxn>
                <a:cxn ang="0">
                  <a:pos x="66" y="6"/>
                </a:cxn>
                <a:cxn ang="0">
                  <a:pos x="41" y="0"/>
                </a:cxn>
                <a:cxn ang="0">
                  <a:pos x="17" y="0"/>
                </a:cxn>
                <a:cxn ang="0">
                  <a:pos x="9" y="20"/>
                </a:cxn>
                <a:cxn ang="0">
                  <a:pos x="0" y="21"/>
                </a:cxn>
              </a:cxnLst>
              <a:rect l="0" t="0" r="r" b="b"/>
              <a:pathLst>
                <a:path w="68" h="31">
                  <a:moveTo>
                    <a:pt x="0" y="21"/>
                  </a:moveTo>
                  <a:lnTo>
                    <a:pt x="0" y="31"/>
                  </a:lnTo>
                  <a:lnTo>
                    <a:pt x="46" y="31"/>
                  </a:lnTo>
                  <a:lnTo>
                    <a:pt x="68" y="24"/>
                  </a:lnTo>
                  <a:lnTo>
                    <a:pt x="66" y="6"/>
                  </a:lnTo>
                  <a:lnTo>
                    <a:pt x="41" y="0"/>
                  </a:lnTo>
                  <a:lnTo>
                    <a:pt x="17" y="0"/>
                  </a:lnTo>
                  <a:lnTo>
                    <a:pt x="9" y="20"/>
                  </a:lnTo>
                  <a:lnTo>
                    <a:pt x="0" y="21"/>
                  </a:lnTo>
                  <a:close/>
                </a:path>
              </a:pathLst>
            </a:custGeom>
            <a:solidFill>
              <a:srgbClr val="DDDDDC"/>
            </a:solidFill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dirty="0"/>
            </a:p>
          </p:txBody>
        </p:sp>
        <p:sp>
          <p:nvSpPr>
            <p:cNvPr id="134" name="Oval 48">
              <a:extLst>
                <a:ext uri="{FF2B5EF4-FFF2-40B4-BE49-F238E27FC236}">
                  <a16:creationId xmlns:a16="http://schemas.microsoft.com/office/drawing/2014/main" id="{3AC309A2-D60D-F544-BC1F-3F657A41A97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21" y="1437"/>
              <a:ext cx="168" cy="168"/>
            </a:xfrm>
            <a:prstGeom prst="ellipse">
              <a:avLst/>
            </a:prstGeom>
            <a:solidFill>
              <a:srgbClr val="DDDDDC"/>
            </a:solidFill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35" name="Freeform 49">
              <a:extLst>
                <a:ext uri="{FF2B5EF4-FFF2-40B4-BE49-F238E27FC236}">
                  <a16:creationId xmlns:a16="http://schemas.microsoft.com/office/drawing/2014/main" id="{6484FF1E-F068-C24D-90A6-B57ABA0C2921}"/>
                </a:ext>
              </a:extLst>
            </p:cNvPr>
            <p:cNvSpPr>
              <a:spLocks/>
            </p:cNvSpPr>
            <p:nvPr/>
          </p:nvSpPr>
          <p:spPr bwMode="auto">
            <a:xfrm>
              <a:off x="2025" y="1251"/>
              <a:ext cx="78" cy="144"/>
            </a:xfrm>
            <a:custGeom>
              <a:avLst/>
              <a:gdLst/>
              <a:ahLst/>
              <a:cxnLst>
                <a:cxn ang="0">
                  <a:pos x="0" y="5"/>
                </a:cxn>
                <a:cxn ang="0">
                  <a:pos x="3" y="24"/>
                </a:cxn>
                <a:cxn ang="0">
                  <a:pos x="13" y="23"/>
                </a:cxn>
                <a:cxn ang="0">
                  <a:pos x="5" y="0"/>
                </a:cxn>
                <a:cxn ang="0">
                  <a:pos x="0" y="5"/>
                </a:cxn>
              </a:cxnLst>
              <a:rect l="0" t="0" r="r" b="b"/>
              <a:pathLst>
                <a:path w="13" h="24">
                  <a:moveTo>
                    <a:pt x="0" y="5"/>
                  </a:moveTo>
                  <a:lnTo>
                    <a:pt x="3" y="24"/>
                  </a:lnTo>
                  <a:lnTo>
                    <a:pt x="13" y="23"/>
                  </a:lnTo>
                  <a:lnTo>
                    <a:pt x="5" y="0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DDDDDC"/>
            </a:solidFill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36" name="Freeform 50">
              <a:extLst>
                <a:ext uri="{FF2B5EF4-FFF2-40B4-BE49-F238E27FC236}">
                  <a16:creationId xmlns:a16="http://schemas.microsoft.com/office/drawing/2014/main" id="{E0DF09E8-87EE-F441-A551-9CDBDB50A3AB}"/>
                </a:ext>
              </a:extLst>
            </p:cNvPr>
            <p:cNvSpPr>
              <a:spLocks/>
            </p:cNvSpPr>
            <p:nvPr/>
          </p:nvSpPr>
          <p:spPr bwMode="auto">
            <a:xfrm>
              <a:off x="2019" y="1389"/>
              <a:ext cx="114" cy="78"/>
            </a:xfrm>
            <a:custGeom>
              <a:avLst/>
              <a:gdLst/>
              <a:ahLst/>
              <a:cxnLst>
                <a:cxn ang="0">
                  <a:pos x="19" y="13"/>
                </a:cxn>
                <a:cxn ang="0">
                  <a:pos x="14" y="0"/>
                </a:cxn>
                <a:cxn ang="0">
                  <a:pos x="4" y="1"/>
                </a:cxn>
                <a:cxn ang="0">
                  <a:pos x="0" y="13"/>
                </a:cxn>
                <a:cxn ang="0">
                  <a:pos x="19" y="13"/>
                </a:cxn>
              </a:cxnLst>
              <a:rect l="0" t="0" r="r" b="b"/>
              <a:pathLst>
                <a:path w="19" h="13">
                  <a:moveTo>
                    <a:pt x="19" y="13"/>
                  </a:moveTo>
                  <a:lnTo>
                    <a:pt x="14" y="0"/>
                  </a:lnTo>
                  <a:lnTo>
                    <a:pt x="4" y="1"/>
                  </a:lnTo>
                  <a:lnTo>
                    <a:pt x="0" y="13"/>
                  </a:lnTo>
                  <a:lnTo>
                    <a:pt x="19" y="13"/>
                  </a:lnTo>
                  <a:close/>
                </a:path>
              </a:pathLst>
            </a:custGeom>
            <a:solidFill>
              <a:srgbClr val="DDDDDC"/>
            </a:solidFill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37" name="Freeform 51">
              <a:extLst>
                <a:ext uri="{FF2B5EF4-FFF2-40B4-BE49-F238E27FC236}">
                  <a16:creationId xmlns:a16="http://schemas.microsoft.com/office/drawing/2014/main" id="{E59867DB-FFB0-454D-89EA-45F9E2A6DCB2}"/>
                </a:ext>
              </a:extLst>
            </p:cNvPr>
            <p:cNvSpPr>
              <a:spLocks/>
            </p:cNvSpPr>
            <p:nvPr/>
          </p:nvSpPr>
          <p:spPr bwMode="auto">
            <a:xfrm>
              <a:off x="2205" y="1425"/>
              <a:ext cx="60" cy="4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0" y="0"/>
                </a:cxn>
                <a:cxn ang="0">
                  <a:pos x="9" y="7"/>
                </a:cxn>
                <a:cxn ang="0">
                  <a:pos x="0" y="7"/>
                </a:cxn>
                <a:cxn ang="0">
                  <a:pos x="0" y="0"/>
                </a:cxn>
              </a:cxnLst>
              <a:rect l="0" t="0" r="r" b="b"/>
              <a:pathLst>
                <a:path w="10" h="7">
                  <a:moveTo>
                    <a:pt x="0" y="0"/>
                  </a:moveTo>
                  <a:lnTo>
                    <a:pt x="10" y="0"/>
                  </a:lnTo>
                  <a:lnTo>
                    <a:pt x="9" y="7"/>
                  </a:lnTo>
                  <a:lnTo>
                    <a:pt x="0" y="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DDDDC"/>
            </a:solidFill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38" name="Freeform 52">
              <a:extLst>
                <a:ext uri="{FF2B5EF4-FFF2-40B4-BE49-F238E27FC236}">
                  <a16:creationId xmlns:a16="http://schemas.microsoft.com/office/drawing/2014/main" id="{9DB1837B-3F4D-8242-848A-DF06FE9E6A65}"/>
                </a:ext>
              </a:extLst>
            </p:cNvPr>
            <p:cNvSpPr>
              <a:spLocks/>
            </p:cNvSpPr>
            <p:nvPr/>
          </p:nvSpPr>
          <p:spPr bwMode="auto">
            <a:xfrm>
              <a:off x="1713" y="957"/>
              <a:ext cx="342" cy="366"/>
            </a:xfrm>
            <a:custGeom>
              <a:avLst/>
              <a:gdLst/>
              <a:ahLst/>
              <a:cxnLst>
                <a:cxn ang="0">
                  <a:pos x="57" y="49"/>
                </a:cxn>
                <a:cxn ang="0">
                  <a:pos x="6" y="0"/>
                </a:cxn>
                <a:cxn ang="0">
                  <a:pos x="0" y="0"/>
                </a:cxn>
                <a:cxn ang="0">
                  <a:pos x="2" y="61"/>
                </a:cxn>
                <a:cxn ang="0">
                  <a:pos x="6" y="61"/>
                </a:cxn>
                <a:cxn ang="0">
                  <a:pos x="5" y="10"/>
                </a:cxn>
                <a:cxn ang="0">
                  <a:pos x="52" y="54"/>
                </a:cxn>
                <a:cxn ang="0">
                  <a:pos x="57" y="49"/>
                </a:cxn>
              </a:cxnLst>
              <a:rect l="0" t="0" r="r" b="b"/>
              <a:pathLst>
                <a:path w="57" h="61">
                  <a:moveTo>
                    <a:pt x="57" y="49"/>
                  </a:moveTo>
                  <a:lnTo>
                    <a:pt x="6" y="0"/>
                  </a:lnTo>
                  <a:lnTo>
                    <a:pt x="0" y="0"/>
                  </a:lnTo>
                  <a:lnTo>
                    <a:pt x="2" y="61"/>
                  </a:lnTo>
                  <a:lnTo>
                    <a:pt x="6" y="61"/>
                  </a:lnTo>
                  <a:lnTo>
                    <a:pt x="5" y="10"/>
                  </a:lnTo>
                  <a:lnTo>
                    <a:pt x="52" y="54"/>
                  </a:lnTo>
                  <a:lnTo>
                    <a:pt x="57" y="49"/>
                  </a:lnTo>
                  <a:close/>
                </a:path>
              </a:pathLst>
            </a:custGeom>
            <a:solidFill>
              <a:srgbClr val="DDDDDC"/>
            </a:solidFill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</p:grpSp>
      <p:grpSp>
        <p:nvGrpSpPr>
          <p:cNvPr id="139" name="Group 12">
            <a:extLst>
              <a:ext uri="{FF2B5EF4-FFF2-40B4-BE49-F238E27FC236}">
                <a16:creationId xmlns:a16="http://schemas.microsoft.com/office/drawing/2014/main" id="{DE029C94-C094-EB4E-8A9B-18E154E3F36D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6714393" y="3182087"/>
            <a:ext cx="904875" cy="333375"/>
            <a:chOff x="3162" y="1293"/>
            <a:chExt cx="570" cy="210"/>
          </a:xfrm>
        </p:grpSpPr>
        <p:sp>
          <p:nvSpPr>
            <p:cNvPr id="140" name="Freeform 13">
              <a:extLst>
                <a:ext uri="{FF2B5EF4-FFF2-40B4-BE49-F238E27FC236}">
                  <a16:creationId xmlns:a16="http://schemas.microsoft.com/office/drawing/2014/main" id="{D1E6A70F-EDA2-C949-86BC-4FC474AC6D4C}"/>
                </a:ext>
              </a:extLst>
            </p:cNvPr>
            <p:cNvSpPr>
              <a:spLocks/>
            </p:cNvSpPr>
            <p:nvPr/>
          </p:nvSpPr>
          <p:spPr bwMode="auto">
            <a:xfrm>
              <a:off x="3444" y="1377"/>
              <a:ext cx="174" cy="126"/>
            </a:xfrm>
            <a:custGeom>
              <a:avLst/>
              <a:gdLst>
                <a:gd name="T0" fmla="*/ 0 w 29"/>
                <a:gd name="T1" fmla="*/ 126 h 21"/>
                <a:gd name="T2" fmla="*/ 162 w 29"/>
                <a:gd name="T3" fmla="*/ 126 h 21"/>
                <a:gd name="T4" fmla="*/ 174 w 29"/>
                <a:gd name="T5" fmla="*/ 42 h 21"/>
                <a:gd name="T6" fmla="*/ 150 w 29"/>
                <a:gd name="T7" fmla="*/ 0 h 21"/>
                <a:gd name="T8" fmla="*/ 12 w 29"/>
                <a:gd name="T9" fmla="*/ 12 h 21"/>
                <a:gd name="T10" fmla="*/ 0 w 29"/>
                <a:gd name="T11" fmla="*/ 126 h 2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9"/>
                <a:gd name="T19" fmla="*/ 0 h 21"/>
                <a:gd name="T20" fmla="*/ 29 w 29"/>
                <a:gd name="T21" fmla="*/ 21 h 2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9" h="21">
                  <a:moveTo>
                    <a:pt x="0" y="21"/>
                  </a:moveTo>
                  <a:lnTo>
                    <a:pt x="27" y="21"/>
                  </a:lnTo>
                  <a:lnTo>
                    <a:pt x="29" y="7"/>
                  </a:lnTo>
                  <a:lnTo>
                    <a:pt x="25" y="0"/>
                  </a:lnTo>
                  <a:cubicBezTo>
                    <a:pt x="16" y="0"/>
                    <a:pt x="9" y="0"/>
                    <a:pt x="2" y="2"/>
                  </a:cubicBezTo>
                  <a:cubicBezTo>
                    <a:pt x="0" y="8"/>
                    <a:pt x="0" y="14"/>
                    <a:pt x="0" y="21"/>
                  </a:cubicBez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41" name="Freeform 14">
              <a:extLst>
                <a:ext uri="{FF2B5EF4-FFF2-40B4-BE49-F238E27FC236}">
                  <a16:creationId xmlns:a16="http://schemas.microsoft.com/office/drawing/2014/main" id="{A1CEE82A-5E01-AE4A-9FF4-B5193B329175}"/>
                </a:ext>
              </a:extLst>
            </p:cNvPr>
            <p:cNvSpPr>
              <a:spLocks/>
            </p:cNvSpPr>
            <p:nvPr/>
          </p:nvSpPr>
          <p:spPr bwMode="auto">
            <a:xfrm>
              <a:off x="3606" y="1425"/>
              <a:ext cx="126" cy="78"/>
            </a:xfrm>
            <a:custGeom>
              <a:avLst/>
              <a:gdLst>
                <a:gd name="T0" fmla="*/ 0 w 21"/>
                <a:gd name="T1" fmla="*/ 78 h 13"/>
                <a:gd name="T2" fmla="*/ 108 w 21"/>
                <a:gd name="T3" fmla="*/ 72 h 13"/>
                <a:gd name="T4" fmla="*/ 12 w 21"/>
                <a:gd name="T5" fmla="*/ 0 h 13"/>
                <a:gd name="T6" fmla="*/ 0 w 21"/>
                <a:gd name="T7" fmla="*/ 78 h 1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"/>
                <a:gd name="T13" fmla="*/ 0 h 13"/>
                <a:gd name="T14" fmla="*/ 21 w 21"/>
                <a:gd name="T15" fmla="*/ 13 h 1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" h="13">
                  <a:moveTo>
                    <a:pt x="0" y="13"/>
                  </a:moveTo>
                  <a:lnTo>
                    <a:pt x="18" y="12"/>
                  </a:lnTo>
                  <a:cubicBezTo>
                    <a:pt x="21" y="5"/>
                    <a:pt x="13" y="3"/>
                    <a:pt x="2" y="0"/>
                  </a:cubicBezTo>
                  <a:lnTo>
                    <a:pt x="0" y="13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42" name="Freeform 15">
              <a:extLst>
                <a:ext uri="{FF2B5EF4-FFF2-40B4-BE49-F238E27FC236}">
                  <a16:creationId xmlns:a16="http://schemas.microsoft.com/office/drawing/2014/main" id="{5A264873-9A35-5547-877B-C5F8C2447EC8}"/>
                </a:ext>
              </a:extLst>
            </p:cNvPr>
            <p:cNvSpPr>
              <a:spLocks/>
            </p:cNvSpPr>
            <p:nvPr/>
          </p:nvSpPr>
          <p:spPr bwMode="auto">
            <a:xfrm>
              <a:off x="3480" y="1293"/>
              <a:ext cx="54" cy="186"/>
            </a:xfrm>
            <a:custGeom>
              <a:avLst/>
              <a:gdLst>
                <a:gd name="T0" fmla="*/ 54 w 9"/>
                <a:gd name="T1" fmla="*/ 84 h 31"/>
                <a:gd name="T2" fmla="*/ 0 w 9"/>
                <a:gd name="T3" fmla="*/ 186 h 31"/>
                <a:gd name="T4" fmla="*/ 0 60000 65536"/>
                <a:gd name="T5" fmla="*/ 0 60000 65536"/>
                <a:gd name="T6" fmla="*/ 0 w 9"/>
                <a:gd name="T7" fmla="*/ 0 h 31"/>
                <a:gd name="T8" fmla="*/ 9 w 9"/>
                <a:gd name="T9" fmla="*/ 31 h 3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9" h="31">
                  <a:moveTo>
                    <a:pt x="9" y="14"/>
                  </a:moveTo>
                  <a:cubicBezTo>
                    <a:pt x="4" y="5"/>
                    <a:pt x="2" y="0"/>
                    <a:pt x="0" y="31"/>
                  </a:cubicBezTo>
                </a:path>
              </a:pathLst>
            </a:custGeom>
            <a:noFill/>
            <a:ln w="19050" cap="rnd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43" name="Freeform 16">
              <a:extLst>
                <a:ext uri="{FF2B5EF4-FFF2-40B4-BE49-F238E27FC236}">
                  <a16:creationId xmlns:a16="http://schemas.microsoft.com/office/drawing/2014/main" id="{C329D789-7621-4245-B392-E50A776909FC}"/>
                </a:ext>
              </a:extLst>
            </p:cNvPr>
            <p:cNvSpPr>
              <a:spLocks/>
            </p:cNvSpPr>
            <p:nvPr/>
          </p:nvSpPr>
          <p:spPr bwMode="auto">
            <a:xfrm>
              <a:off x="3444" y="1317"/>
              <a:ext cx="30" cy="66"/>
            </a:xfrm>
            <a:custGeom>
              <a:avLst/>
              <a:gdLst>
                <a:gd name="T0" fmla="*/ 30 w 5"/>
                <a:gd name="T1" fmla="*/ 66 h 11"/>
                <a:gd name="T2" fmla="*/ 0 w 5"/>
                <a:gd name="T3" fmla="*/ 0 h 11"/>
                <a:gd name="T4" fmla="*/ 0 60000 65536"/>
                <a:gd name="T5" fmla="*/ 0 60000 65536"/>
                <a:gd name="T6" fmla="*/ 0 w 5"/>
                <a:gd name="T7" fmla="*/ 0 h 11"/>
                <a:gd name="T8" fmla="*/ 5 w 5"/>
                <a:gd name="T9" fmla="*/ 11 h 1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5" h="11">
                  <a:moveTo>
                    <a:pt x="5" y="11"/>
                  </a:moveTo>
                  <a:cubicBezTo>
                    <a:pt x="0" y="6"/>
                    <a:pt x="0" y="3"/>
                    <a:pt x="0" y="0"/>
                  </a:cubicBezTo>
                </a:path>
              </a:pathLst>
            </a:custGeom>
            <a:noFill/>
            <a:ln w="19050" cap="rnd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44" name="Freeform 17">
              <a:extLst>
                <a:ext uri="{FF2B5EF4-FFF2-40B4-BE49-F238E27FC236}">
                  <a16:creationId xmlns:a16="http://schemas.microsoft.com/office/drawing/2014/main" id="{EEC4C8A7-FBD9-C14D-BA1A-6D6F46DF8099}"/>
                </a:ext>
              </a:extLst>
            </p:cNvPr>
            <p:cNvSpPr>
              <a:spLocks/>
            </p:cNvSpPr>
            <p:nvPr/>
          </p:nvSpPr>
          <p:spPr bwMode="auto">
            <a:xfrm>
              <a:off x="3162" y="1407"/>
              <a:ext cx="288" cy="84"/>
            </a:xfrm>
            <a:custGeom>
              <a:avLst/>
              <a:gdLst>
                <a:gd name="T0" fmla="*/ 282 w 48"/>
                <a:gd name="T1" fmla="*/ 84 h 14"/>
                <a:gd name="T2" fmla="*/ 0 w 48"/>
                <a:gd name="T3" fmla="*/ 42 h 14"/>
                <a:gd name="T4" fmla="*/ 288 w 48"/>
                <a:gd name="T5" fmla="*/ 18 h 14"/>
                <a:gd name="T6" fmla="*/ 282 w 48"/>
                <a:gd name="T7" fmla="*/ 84 h 1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48"/>
                <a:gd name="T13" fmla="*/ 0 h 14"/>
                <a:gd name="T14" fmla="*/ 48 w 48"/>
                <a:gd name="T15" fmla="*/ 14 h 1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48" h="14">
                  <a:moveTo>
                    <a:pt x="47" y="14"/>
                  </a:moveTo>
                  <a:cubicBezTo>
                    <a:pt x="15" y="14"/>
                    <a:pt x="0" y="14"/>
                    <a:pt x="0" y="7"/>
                  </a:cubicBezTo>
                  <a:cubicBezTo>
                    <a:pt x="0" y="0"/>
                    <a:pt x="16" y="2"/>
                    <a:pt x="48" y="3"/>
                  </a:cubicBezTo>
                  <a:lnTo>
                    <a:pt x="47" y="14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</p:grpSp>
      <p:grpSp>
        <p:nvGrpSpPr>
          <p:cNvPr id="146" name="Group 109">
            <a:extLst>
              <a:ext uri="{FF2B5EF4-FFF2-40B4-BE49-F238E27FC236}">
                <a16:creationId xmlns:a16="http://schemas.microsoft.com/office/drawing/2014/main" id="{67085639-7142-254B-9EF8-53BDC684F48F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529184" y="3474730"/>
            <a:ext cx="2057400" cy="685800"/>
            <a:chOff x="1362" y="2667"/>
            <a:chExt cx="1440" cy="480"/>
          </a:xfrm>
        </p:grpSpPr>
        <p:sp>
          <p:nvSpPr>
            <p:cNvPr id="147" name="Rectangle 110">
              <a:extLst>
                <a:ext uri="{FF2B5EF4-FFF2-40B4-BE49-F238E27FC236}">
                  <a16:creationId xmlns:a16="http://schemas.microsoft.com/office/drawing/2014/main" id="{3B53A355-D6C0-1F41-AA8C-E5AFB2AF2E9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36" y="2685"/>
              <a:ext cx="90" cy="198"/>
            </a:xfrm>
            <a:prstGeom prst="rect">
              <a:avLst/>
            </a:prstGeom>
            <a:solidFill>
              <a:srgbClr val="DDDDDC"/>
            </a:solidFill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48" name="Freeform 111">
              <a:extLst>
                <a:ext uri="{FF2B5EF4-FFF2-40B4-BE49-F238E27FC236}">
                  <a16:creationId xmlns:a16="http://schemas.microsoft.com/office/drawing/2014/main" id="{F9DAC6D0-D3D8-2F42-93C7-3ABF14E448BD}"/>
                </a:ext>
              </a:extLst>
            </p:cNvPr>
            <p:cNvSpPr>
              <a:spLocks/>
            </p:cNvSpPr>
            <p:nvPr/>
          </p:nvSpPr>
          <p:spPr bwMode="auto">
            <a:xfrm>
              <a:off x="2556" y="2715"/>
              <a:ext cx="246" cy="360"/>
            </a:xfrm>
            <a:custGeom>
              <a:avLst/>
              <a:gdLst/>
              <a:ahLst/>
              <a:cxnLst>
                <a:cxn ang="0">
                  <a:pos x="29" y="0"/>
                </a:cxn>
                <a:cxn ang="0">
                  <a:pos x="0" y="0"/>
                </a:cxn>
                <a:cxn ang="0">
                  <a:pos x="0" y="48"/>
                </a:cxn>
                <a:cxn ang="0">
                  <a:pos x="14" y="51"/>
                </a:cxn>
                <a:cxn ang="0">
                  <a:pos x="20" y="60"/>
                </a:cxn>
                <a:cxn ang="0">
                  <a:pos x="39" y="59"/>
                </a:cxn>
                <a:cxn ang="0">
                  <a:pos x="40" y="32"/>
                </a:cxn>
                <a:cxn ang="0">
                  <a:pos x="29" y="0"/>
                </a:cxn>
              </a:cxnLst>
              <a:rect l="0" t="0" r="r" b="b"/>
              <a:pathLst>
                <a:path w="41" h="60">
                  <a:moveTo>
                    <a:pt x="29" y="0"/>
                  </a:moveTo>
                  <a:lnTo>
                    <a:pt x="0" y="0"/>
                  </a:lnTo>
                  <a:lnTo>
                    <a:pt x="0" y="48"/>
                  </a:lnTo>
                  <a:lnTo>
                    <a:pt x="14" y="51"/>
                  </a:lnTo>
                  <a:lnTo>
                    <a:pt x="20" y="60"/>
                  </a:lnTo>
                  <a:lnTo>
                    <a:pt x="39" y="59"/>
                  </a:lnTo>
                  <a:lnTo>
                    <a:pt x="40" y="32"/>
                  </a:lnTo>
                  <a:cubicBezTo>
                    <a:pt x="41" y="25"/>
                    <a:pt x="35" y="4"/>
                    <a:pt x="29" y="0"/>
                  </a:cubicBezTo>
                  <a:close/>
                </a:path>
              </a:pathLst>
            </a:custGeom>
            <a:solidFill>
              <a:srgbClr val="DDDDDC"/>
            </a:solidFill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49" name="Freeform 112">
              <a:extLst>
                <a:ext uri="{FF2B5EF4-FFF2-40B4-BE49-F238E27FC236}">
                  <a16:creationId xmlns:a16="http://schemas.microsoft.com/office/drawing/2014/main" id="{CF87F1FF-02A7-7D45-9FE9-9F63A38A7CD9}"/>
                </a:ext>
              </a:extLst>
            </p:cNvPr>
            <p:cNvSpPr>
              <a:spLocks/>
            </p:cNvSpPr>
            <p:nvPr/>
          </p:nvSpPr>
          <p:spPr bwMode="auto">
            <a:xfrm>
              <a:off x="2592" y="2751"/>
              <a:ext cx="168" cy="144"/>
            </a:xfrm>
            <a:custGeom>
              <a:avLst/>
              <a:gdLst/>
              <a:ahLst/>
              <a:cxnLst>
                <a:cxn ang="0">
                  <a:pos x="20" y="0"/>
                </a:cxn>
                <a:cxn ang="0">
                  <a:pos x="0" y="0"/>
                </a:cxn>
                <a:cxn ang="0">
                  <a:pos x="0" y="24"/>
                </a:cxn>
                <a:cxn ang="0">
                  <a:pos x="27" y="24"/>
                </a:cxn>
                <a:cxn ang="0">
                  <a:pos x="20" y="0"/>
                </a:cxn>
              </a:cxnLst>
              <a:rect l="0" t="0" r="r" b="b"/>
              <a:pathLst>
                <a:path w="28" h="24">
                  <a:moveTo>
                    <a:pt x="20" y="0"/>
                  </a:moveTo>
                  <a:lnTo>
                    <a:pt x="0" y="0"/>
                  </a:lnTo>
                  <a:lnTo>
                    <a:pt x="0" y="24"/>
                  </a:lnTo>
                  <a:lnTo>
                    <a:pt x="27" y="24"/>
                  </a:lnTo>
                  <a:cubicBezTo>
                    <a:pt x="28" y="19"/>
                    <a:pt x="24" y="3"/>
                    <a:pt x="20" y="0"/>
                  </a:cubicBezTo>
                  <a:close/>
                </a:path>
              </a:pathLst>
            </a:custGeom>
            <a:solidFill>
              <a:srgbClr val="DDDDDC"/>
            </a:solidFill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50" name="Rectangle 113">
              <a:extLst>
                <a:ext uri="{FF2B5EF4-FFF2-40B4-BE49-F238E27FC236}">
                  <a16:creationId xmlns:a16="http://schemas.microsoft.com/office/drawing/2014/main" id="{83743F46-A305-AF4A-AC6C-84002DC2536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72" y="3027"/>
              <a:ext cx="474" cy="66"/>
            </a:xfrm>
            <a:prstGeom prst="rect">
              <a:avLst/>
            </a:prstGeom>
            <a:solidFill>
              <a:srgbClr val="DDDDDC"/>
            </a:solidFill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51" name="Oval 114">
              <a:extLst>
                <a:ext uri="{FF2B5EF4-FFF2-40B4-BE49-F238E27FC236}">
                  <a16:creationId xmlns:a16="http://schemas.microsoft.com/office/drawing/2014/main" id="{BC49A1BA-092F-A54F-9B78-A54040DEC51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18" y="3021"/>
              <a:ext cx="126" cy="126"/>
            </a:xfrm>
            <a:prstGeom prst="ellipse">
              <a:avLst/>
            </a:prstGeom>
            <a:solidFill>
              <a:srgbClr val="DDDDDC"/>
            </a:solidFill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52" name="Oval 115">
              <a:extLst>
                <a:ext uri="{FF2B5EF4-FFF2-40B4-BE49-F238E27FC236}">
                  <a16:creationId xmlns:a16="http://schemas.microsoft.com/office/drawing/2014/main" id="{C97CBC3C-3A2D-6647-8E02-2FCC3C99CE5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50" y="3021"/>
              <a:ext cx="132" cy="126"/>
            </a:xfrm>
            <a:prstGeom prst="ellipse">
              <a:avLst/>
            </a:prstGeom>
            <a:solidFill>
              <a:srgbClr val="DDDDDC"/>
            </a:solidFill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53" name="Oval 116">
              <a:extLst>
                <a:ext uri="{FF2B5EF4-FFF2-40B4-BE49-F238E27FC236}">
                  <a16:creationId xmlns:a16="http://schemas.microsoft.com/office/drawing/2014/main" id="{69ED6822-95BB-7C42-8ACE-9F5017A8370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80" y="3015"/>
              <a:ext cx="126" cy="126"/>
            </a:xfrm>
            <a:prstGeom prst="ellipse">
              <a:avLst/>
            </a:prstGeom>
            <a:solidFill>
              <a:srgbClr val="DDDDDC"/>
            </a:solidFill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54" name="Line 117">
              <a:extLst>
                <a:ext uri="{FF2B5EF4-FFF2-40B4-BE49-F238E27FC236}">
                  <a16:creationId xmlns:a16="http://schemas.microsoft.com/office/drawing/2014/main" id="{D0DB8868-71FD-2343-B704-B624409FFE3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22" y="2733"/>
              <a:ext cx="1" cy="222"/>
            </a:xfrm>
            <a:prstGeom prst="line">
              <a:avLst/>
            </a:prstGeom>
            <a:noFill/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55" name="Line 118">
              <a:extLst>
                <a:ext uri="{FF2B5EF4-FFF2-40B4-BE49-F238E27FC236}">
                  <a16:creationId xmlns:a16="http://schemas.microsoft.com/office/drawing/2014/main" id="{138ED2D1-9348-594B-ABB7-8FB570DE5C4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112" y="2727"/>
              <a:ext cx="1" cy="228"/>
            </a:xfrm>
            <a:prstGeom prst="line">
              <a:avLst/>
            </a:prstGeom>
            <a:noFill/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56" name="Line 119">
              <a:extLst>
                <a:ext uri="{FF2B5EF4-FFF2-40B4-BE49-F238E27FC236}">
                  <a16:creationId xmlns:a16="http://schemas.microsoft.com/office/drawing/2014/main" id="{CA8348BB-5FF7-0C48-8257-113FB4EF76B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54" y="2733"/>
              <a:ext cx="1" cy="222"/>
            </a:xfrm>
            <a:prstGeom prst="line">
              <a:avLst/>
            </a:prstGeom>
            <a:noFill/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57" name="Freeform 120">
              <a:extLst>
                <a:ext uri="{FF2B5EF4-FFF2-40B4-BE49-F238E27FC236}">
                  <a16:creationId xmlns:a16="http://schemas.microsoft.com/office/drawing/2014/main" id="{8953F6F2-952B-F64D-8342-26D67CCAB5E5}"/>
                </a:ext>
              </a:extLst>
            </p:cNvPr>
            <p:cNvSpPr>
              <a:spLocks/>
            </p:cNvSpPr>
            <p:nvPr/>
          </p:nvSpPr>
          <p:spPr bwMode="auto">
            <a:xfrm>
              <a:off x="2394" y="2715"/>
              <a:ext cx="24" cy="282"/>
            </a:xfrm>
            <a:custGeom>
              <a:avLst/>
              <a:gdLst/>
              <a:ahLst/>
              <a:cxnLst>
                <a:cxn ang="0">
                  <a:pos x="0" y="47"/>
                </a:cxn>
                <a:cxn ang="0">
                  <a:pos x="0" y="0"/>
                </a:cxn>
                <a:cxn ang="0">
                  <a:pos x="4" y="0"/>
                </a:cxn>
                <a:cxn ang="0">
                  <a:pos x="3" y="47"/>
                </a:cxn>
                <a:cxn ang="0">
                  <a:pos x="0" y="47"/>
                </a:cxn>
              </a:cxnLst>
              <a:rect l="0" t="0" r="r" b="b"/>
              <a:pathLst>
                <a:path w="4" h="47">
                  <a:moveTo>
                    <a:pt x="0" y="47"/>
                  </a:moveTo>
                  <a:lnTo>
                    <a:pt x="0" y="0"/>
                  </a:lnTo>
                  <a:lnTo>
                    <a:pt x="4" y="0"/>
                  </a:lnTo>
                  <a:lnTo>
                    <a:pt x="3" y="47"/>
                  </a:lnTo>
                  <a:lnTo>
                    <a:pt x="0" y="47"/>
                  </a:lnTo>
                  <a:close/>
                </a:path>
              </a:pathLst>
            </a:custGeom>
            <a:solidFill>
              <a:srgbClr val="DDDDDC"/>
            </a:solidFill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58" name="Rectangle 121">
              <a:extLst>
                <a:ext uri="{FF2B5EF4-FFF2-40B4-BE49-F238E27FC236}">
                  <a16:creationId xmlns:a16="http://schemas.microsoft.com/office/drawing/2014/main" id="{A478D9E4-432E-2141-9967-1A26B2363D2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62" y="2961"/>
              <a:ext cx="1056" cy="42"/>
            </a:xfrm>
            <a:prstGeom prst="rect">
              <a:avLst/>
            </a:prstGeom>
            <a:solidFill>
              <a:srgbClr val="DDDDDC"/>
            </a:solidFill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59" name="Line 122">
              <a:extLst>
                <a:ext uri="{FF2B5EF4-FFF2-40B4-BE49-F238E27FC236}">
                  <a16:creationId xmlns:a16="http://schemas.microsoft.com/office/drawing/2014/main" id="{932CFBB5-9990-AE49-B240-E4AA9D1AC6C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48" y="2727"/>
              <a:ext cx="1" cy="228"/>
            </a:xfrm>
            <a:prstGeom prst="line">
              <a:avLst/>
            </a:prstGeom>
            <a:noFill/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60" name="Line 123">
              <a:extLst>
                <a:ext uri="{FF2B5EF4-FFF2-40B4-BE49-F238E27FC236}">
                  <a16:creationId xmlns:a16="http://schemas.microsoft.com/office/drawing/2014/main" id="{4DF1B632-ED01-2C47-8DCB-858AD338AA3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62" y="2727"/>
              <a:ext cx="1" cy="228"/>
            </a:xfrm>
            <a:prstGeom prst="line">
              <a:avLst/>
            </a:prstGeom>
            <a:noFill/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61" name="Line 124">
              <a:extLst>
                <a:ext uri="{FF2B5EF4-FFF2-40B4-BE49-F238E27FC236}">
                  <a16:creationId xmlns:a16="http://schemas.microsoft.com/office/drawing/2014/main" id="{0F85CC98-29D3-8B4D-8195-C15EEA64A3A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10" y="2733"/>
              <a:ext cx="1" cy="222"/>
            </a:xfrm>
            <a:prstGeom prst="line">
              <a:avLst/>
            </a:prstGeom>
            <a:noFill/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62" name="Oval 125">
              <a:extLst>
                <a:ext uri="{FF2B5EF4-FFF2-40B4-BE49-F238E27FC236}">
                  <a16:creationId xmlns:a16="http://schemas.microsoft.com/office/drawing/2014/main" id="{01B88EAE-42C6-5E47-952E-3EED83369B3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40" y="3033"/>
              <a:ext cx="102" cy="102"/>
            </a:xfrm>
            <a:prstGeom prst="ellipse">
              <a:avLst/>
            </a:prstGeom>
            <a:solidFill>
              <a:srgbClr val="DDDDDC"/>
            </a:solidFill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63" name="Oval 126">
              <a:extLst>
                <a:ext uri="{FF2B5EF4-FFF2-40B4-BE49-F238E27FC236}">
                  <a16:creationId xmlns:a16="http://schemas.microsoft.com/office/drawing/2014/main" id="{E5E18CD3-5773-5243-83DE-3B8CEE6781A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60" y="3033"/>
              <a:ext cx="108" cy="102"/>
            </a:xfrm>
            <a:prstGeom prst="ellipse">
              <a:avLst/>
            </a:prstGeom>
            <a:solidFill>
              <a:srgbClr val="DDDDDC"/>
            </a:solidFill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64" name="Freeform 127">
              <a:extLst>
                <a:ext uri="{FF2B5EF4-FFF2-40B4-BE49-F238E27FC236}">
                  <a16:creationId xmlns:a16="http://schemas.microsoft.com/office/drawing/2014/main" id="{5084463A-B4A0-C443-8A73-128CEC027CDE}"/>
                </a:ext>
              </a:extLst>
            </p:cNvPr>
            <p:cNvSpPr>
              <a:spLocks/>
            </p:cNvSpPr>
            <p:nvPr/>
          </p:nvSpPr>
          <p:spPr bwMode="auto">
            <a:xfrm>
              <a:off x="2376" y="2841"/>
              <a:ext cx="198" cy="126"/>
            </a:xfrm>
            <a:custGeom>
              <a:avLst/>
              <a:gdLst/>
              <a:ahLst/>
              <a:cxnLst>
                <a:cxn ang="0">
                  <a:pos x="20" y="21"/>
                </a:cxn>
                <a:cxn ang="0">
                  <a:pos x="14" y="21"/>
                </a:cxn>
              </a:cxnLst>
              <a:rect l="0" t="0" r="r" b="b"/>
              <a:pathLst>
                <a:path w="33" h="21">
                  <a:moveTo>
                    <a:pt x="20" y="21"/>
                  </a:moveTo>
                  <a:cubicBezTo>
                    <a:pt x="33" y="0"/>
                    <a:pt x="0" y="3"/>
                    <a:pt x="14" y="21"/>
                  </a:cubicBezTo>
                </a:path>
              </a:pathLst>
            </a:custGeom>
            <a:noFill/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65" name="Freeform 128">
              <a:extLst>
                <a:ext uri="{FF2B5EF4-FFF2-40B4-BE49-F238E27FC236}">
                  <a16:creationId xmlns:a16="http://schemas.microsoft.com/office/drawing/2014/main" id="{0ADD34BB-7E1E-8642-8B42-75713B6E823E}"/>
                </a:ext>
              </a:extLst>
            </p:cNvPr>
            <p:cNvSpPr>
              <a:spLocks/>
            </p:cNvSpPr>
            <p:nvPr/>
          </p:nvSpPr>
          <p:spPr bwMode="auto">
            <a:xfrm>
              <a:off x="2448" y="2937"/>
              <a:ext cx="90" cy="90"/>
            </a:xfrm>
            <a:custGeom>
              <a:avLst/>
              <a:gdLst/>
              <a:ahLst/>
              <a:cxnLst>
                <a:cxn ang="0">
                  <a:pos x="5" y="0"/>
                </a:cxn>
                <a:cxn ang="0">
                  <a:pos x="0" y="15"/>
                </a:cxn>
                <a:cxn ang="0">
                  <a:pos x="0" y="15"/>
                </a:cxn>
                <a:cxn ang="0">
                  <a:pos x="13" y="15"/>
                </a:cxn>
                <a:cxn ang="0">
                  <a:pos x="15" y="0"/>
                </a:cxn>
                <a:cxn ang="0">
                  <a:pos x="5" y="0"/>
                </a:cxn>
              </a:cxnLst>
              <a:rect l="0" t="0" r="r" b="b"/>
              <a:pathLst>
                <a:path w="15" h="15">
                  <a:moveTo>
                    <a:pt x="5" y="0"/>
                  </a:moveTo>
                  <a:lnTo>
                    <a:pt x="0" y="15"/>
                  </a:lnTo>
                  <a:lnTo>
                    <a:pt x="0" y="15"/>
                  </a:lnTo>
                  <a:lnTo>
                    <a:pt x="13" y="15"/>
                  </a:lnTo>
                  <a:lnTo>
                    <a:pt x="15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DDDDDC"/>
            </a:solidFill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66" name="Freeform 129">
              <a:extLst>
                <a:ext uri="{FF2B5EF4-FFF2-40B4-BE49-F238E27FC236}">
                  <a16:creationId xmlns:a16="http://schemas.microsoft.com/office/drawing/2014/main" id="{581A0650-1B01-7842-A10A-6ABC89849CA0}"/>
                </a:ext>
              </a:extLst>
            </p:cNvPr>
            <p:cNvSpPr>
              <a:spLocks/>
            </p:cNvSpPr>
            <p:nvPr/>
          </p:nvSpPr>
          <p:spPr bwMode="auto">
            <a:xfrm>
              <a:off x="2454" y="2667"/>
              <a:ext cx="72" cy="270"/>
            </a:xfrm>
            <a:custGeom>
              <a:avLst/>
              <a:gdLst/>
              <a:ahLst/>
              <a:cxnLst>
                <a:cxn ang="0">
                  <a:pos x="12" y="45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0" y="11"/>
                </a:cxn>
                <a:cxn ang="0">
                  <a:pos x="0" y="39"/>
                </a:cxn>
                <a:cxn ang="0">
                  <a:pos x="6" y="39"/>
                </a:cxn>
                <a:cxn ang="0">
                  <a:pos x="6" y="6"/>
                </a:cxn>
                <a:cxn ang="0">
                  <a:pos x="6" y="45"/>
                </a:cxn>
                <a:cxn ang="0">
                  <a:pos x="12" y="45"/>
                </a:cxn>
              </a:cxnLst>
              <a:rect l="0" t="0" r="r" b="b"/>
              <a:pathLst>
                <a:path w="12" h="45">
                  <a:moveTo>
                    <a:pt x="12" y="45"/>
                  </a:moveTo>
                  <a:lnTo>
                    <a:pt x="12" y="0"/>
                  </a:lnTo>
                  <a:lnTo>
                    <a:pt x="0" y="0"/>
                  </a:lnTo>
                  <a:lnTo>
                    <a:pt x="0" y="11"/>
                  </a:lnTo>
                  <a:lnTo>
                    <a:pt x="0" y="39"/>
                  </a:lnTo>
                  <a:lnTo>
                    <a:pt x="6" y="39"/>
                  </a:lnTo>
                  <a:lnTo>
                    <a:pt x="6" y="6"/>
                  </a:lnTo>
                  <a:lnTo>
                    <a:pt x="6" y="45"/>
                  </a:lnTo>
                  <a:lnTo>
                    <a:pt x="12" y="45"/>
                  </a:lnTo>
                  <a:close/>
                </a:path>
              </a:pathLst>
            </a:custGeom>
            <a:solidFill>
              <a:srgbClr val="DDDDDC"/>
            </a:solidFill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</p:grpSp>
    </p:spTree>
    <p:extLst>
      <p:ext uri="{BB962C8B-B14F-4D97-AF65-F5344CB8AC3E}">
        <p14:creationId xmlns:p14="http://schemas.microsoft.com/office/powerpoint/2010/main" val="11143877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14E99DA8-408E-B443-845A-9954105991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0821" y="1741018"/>
            <a:ext cx="3385765" cy="2850483"/>
          </a:xfrm>
          <a:prstGeom prst="rect">
            <a:avLst/>
          </a:prstGeom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id="{CB6DC7DF-9074-9444-80F5-38752EBF569D}"/>
              </a:ext>
            </a:extLst>
          </p:cNvPr>
          <p:cNvSpPr txBox="1"/>
          <p:nvPr/>
        </p:nvSpPr>
        <p:spPr>
          <a:xfrm>
            <a:off x="2490657" y="1056626"/>
            <a:ext cx="2144111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DE" sz="1600" dirty="0">
                <a:solidFill>
                  <a:schemeClr val="tx1"/>
                </a:solidFill>
              </a:rPr>
              <a:t>Motor-manual </a:t>
            </a:r>
            <a:r>
              <a:rPr lang="de-DE" sz="1600" dirty="0" err="1">
                <a:solidFill>
                  <a:schemeClr val="tx1"/>
                </a:solidFill>
              </a:rPr>
              <a:t>work</a:t>
            </a:r>
            <a:endParaRPr lang="de-DE" sz="1600" dirty="0">
              <a:solidFill>
                <a:schemeClr val="tx1"/>
              </a:solidFill>
            </a:endParaRPr>
          </a:p>
          <a:p>
            <a:r>
              <a:rPr lang="de-DE" sz="1600" dirty="0">
                <a:solidFill>
                  <a:schemeClr val="tx1"/>
                </a:solidFill>
              </a:rPr>
              <a:t>b</a:t>
            </a:r>
            <a:r>
              <a:rPr lang="de-DE" sz="1600" baseline="-25000" dirty="0">
                <a:solidFill>
                  <a:schemeClr val="tx1"/>
                </a:solidFill>
              </a:rPr>
              <a:t>0</a:t>
            </a:r>
            <a:r>
              <a:rPr lang="de-DE" sz="1600" dirty="0">
                <a:solidFill>
                  <a:schemeClr val="tx1"/>
                </a:solidFill>
              </a:rPr>
              <a:t> = 8,5</a:t>
            </a:r>
          </a:p>
          <a:p>
            <a:r>
              <a:rPr lang="de-DE" sz="1600" dirty="0">
                <a:solidFill>
                  <a:schemeClr val="tx1"/>
                </a:solidFill>
              </a:rPr>
              <a:t>b</a:t>
            </a:r>
            <a:r>
              <a:rPr lang="de-DE" sz="1600" baseline="-25000" dirty="0">
                <a:solidFill>
                  <a:schemeClr val="tx1"/>
                </a:solidFill>
              </a:rPr>
              <a:t>1</a:t>
            </a:r>
            <a:r>
              <a:rPr lang="de-DE" sz="1600" dirty="0">
                <a:solidFill>
                  <a:schemeClr val="tx1"/>
                </a:solidFill>
              </a:rPr>
              <a:t> = 27,0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3D2F935D-172A-D348-8C3B-378CE35F6E38}"/>
              </a:ext>
            </a:extLst>
          </p:cNvPr>
          <p:cNvSpPr txBox="1"/>
          <p:nvPr/>
        </p:nvSpPr>
        <p:spPr>
          <a:xfrm>
            <a:off x="3637285" y="4561358"/>
            <a:ext cx="163703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 dirty="0" err="1"/>
              <a:t>Vol</a:t>
            </a:r>
            <a:r>
              <a:rPr lang="de-DE" sz="900" dirty="0"/>
              <a:t> per </a:t>
            </a:r>
            <a:r>
              <a:rPr lang="de-DE" sz="900" dirty="0" err="1"/>
              <a:t>tree</a:t>
            </a:r>
            <a:endParaRPr lang="de-DE" sz="900" dirty="0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07542142-0E7E-9A44-BAFA-60C79D8027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80068" y="1741018"/>
            <a:ext cx="3385765" cy="2850483"/>
          </a:xfrm>
          <a:prstGeom prst="rect">
            <a:avLst/>
          </a:prstGeom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C58B65A0-900D-F540-8686-131760F2FABD}"/>
              </a:ext>
            </a:extLst>
          </p:cNvPr>
          <p:cNvSpPr txBox="1"/>
          <p:nvPr/>
        </p:nvSpPr>
        <p:spPr>
          <a:xfrm>
            <a:off x="6600894" y="1053766"/>
            <a:ext cx="2144111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DE" sz="1600" dirty="0" err="1">
                <a:solidFill>
                  <a:schemeClr val="tx1"/>
                </a:solidFill>
              </a:rPr>
              <a:t>Mechanized</a:t>
            </a:r>
            <a:r>
              <a:rPr lang="de-DE" sz="1600" dirty="0">
                <a:solidFill>
                  <a:schemeClr val="tx1"/>
                </a:solidFill>
              </a:rPr>
              <a:t> </a:t>
            </a:r>
            <a:r>
              <a:rPr lang="de-DE" sz="1600" dirty="0" err="1">
                <a:solidFill>
                  <a:schemeClr val="tx1"/>
                </a:solidFill>
              </a:rPr>
              <a:t>work</a:t>
            </a:r>
            <a:endParaRPr lang="de-DE" sz="1600" dirty="0">
              <a:solidFill>
                <a:schemeClr val="tx1"/>
              </a:solidFill>
            </a:endParaRPr>
          </a:p>
          <a:p>
            <a:r>
              <a:rPr lang="de-DE" sz="1600" dirty="0">
                <a:solidFill>
                  <a:schemeClr val="tx1"/>
                </a:solidFill>
              </a:rPr>
              <a:t>b</a:t>
            </a:r>
            <a:r>
              <a:rPr lang="de-DE" sz="1600" baseline="-25000" dirty="0">
                <a:solidFill>
                  <a:schemeClr val="tx1"/>
                </a:solidFill>
              </a:rPr>
              <a:t>0</a:t>
            </a:r>
            <a:r>
              <a:rPr lang="de-DE" sz="1600" dirty="0">
                <a:solidFill>
                  <a:schemeClr val="tx1"/>
                </a:solidFill>
              </a:rPr>
              <a:t> = 0,8</a:t>
            </a:r>
          </a:p>
          <a:p>
            <a:r>
              <a:rPr lang="de-DE" sz="1600" dirty="0">
                <a:solidFill>
                  <a:schemeClr val="tx1"/>
                </a:solidFill>
              </a:rPr>
              <a:t>b</a:t>
            </a:r>
            <a:r>
              <a:rPr lang="de-DE" sz="1600" baseline="-25000" dirty="0">
                <a:solidFill>
                  <a:schemeClr val="tx1"/>
                </a:solidFill>
              </a:rPr>
              <a:t>1</a:t>
            </a:r>
            <a:r>
              <a:rPr lang="de-DE" sz="1600" dirty="0">
                <a:solidFill>
                  <a:schemeClr val="tx1"/>
                </a:solidFill>
              </a:rPr>
              <a:t> = 2,0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03A6F291-EA96-A94C-A208-355C69C07AC1}"/>
              </a:ext>
            </a:extLst>
          </p:cNvPr>
          <p:cNvSpPr txBox="1"/>
          <p:nvPr/>
        </p:nvSpPr>
        <p:spPr>
          <a:xfrm>
            <a:off x="4509409" y="2325194"/>
            <a:ext cx="95529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50" dirty="0"/>
              <a:t>min/</a:t>
            </a:r>
            <a:r>
              <a:rPr lang="de-DE" sz="1050" dirty="0" err="1"/>
              <a:t>tree</a:t>
            </a:r>
            <a:endParaRPr lang="de-DE" sz="1050" dirty="0"/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49AC13FD-63FB-0B46-9937-F23052A03E72}"/>
              </a:ext>
            </a:extLst>
          </p:cNvPr>
          <p:cNvSpPr txBox="1"/>
          <p:nvPr/>
        </p:nvSpPr>
        <p:spPr>
          <a:xfrm>
            <a:off x="8824554" y="4260180"/>
            <a:ext cx="764909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50" dirty="0"/>
              <a:t>min/m</a:t>
            </a:r>
            <a:r>
              <a:rPr lang="de-DE" sz="1050" baseline="30000" dirty="0"/>
              <a:t>3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57E971EE-DE8E-7A4B-83A3-E2A301439E7E}"/>
              </a:ext>
            </a:extLst>
          </p:cNvPr>
          <p:cNvSpPr txBox="1"/>
          <p:nvPr/>
        </p:nvSpPr>
        <p:spPr>
          <a:xfrm>
            <a:off x="8814315" y="3327218"/>
            <a:ext cx="764909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50" dirty="0"/>
              <a:t>m</a:t>
            </a:r>
            <a:r>
              <a:rPr lang="de-DE" sz="1050" baseline="30000" dirty="0"/>
              <a:t>3</a:t>
            </a:r>
            <a:r>
              <a:rPr lang="de-DE" sz="1050" dirty="0"/>
              <a:t>/h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A6F4CB6D-46E6-DE4B-8D1E-85D204654FEA}"/>
              </a:ext>
            </a:extLst>
          </p:cNvPr>
          <p:cNvSpPr txBox="1"/>
          <p:nvPr/>
        </p:nvSpPr>
        <p:spPr>
          <a:xfrm>
            <a:off x="4509409" y="4174781"/>
            <a:ext cx="764909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50" dirty="0"/>
              <a:t>m</a:t>
            </a:r>
            <a:r>
              <a:rPr lang="de-DE" sz="1050" baseline="30000" dirty="0"/>
              <a:t>3</a:t>
            </a:r>
            <a:r>
              <a:rPr lang="de-DE" sz="1050" dirty="0"/>
              <a:t>/h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24760C6F-4BFC-8B41-BE43-E57BB3542A82}"/>
              </a:ext>
            </a:extLst>
          </p:cNvPr>
          <p:cNvSpPr txBox="1"/>
          <p:nvPr/>
        </p:nvSpPr>
        <p:spPr>
          <a:xfrm>
            <a:off x="8434550" y="4567954"/>
            <a:ext cx="163703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 dirty="0" err="1"/>
              <a:t>Vol</a:t>
            </a:r>
            <a:r>
              <a:rPr lang="de-DE" sz="900" dirty="0"/>
              <a:t> per </a:t>
            </a:r>
            <a:r>
              <a:rPr lang="de-DE" sz="900" dirty="0" err="1"/>
              <a:t>tree</a:t>
            </a:r>
            <a:endParaRPr lang="de-DE" sz="900" dirty="0"/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4DDDF825-BB7F-8B42-ACFB-E7414738F8EC}"/>
              </a:ext>
            </a:extLst>
          </p:cNvPr>
          <p:cNvSpPr txBox="1"/>
          <p:nvPr/>
        </p:nvSpPr>
        <p:spPr>
          <a:xfrm>
            <a:off x="8824554" y="4034967"/>
            <a:ext cx="95529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50" dirty="0"/>
              <a:t>min/</a:t>
            </a:r>
            <a:r>
              <a:rPr lang="de-DE" sz="1050" dirty="0" err="1"/>
              <a:t>tree</a:t>
            </a:r>
            <a:endParaRPr lang="de-DE" sz="1050" dirty="0"/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426E784D-2DDB-CC44-9DBF-0B35C213E14A}"/>
              </a:ext>
            </a:extLst>
          </p:cNvPr>
          <p:cNvSpPr txBox="1"/>
          <p:nvPr/>
        </p:nvSpPr>
        <p:spPr>
          <a:xfrm>
            <a:off x="4509409" y="2941723"/>
            <a:ext cx="764909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50" dirty="0"/>
              <a:t>min/m</a:t>
            </a:r>
            <a:r>
              <a:rPr lang="de-DE" sz="1050" baseline="30000" dirty="0"/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25706981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7EE2C4C0-96BF-67F1-DD50-71A949FCED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18319" y="1570108"/>
            <a:ext cx="4597400" cy="2768600"/>
          </a:xfrm>
          <a:prstGeom prst="rect">
            <a:avLst/>
          </a:prstGeom>
          <a:ln>
            <a:noFill/>
          </a:ln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id="{243A24EF-5925-933C-1E68-53CF09795C64}"/>
              </a:ext>
            </a:extLst>
          </p:cNvPr>
          <p:cNvSpPr txBox="1"/>
          <p:nvPr/>
        </p:nvSpPr>
        <p:spPr>
          <a:xfrm>
            <a:off x="5213570" y="1640295"/>
            <a:ext cx="2166425" cy="3077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de-DE" sz="1400" dirty="0"/>
              <a:t>Costs per m</a:t>
            </a:r>
            <a:r>
              <a:rPr lang="de-DE" sz="1400" baseline="30000" dirty="0"/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17010497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hteck 13">
            <a:extLst>
              <a:ext uri="{FF2B5EF4-FFF2-40B4-BE49-F238E27FC236}">
                <a16:creationId xmlns:a16="http://schemas.microsoft.com/office/drawing/2014/main" id="{6E8BED2F-438E-878C-D8C6-F7C3E425D605}"/>
              </a:ext>
            </a:extLst>
          </p:cNvPr>
          <p:cNvSpPr/>
          <p:nvPr/>
        </p:nvSpPr>
        <p:spPr>
          <a:xfrm>
            <a:off x="2059913" y="291405"/>
            <a:ext cx="9485644" cy="5888334"/>
          </a:xfrm>
          <a:prstGeom prst="rect">
            <a:avLst/>
          </a:prstGeom>
          <a:solidFill>
            <a:srgbClr val="FF77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CA34A52-7D8A-080B-45D6-48DC1DB43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411" y="617974"/>
            <a:ext cx="2708868" cy="1325563"/>
          </a:xfrm>
        </p:spPr>
        <p:txBody>
          <a:bodyPr>
            <a:normAutofit fontScale="90000"/>
          </a:bodyPr>
          <a:lstStyle/>
          <a:p>
            <a:r>
              <a:rPr lang="de-DE" sz="2800" b="1" dirty="0"/>
              <a:t>M_10-23 </a:t>
            </a:r>
            <a:br>
              <a:rPr lang="de-DE" sz="2800" b="1" dirty="0"/>
            </a:br>
            <a:r>
              <a:rPr lang="de-DE" sz="2800" b="1" dirty="0"/>
              <a:t>Harvester</a:t>
            </a:r>
            <a:br>
              <a:rPr lang="de-DE" sz="2800" b="1" dirty="0"/>
            </a:br>
            <a:br>
              <a:rPr lang="de-DE" sz="2800" b="1" dirty="0"/>
            </a:br>
            <a:endParaRPr lang="de-DE" sz="2800" b="1" dirty="0"/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E56AE683-D992-1C16-D540-FC12BC4925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60396" y="421757"/>
            <a:ext cx="4597400" cy="2768600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74C2E58A-6D34-5B2C-CDD4-9DFB3912BF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2976" y="415372"/>
            <a:ext cx="4597400" cy="2768600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A2DC65E5-9352-2485-0F8A-DAF405BE7D5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60396" y="3300609"/>
            <a:ext cx="4597400" cy="2768600"/>
          </a:xfrm>
          <a:prstGeom prst="rect">
            <a:avLst/>
          </a:prstGeom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405DEA90-DF10-BACB-E8E4-13EAB79BBAD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52976" y="3287839"/>
            <a:ext cx="4597400" cy="276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8573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190</Words>
  <Application>Microsoft Macintosh PowerPoint</Application>
  <PresentationFormat>Breitbild</PresentationFormat>
  <Paragraphs>48</Paragraphs>
  <Slides>9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9</vt:i4>
      </vt:variant>
    </vt:vector>
  </HeadingPairs>
  <TitlesOfParts>
    <vt:vector size="15" baseType="lpstr">
      <vt:lpstr>Arial</vt:lpstr>
      <vt:lpstr>Calibri</vt:lpstr>
      <vt:lpstr>Calibri Light</vt:lpstr>
      <vt:lpstr>Cambria Math</vt:lpstr>
      <vt:lpstr>Fira Sans</vt:lpstr>
      <vt:lpstr>Office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M_10-23  Harvester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Jörn Erler</dc:creator>
  <cp:lastModifiedBy>Jörn Erler</cp:lastModifiedBy>
  <cp:revision>117</cp:revision>
  <cp:lastPrinted>2023-06-19T14:42:09Z</cp:lastPrinted>
  <dcterms:created xsi:type="dcterms:W3CDTF">2021-11-23T15:40:59Z</dcterms:created>
  <dcterms:modified xsi:type="dcterms:W3CDTF">2023-06-19T14:42:42Z</dcterms:modified>
</cp:coreProperties>
</file>